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embeddedFontLst>
    <p:embeddedFont>
      <p:font typeface="Average" panose="020B0604020202020204" charset="0"/>
      <p:regular r:id="rId25"/>
    </p:embeddedFont>
    <p:embeddedFont>
      <p:font typeface="Lato" panose="020B0604020202020204" charset="0"/>
      <p:regular r:id="rId26"/>
      <p:bold r:id="rId27"/>
      <p:italic r:id="rId28"/>
      <p:boldItalic r:id="rId29"/>
    </p:embeddedFont>
    <p:embeddedFont>
      <p:font typeface="Oswald" panose="020B0604020202020204" charset="0"/>
      <p:regular r:id="rId30"/>
      <p:bold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27687" autoAdjust="0"/>
  </p:normalViewPr>
  <p:slideViewPr>
    <p:cSldViewPr snapToGrid="0">
      <p:cViewPr varScale="1">
        <p:scale>
          <a:sx n="26" d="100"/>
          <a:sy n="26" d="100"/>
        </p:scale>
        <p:origin x="2676" y="5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ao-archivists.ca/event-336603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Wikimedia_Foundation#Wikimedia_project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Barack_Obama"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en.wikipedia.org/wiki/Infobox" TargetMode="External"/><Relationship Id="rId4" Type="http://schemas.openxmlformats.org/officeDocument/2006/relationships/hyperlink" Target="https://www.wikidata.org/wiki/Q76"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wikidata.org/wiki/Q28792876" TargetMode="External"/><Relationship Id="rId3" Type="http://schemas.openxmlformats.org/officeDocument/2006/relationships/hyperlink" Target="https://en.wikipedia.org/wiki/Semantic_triple" TargetMode="External"/><Relationship Id="rId7" Type="http://schemas.openxmlformats.org/officeDocument/2006/relationships/hyperlink" Target="https://www.wikidata.org/wiki/Property:P108"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wikidata.org/wiki/Q71342728" TargetMode="External"/><Relationship Id="rId11" Type="http://schemas.openxmlformats.org/officeDocument/2006/relationships/hyperlink" Target="https://www.wikidata.org/wiki/Property:P485" TargetMode="External"/><Relationship Id="rId5" Type="http://schemas.openxmlformats.org/officeDocument/2006/relationships/hyperlink" Target="https://www.wikidata.org/wiki/Property:P6241" TargetMode="External"/><Relationship Id="rId10" Type="http://schemas.openxmlformats.org/officeDocument/2006/relationships/hyperlink" Target="https://www.wikidata.org/wiki/Q61467363" TargetMode="External"/><Relationship Id="rId4" Type="http://schemas.openxmlformats.org/officeDocument/2006/relationships/hyperlink" Target="https://www.wikidata.org/wiki/Q17152683" TargetMode="External"/><Relationship Id="rId9" Type="http://schemas.openxmlformats.org/officeDocument/2006/relationships/hyperlink" Target="https://www.wikidata.org/wiki/Property:P195"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wikidata.org/wiki/Property:P6224" TargetMode="External"/><Relationship Id="rId3" Type="http://schemas.openxmlformats.org/officeDocument/2006/relationships/hyperlink" Target="https://www.wikidata.org/wiki/Property:P485" TargetMode="External"/><Relationship Id="rId7" Type="http://schemas.openxmlformats.org/officeDocument/2006/relationships/hyperlink" Target="https://www.wikidata.org/wiki/Property:P973"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wikidata.org/wiki/Property:P217" TargetMode="External"/><Relationship Id="rId5" Type="http://schemas.openxmlformats.org/officeDocument/2006/relationships/hyperlink" Target="https://www.wikidata.org/wiki/Special:NewItem" TargetMode="External"/><Relationship Id="rId10" Type="http://schemas.openxmlformats.org/officeDocument/2006/relationships/hyperlink" Target="https://www.wikidata.org/wiki/Property:P813" TargetMode="External"/><Relationship Id="rId4" Type="http://schemas.openxmlformats.org/officeDocument/2006/relationships/hyperlink" Target="https://www.wikidata.org/wiki/Q5338549" TargetMode="External"/><Relationship Id="rId9" Type="http://schemas.openxmlformats.org/officeDocument/2006/relationships/hyperlink" Target="https://www.wikidata.org/wiki/Property:P854"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wikidata.org/wiki/Wikidata:WikiProject_Archival_Descriptio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witter.com/katrina_cp/status/112270505026079539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en.wikipedia.org/wiki/Template:Official_website" TargetMode="External"/><Relationship Id="rId13" Type="http://schemas.openxmlformats.org/officeDocument/2006/relationships/hyperlink" Target="https://hy.wikipedia.org/wiki/%D5%84%D5%A1%D6%80%D5%A3%D5%A1%D6%80%D5%A5%D5%BF_%D4%BC%D5%B8%D6%80%D5%A5%D5%B6%D5%BD" TargetMode="External"/><Relationship Id="rId18" Type="http://schemas.openxmlformats.org/officeDocument/2006/relationships/hyperlink" Target="https://twitter.com/b3d2c/status/1190356010608791553" TargetMode="External"/><Relationship Id="rId3" Type="http://schemas.openxmlformats.org/officeDocument/2006/relationships/hyperlink" Target="https://en.wikipedia.org/wiki/Wikipedia:Authority_control" TargetMode="External"/><Relationship Id="rId7" Type="http://schemas.openxmlformats.org/officeDocument/2006/relationships/hyperlink" Target="https://en.wikipedia.org/wiki/Category:Wikipedia_articles_with_SNAC-ID_identifiers" TargetMode="External"/><Relationship Id="rId12" Type="http://schemas.openxmlformats.org/officeDocument/2006/relationships/hyperlink" Target="https://fr.wikipedia.org/wiki/Margaret_Laurence" TargetMode="External"/><Relationship Id="rId17" Type="http://schemas.openxmlformats.org/officeDocument/2006/relationships/hyperlink" Target="https://sv.wikipedia.org/wiki/Margaret_Laurence" TargetMode="External"/><Relationship Id="rId2" Type="http://schemas.openxmlformats.org/officeDocument/2006/relationships/slide" Target="../slides/slide9.xml"/><Relationship Id="rId16" Type="http://schemas.openxmlformats.org/officeDocument/2006/relationships/hyperlink" Target="https://ru.wikipedia.org/wiki/%D0%9B%D0%BE%D1%80%D0%B5%D0%BD%D1%81,_%D0%9C%D0%B0%D1%80%D0%B3%D0%B0%D1%80%D0%B5%D1%82" TargetMode="External"/><Relationship Id="rId1" Type="http://schemas.openxmlformats.org/officeDocument/2006/relationships/notesMaster" Target="../notesMasters/notesMaster1.xml"/><Relationship Id="rId6" Type="http://schemas.openxmlformats.org/officeDocument/2006/relationships/hyperlink" Target="https://en.wikipedia.org/wiki/SNAC" TargetMode="External"/><Relationship Id="rId11" Type="http://schemas.openxmlformats.org/officeDocument/2006/relationships/hyperlink" Target="https://de.wikipedia.org/wiki/Margaret_Laurence" TargetMode="External"/><Relationship Id="rId5" Type="http://schemas.openxmlformats.org/officeDocument/2006/relationships/hyperlink" Target="https://en.wikipedia.org/wiki/National_Archives_and_Records_Administration" TargetMode="External"/><Relationship Id="rId15" Type="http://schemas.openxmlformats.org/officeDocument/2006/relationships/hyperlink" Target="https://ro.wikipedia.org/wiki/Margaret_Laurence" TargetMode="External"/><Relationship Id="rId10" Type="http://schemas.openxmlformats.org/officeDocument/2006/relationships/hyperlink" Target="https://cs.wikipedia.org/wiki/Margaret_Laurenceov%C3%A1" TargetMode="External"/><Relationship Id="rId19" Type="http://schemas.openxmlformats.org/officeDocument/2006/relationships/hyperlink" Target="https://twitter.com/b3d2c/status/1190351267979300870" TargetMode="External"/><Relationship Id="rId4" Type="http://schemas.openxmlformats.org/officeDocument/2006/relationships/hyperlink" Target="https://en.wikipedia.org/wiki/Biographical_Directory_of_the_United_States_Congress" TargetMode="External"/><Relationship Id="rId9" Type="http://schemas.openxmlformats.org/officeDocument/2006/relationships/hyperlink" Target="https://ar.wikipedia.org/wiki/%D9%85%D8%A7%D8%B1%D8%AC%D8%B1%D9%8A%D8%AA_%D9%84%D9%88%D8%B1%D8%A7%D9%86%D8%B3" TargetMode="External"/><Relationship Id="rId14" Type="http://schemas.openxmlformats.org/officeDocument/2006/relationships/hyperlink" Target="https://mk.wikipedia.org/wiki/%D0%9C%D0%B0%D1%80%D0%B3%D0%B0%D1%80%D0%B5%D1%82_%D0%9B%D0%BE%D1%80%D0%B5%D0%BD%D1%81"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wikidata.org/wiki/Q81199130" TargetMode="External"/><Relationship Id="rId3" Type="http://schemas.openxmlformats.org/officeDocument/2006/relationships/hyperlink" Target="https://commons.wikimedia.org/w/index.php?title=File%3AArchery_contest_at_CNE%2C_1931.tif&amp;type=revision&amp;diff=371040812&amp;oldid=338992613" TargetMode="External"/><Relationship Id="rId7" Type="http://schemas.openxmlformats.org/officeDocument/2006/relationships/hyperlink" Target="https://commons.wikimedia.org/w/index.php?title=Category:Images_from_the_Clara_Thomas_Archives_and_Special_Collections&amp;filefrom=Les+San+Gallo+-+architectes%2C+peintres%2C+sculpteurs%2C+m%C3%A9dailleurs%2C+XVe+et+XVIe+si%C3%A8cles+%281900%29+%2814582890508%29.jpg#mw-category-media"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commons.wikimedia.org/wiki/Commons:National_Archives_and_Records_Administration" TargetMode="External"/><Relationship Id="rId5" Type="http://schemas.openxmlformats.org/officeDocument/2006/relationships/hyperlink" Target="https://commons.wikimedia.org/wiki/Commons:Bundesarchiv" TargetMode="External"/><Relationship Id="rId4" Type="http://schemas.openxmlformats.org/officeDocument/2006/relationships/hyperlink" Target="https://commons.wikimedia.org/wiki/Commons:BAnQ" TargetMode="External"/><Relationship Id="rId9" Type="http://schemas.openxmlformats.org/officeDocument/2006/relationships/hyperlink" Target="https://tools.wmflabs.org/glamtools/glamorgan.html?&amp;category=Images_from_the_Clara_Thomas_Archives_and_Special_Collections&amp;depth=1&amp;month=last"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ommons.wikimedia.org/wiki/Commons:BAnQ/Mod%C3%A8les"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commons.wikimedia.org/wiki/Template:NARA-image-full" TargetMode="External"/><Relationship Id="rId4" Type="http://schemas.openxmlformats.org/officeDocument/2006/relationships/hyperlink" Target="https://commons.wikimedia.org/wiki/Template:BArch-image"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n.wikipedia.org/wiki/SPARQ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atomfoundation.files.wordpress.com/2019/02/atom-3-proof-of-concept-proposal_final_en.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wikidata.org/wiki/Special:NewIte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tools.wmflabs.org/quickstatements/"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media.ed.ac.uk/media/Mass+edits+on+Wikidata+-+how+to+use+Google+spreadsheets+and+Quickstatements+to+add+mass+edits+to+Wikidata/1_a26vivqq" TargetMode="External"/><Relationship Id="rId5" Type="http://schemas.openxmlformats.org/officeDocument/2006/relationships/hyperlink" Target="https://www.youtube.com/watch?v=oOWf-bKiViI" TargetMode="External"/><Relationship Id="rId4" Type="http://schemas.openxmlformats.org/officeDocument/2006/relationships/hyperlink" Target="https://osf.io/9kpws/"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wikidata.org/w/index.php?target=Kcohenp&amp;namespace=all&amp;tagfilter=&amp;start=2019-10-18&amp;end=2019-10-18&amp;limit=500&amp;title=Special%3AContributions"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media.ed.ac.uk/media/OpenRefine+Beginners+Tutorial+-+how+to+process+and+reconcile+datasets+by+Emma+Carroll/1_ujc73yrb"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dirty="0"/>
              <a:t>“Wikidata &amp; Archivists” Presented at the 6th annual </a:t>
            </a:r>
            <a:r>
              <a:rPr lang="en" u="sng" dirty="0">
                <a:solidFill>
                  <a:schemeClr val="hlink"/>
                </a:solidFill>
                <a:hlinkClick r:id="rId3"/>
              </a:rPr>
              <a:t>AAO Institutional Issues Forum</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en" i="1" dirty="0"/>
              <a:t>Katrina Cohen-Palacios is a Media Archivist at York University who first edited Wikipedia over a decade ago for a public history undergraduate assignment. In 2014 as a graduate student archivist at the University of Toronto, she resumed her interest in Wikipedia. Since then, her growing interest in structured data led her to Wikidata where she explores relationships of holdings within (and beyond) the Clara Thomas Archives and Special Collections.</a:t>
            </a:r>
            <a:endParaRPr i="1" dirty="0"/>
          </a:p>
          <a:p>
            <a:pPr marL="0" lvl="0" indent="0" algn="l" rtl="0">
              <a:lnSpc>
                <a:spcPct val="115000"/>
              </a:lnSpc>
              <a:spcBef>
                <a:spcPts val="0"/>
              </a:spcBef>
              <a:spcAft>
                <a:spcPts val="0"/>
              </a:spcAft>
              <a:buNone/>
            </a:pPr>
            <a:endParaRPr i="1"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en" dirty="0"/>
              <a:t>Hello all, I am going to try and provide a brief, non-technical introduction to Wikidata and why archivists should be interested in Wikidata.</a:t>
            </a:r>
            <a:endParaRPr i="1"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6fb81d618e_8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6fb81d618e_8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About Wikidata</a:t>
            </a:r>
            <a:endParaRPr dirty="0"/>
          </a:p>
          <a:p>
            <a:pPr marL="457200" lvl="0" indent="-298450" algn="l" rtl="0">
              <a:spcBef>
                <a:spcPts val="0"/>
              </a:spcBef>
              <a:spcAft>
                <a:spcPts val="0"/>
              </a:spcAft>
              <a:buSzPts val="1100"/>
              <a:buChar char="●"/>
            </a:pPr>
            <a:r>
              <a:rPr lang="en" dirty="0"/>
              <a:t>Wikidata is the newest project in the Wikimedia universe</a:t>
            </a:r>
            <a:endParaRPr dirty="0"/>
          </a:p>
          <a:p>
            <a:pPr marL="457200" lvl="0" indent="-298450" algn="l" rtl="0">
              <a:lnSpc>
                <a:spcPct val="115000"/>
              </a:lnSpc>
              <a:spcBef>
                <a:spcPts val="0"/>
              </a:spcBef>
              <a:spcAft>
                <a:spcPts val="0"/>
              </a:spcAft>
              <a:buSzPts val="1100"/>
              <a:buChar char="●"/>
            </a:pPr>
            <a:r>
              <a:rPr lang="en" dirty="0"/>
              <a:t>Wikidata is the youngest Wikimedia project (</a:t>
            </a:r>
            <a:r>
              <a:rPr lang="en" u="sng" dirty="0">
                <a:solidFill>
                  <a:schemeClr val="accent5"/>
                </a:solidFill>
                <a:hlinkClick r:id="rId3"/>
              </a:rPr>
              <a:t>see timeline</a:t>
            </a:r>
            <a:r>
              <a:rPr lang="en" dirty="0"/>
              <a:t>), having launched in 2012, and will be celebrating it’s ninth birthday in a few days.</a:t>
            </a:r>
            <a:endParaRPr dirty="0"/>
          </a:p>
          <a:p>
            <a:pPr marL="457200" lvl="0" indent="-298450" algn="l" rtl="0">
              <a:spcBef>
                <a:spcPts val="0"/>
              </a:spcBef>
              <a:spcAft>
                <a:spcPts val="0"/>
              </a:spcAft>
              <a:buSzPts val="1100"/>
              <a:buChar char="●"/>
            </a:pPr>
            <a:r>
              <a:rPr lang="en" dirty="0"/>
              <a:t>Can be described as a “knowledge base”</a:t>
            </a:r>
            <a:endParaRPr dirty="0"/>
          </a:p>
          <a:p>
            <a:pPr marL="457200" lvl="0" indent="-298450" algn="l" rtl="0">
              <a:spcBef>
                <a:spcPts val="0"/>
              </a:spcBef>
              <a:spcAft>
                <a:spcPts val="0"/>
              </a:spcAft>
              <a:buSzPts val="1100"/>
              <a:buChar char="●"/>
            </a:pPr>
            <a:r>
              <a:rPr lang="en" dirty="0"/>
              <a:t>Essentially a large linked open data set</a:t>
            </a:r>
            <a:endParaRPr dirty="0"/>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654afa695d_0_6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654afa695d_0_6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On the right is a screenshot of Barack Obama’s </a:t>
            </a:r>
            <a:r>
              <a:rPr lang="en" u="sng" dirty="0">
                <a:solidFill>
                  <a:schemeClr val="hlink"/>
                </a:solidFill>
                <a:hlinkClick r:id="rId3"/>
              </a:rPr>
              <a:t>Wikipedia article</a:t>
            </a:r>
            <a:r>
              <a:rPr lang="en" dirty="0"/>
              <a:t>, on the left is his </a:t>
            </a:r>
            <a:r>
              <a:rPr lang="en" u="sng" dirty="0">
                <a:solidFill>
                  <a:schemeClr val="hlink"/>
                </a:solidFill>
                <a:hlinkClick r:id="rId4"/>
              </a:rPr>
              <a:t>Wikidata item</a:t>
            </a:r>
            <a:r>
              <a:rPr lang="en" dirty="0"/>
              <a:t> page. In the Wikipedia page one has to scan the article to discover awards received, where as information can be quickly extracted from the Wikidata item.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The wikidata item contains bite sized information that is linked open data because it:</a:t>
            </a:r>
            <a:endParaRPr dirty="0"/>
          </a:p>
          <a:p>
            <a:pPr marL="457200" lvl="0" indent="-298450" algn="l" rtl="0">
              <a:spcBef>
                <a:spcPts val="0"/>
              </a:spcBef>
              <a:spcAft>
                <a:spcPts val="0"/>
              </a:spcAft>
              <a:buSzPts val="1100"/>
              <a:buChar char="●"/>
            </a:pPr>
            <a:r>
              <a:rPr lang="en" dirty="0"/>
              <a:t>can be linked with other datasets by following certain standards to be machine readable (structured vocabulary and unique identifiers)</a:t>
            </a:r>
            <a:endParaRPr dirty="0"/>
          </a:p>
          <a:p>
            <a:pPr marL="457200" lvl="0" indent="-298450" algn="l" rtl="0">
              <a:spcBef>
                <a:spcPts val="0"/>
              </a:spcBef>
              <a:spcAft>
                <a:spcPts val="0"/>
              </a:spcAft>
              <a:buSzPts val="1100"/>
              <a:buChar char="●"/>
            </a:pPr>
            <a:r>
              <a:rPr lang="en" dirty="0"/>
              <a:t>Is free to use, remix, and publish without copyright restrictions (open)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Essentially the information in the sentences pertaining to awards (highlighted in the Wikipedia page) are broken down into </a:t>
            </a:r>
            <a:r>
              <a:rPr lang="en-CA" dirty="0"/>
              <a:t>very basic sentences that become</a:t>
            </a:r>
            <a:r>
              <a:rPr lang="en" dirty="0"/>
              <a:t> machine readable information.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a:t>
            </a:r>
            <a:r>
              <a:rPr lang="en-CA" dirty="0"/>
              <a:t>N</a:t>
            </a:r>
            <a:r>
              <a:rPr lang="en" dirty="0"/>
              <a:t>ote: </a:t>
            </a:r>
            <a:r>
              <a:rPr lang="en" u="sng" dirty="0">
                <a:solidFill>
                  <a:schemeClr val="hlink"/>
                </a:solidFill>
                <a:hlinkClick r:id="rId5"/>
              </a:rPr>
              <a:t>infoboxes</a:t>
            </a:r>
            <a:r>
              <a:rPr lang="en" dirty="0"/>
              <a:t> in Wikipedia articles contain structured informatio</a:t>
            </a:r>
            <a:r>
              <a:rPr lang="en-CA" dirty="0"/>
              <a:t>n</a:t>
            </a:r>
            <a:r>
              <a:rPr lang="en" dirty="0"/>
              <a:t>.)</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654afa695d_0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654afa695d_0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a:t>
            </a:r>
            <a:r>
              <a:rPr lang="en" u="sng" dirty="0">
                <a:solidFill>
                  <a:schemeClr val="hlink"/>
                </a:solidFill>
                <a:hlinkClick r:id="rId3"/>
              </a:rPr>
              <a:t>semantic triple</a:t>
            </a:r>
            <a:r>
              <a:rPr lang="en" dirty="0"/>
              <a:t> formula (subject, predicate, object) follows that of a simple sentence:</a:t>
            </a:r>
            <a:endParaRPr dirty="0"/>
          </a:p>
          <a:p>
            <a:pPr marL="457200" lvl="0" indent="-298450" algn="l" rtl="0">
              <a:spcBef>
                <a:spcPts val="0"/>
              </a:spcBef>
              <a:spcAft>
                <a:spcPts val="0"/>
              </a:spcAft>
              <a:buSzPts val="1100"/>
              <a:buChar char="●"/>
            </a:pPr>
            <a:r>
              <a:rPr lang="en" dirty="0"/>
              <a:t>The </a:t>
            </a:r>
            <a:r>
              <a:rPr lang="en" u="sng" dirty="0">
                <a:solidFill>
                  <a:schemeClr val="hlink"/>
                </a:solidFill>
                <a:hlinkClick r:id="rId4"/>
              </a:rPr>
              <a:t>Toronto Telegram</a:t>
            </a:r>
            <a:r>
              <a:rPr lang="en" dirty="0"/>
              <a:t> (Q17152683) </a:t>
            </a:r>
            <a:r>
              <a:rPr lang="en" u="sng" dirty="0">
                <a:solidFill>
                  <a:schemeClr val="hlink"/>
                </a:solidFill>
                <a:hlinkClick r:id="rId5"/>
              </a:rPr>
              <a:t>created</a:t>
            </a:r>
            <a:r>
              <a:rPr lang="en" dirty="0"/>
              <a:t> (P6241) the </a:t>
            </a:r>
            <a:r>
              <a:rPr lang="en" u="sng" dirty="0">
                <a:solidFill>
                  <a:schemeClr val="hlink"/>
                </a:solidFill>
                <a:hlinkClick r:id="rId6"/>
              </a:rPr>
              <a:t>Toronto Telegram fonds</a:t>
            </a:r>
            <a:r>
              <a:rPr lang="en" dirty="0"/>
              <a:t> (Q71342728).</a:t>
            </a:r>
            <a:endParaRPr dirty="0"/>
          </a:p>
          <a:p>
            <a:pPr marL="457200" lvl="0" indent="-298450" algn="l" rtl="0">
              <a:spcBef>
                <a:spcPts val="0"/>
              </a:spcBef>
              <a:spcAft>
                <a:spcPts val="0"/>
              </a:spcAft>
              <a:buSzPts val="1100"/>
              <a:buChar char="●"/>
            </a:pPr>
            <a:r>
              <a:rPr lang="en" dirty="0"/>
              <a:t>The </a:t>
            </a:r>
            <a:r>
              <a:rPr lang="en" u="sng" dirty="0">
                <a:solidFill>
                  <a:schemeClr val="accent5"/>
                </a:solidFill>
                <a:hlinkClick r:id="rId4"/>
              </a:rPr>
              <a:t>Toronto Telegram</a:t>
            </a:r>
            <a:r>
              <a:rPr lang="en" dirty="0"/>
              <a:t> (Q17152683) </a:t>
            </a:r>
            <a:r>
              <a:rPr lang="en" u="sng" dirty="0">
                <a:solidFill>
                  <a:schemeClr val="hlink"/>
                </a:solidFill>
                <a:hlinkClick r:id="rId7"/>
              </a:rPr>
              <a:t>employed</a:t>
            </a:r>
            <a:r>
              <a:rPr lang="en" dirty="0"/>
              <a:t> (P108) </a:t>
            </a:r>
            <a:r>
              <a:rPr lang="en" u="sng" dirty="0">
                <a:solidFill>
                  <a:schemeClr val="hlink"/>
                </a:solidFill>
                <a:hlinkClick r:id="rId8"/>
              </a:rPr>
              <a:t>John D. Harbron</a:t>
            </a:r>
            <a:r>
              <a:rPr lang="en" dirty="0"/>
              <a:t> (Q28792876).</a:t>
            </a:r>
            <a:endParaRPr dirty="0"/>
          </a:p>
          <a:p>
            <a:pPr marL="457200" lvl="0" indent="-298450" algn="l" rtl="0">
              <a:spcBef>
                <a:spcPts val="0"/>
              </a:spcBef>
              <a:spcAft>
                <a:spcPts val="0"/>
              </a:spcAft>
              <a:buSzPts val="1100"/>
              <a:buChar char="●"/>
            </a:pPr>
            <a:r>
              <a:rPr lang="en" dirty="0"/>
              <a:t>The  </a:t>
            </a:r>
            <a:r>
              <a:rPr lang="en" u="sng" dirty="0">
                <a:solidFill>
                  <a:schemeClr val="accent5"/>
                </a:solidFill>
                <a:hlinkClick r:id="rId6"/>
              </a:rPr>
              <a:t>Toronto Telegram fonds</a:t>
            </a:r>
            <a:r>
              <a:rPr lang="en" dirty="0"/>
              <a:t> (Q71342728) is </a:t>
            </a:r>
            <a:r>
              <a:rPr lang="en" u="sng" dirty="0">
                <a:solidFill>
                  <a:schemeClr val="hlink"/>
                </a:solidFill>
                <a:hlinkClick r:id="rId9"/>
              </a:rPr>
              <a:t>part of</a:t>
            </a:r>
            <a:r>
              <a:rPr lang="en" dirty="0"/>
              <a:t> (P195) the </a:t>
            </a:r>
            <a:r>
              <a:rPr lang="en" u="sng" dirty="0">
                <a:solidFill>
                  <a:schemeClr val="accent5"/>
                </a:solidFill>
                <a:hlinkClick r:id="rId10"/>
              </a:rPr>
              <a:t>Clara Thomas Archives and Special Collection</a:t>
            </a:r>
            <a:r>
              <a:rPr lang="en" dirty="0"/>
              <a:t> (Q61467363).</a:t>
            </a:r>
            <a:endParaRPr dirty="0"/>
          </a:p>
          <a:p>
            <a:pPr marL="457200" lvl="0" indent="-298450" algn="l" rtl="0">
              <a:spcBef>
                <a:spcPts val="0"/>
              </a:spcBef>
              <a:spcAft>
                <a:spcPts val="0"/>
              </a:spcAft>
              <a:buSzPts val="1100"/>
              <a:buChar char="●"/>
            </a:pPr>
            <a:r>
              <a:rPr lang="en" u="sng" dirty="0">
                <a:solidFill>
                  <a:schemeClr val="accent5"/>
                </a:solidFill>
                <a:hlinkClick r:id="rId8"/>
              </a:rPr>
              <a:t>John D. Harbron</a:t>
            </a:r>
            <a:r>
              <a:rPr lang="en" dirty="0"/>
              <a:t> (Q28792876) preserved his </a:t>
            </a:r>
            <a:r>
              <a:rPr lang="en" u="sng" dirty="0">
                <a:solidFill>
                  <a:schemeClr val="hlink"/>
                </a:solidFill>
                <a:hlinkClick r:id="rId11"/>
              </a:rPr>
              <a:t>archives at </a:t>
            </a:r>
            <a:r>
              <a:rPr lang="en" dirty="0"/>
              <a:t> (P485) the </a:t>
            </a:r>
            <a:r>
              <a:rPr lang="en" u="sng" dirty="0">
                <a:solidFill>
                  <a:schemeClr val="hlink"/>
                </a:solidFill>
                <a:hlinkClick r:id="rId10"/>
              </a:rPr>
              <a:t>Clara Thomas Archives and Special Collection</a:t>
            </a:r>
            <a:r>
              <a:rPr lang="en" dirty="0"/>
              <a:t> (Q61467363).</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Q = identifier for an item</a:t>
            </a:r>
            <a:endParaRPr dirty="0"/>
          </a:p>
          <a:p>
            <a:pPr marL="0" lvl="0" indent="0" algn="l" rtl="0">
              <a:spcBef>
                <a:spcPts val="0"/>
              </a:spcBef>
              <a:spcAft>
                <a:spcPts val="0"/>
              </a:spcAft>
              <a:buNone/>
            </a:pPr>
            <a:r>
              <a:rPr lang="en" dirty="0"/>
              <a:t>P = identifier for a property.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Through these simple sentences, we can begin to explore the relationship between two fonds at the Clara Thomas Archives and Special Collections.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6f6fc02bbb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6f6fc02bb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Archivists can add links to their finding aids (or simply indicate that material is at an institution) by using the “</a:t>
            </a:r>
            <a:r>
              <a:rPr lang="en" u="sng">
                <a:solidFill>
                  <a:schemeClr val="hlink"/>
                </a:solidFill>
                <a:hlinkClick r:id="rId3"/>
              </a:rPr>
              <a:t>archives at</a:t>
            </a:r>
            <a:r>
              <a:rPr lang="en"/>
              <a:t>” property. This example is from</a:t>
            </a:r>
            <a:r>
              <a:rPr lang="en" u="sng">
                <a:solidFill>
                  <a:schemeClr val="hlink"/>
                </a:solidFill>
                <a:hlinkClick r:id="rId4"/>
              </a:rPr>
              <a:t> Edith Fowke</a:t>
            </a:r>
            <a:r>
              <a:rPr lang="en"/>
              <a:t> and from it, you can see that her fond is split between multiple institutions across Canada.</a:t>
            </a:r>
            <a:endParaRPr/>
          </a:p>
          <a:p>
            <a:pPr marL="0" lvl="0" indent="0" algn="l" rtl="0">
              <a:spcBef>
                <a:spcPts val="0"/>
              </a:spcBef>
              <a:spcAft>
                <a:spcPts val="0"/>
              </a:spcAft>
              <a:buNone/>
            </a:pPr>
            <a:endParaRPr/>
          </a:p>
          <a:p>
            <a:pPr marL="0" lvl="0" indent="0" algn="l" rtl="0">
              <a:spcBef>
                <a:spcPts val="0"/>
              </a:spcBef>
              <a:spcAft>
                <a:spcPts val="0"/>
              </a:spcAft>
              <a:buNone/>
            </a:pPr>
            <a:r>
              <a:rPr lang="en"/>
              <a:t>Its very simple to add a link to your institution via this property. If your institution does not pop up while typing it in the text box, you’ll have to </a:t>
            </a:r>
            <a:r>
              <a:rPr lang="en" u="sng">
                <a:solidFill>
                  <a:schemeClr val="hlink"/>
                </a:solidFill>
                <a:hlinkClick r:id="rId5"/>
              </a:rPr>
              <a:t>create </a:t>
            </a:r>
            <a:r>
              <a:rPr lang="en"/>
              <a:t>an item. You can add more granular levels of detail with qualifiers such as </a:t>
            </a:r>
            <a:r>
              <a:rPr lang="en" u="sng">
                <a:solidFill>
                  <a:schemeClr val="hlink"/>
                </a:solidFill>
                <a:hlinkClick r:id="rId6"/>
              </a:rPr>
              <a:t>inventory number</a:t>
            </a:r>
            <a:r>
              <a:rPr lang="en"/>
              <a:t> (P217), </a:t>
            </a:r>
            <a:r>
              <a:rPr lang="en" u="sng">
                <a:solidFill>
                  <a:schemeClr val="hlink"/>
                </a:solidFill>
                <a:hlinkClick r:id="rId7"/>
              </a:rPr>
              <a:t>described at URL</a:t>
            </a:r>
            <a:r>
              <a:rPr lang="en"/>
              <a:t> (P973), </a:t>
            </a:r>
            <a:r>
              <a:rPr lang="en" u="sng">
                <a:solidFill>
                  <a:schemeClr val="hlink"/>
                </a:solidFill>
                <a:hlinkClick r:id="rId8"/>
              </a:rPr>
              <a:t>level of description</a:t>
            </a:r>
            <a:r>
              <a:rPr lang="en"/>
              <a:t> (P6224), </a:t>
            </a:r>
            <a:r>
              <a:rPr lang="en" u="sng">
                <a:solidFill>
                  <a:schemeClr val="hlink"/>
                </a:solidFill>
                <a:hlinkClick r:id="rId9"/>
              </a:rPr>
              <a:t>reference URL</a:t>
            </a:r>
            <a:r>
              <a:rPr lang="en"/>
              <a:t> (P854), and </a:t>
            </a:r>
            <a:r>
              <a:rPr lang="en" u="sng">
                <a:solidFill>
                  <a:schemeClr val="hlink"/>
                </a:solidFill>
                <a:hlinkClick r:id="rId10"/>
              </a:rPr>
              <a:t>reference retrieval date</a:t>
            </a:r>
            <a:r>
              <a:rPr lang="en"/>
              <a:t> (P813).</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654afa695d_0_7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654afa695d_0_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a list of properties, I suggest checking out the data structure page of  the </a:t>
            </a:r>
            <a:r>
              <a:rPr lang="en" u="sng">
                <a:solidFill>
                  <a:schemeClr val="hlink"/>
                </a:solidFill>
                <a:hlinkClick r:id="rId3"/>
              </a:rPr>
              <a:t>Wikidata archival description projec</a:t>
            </a:r>
            <a:r>
              <a:rPr lang="en"/>
              <a:t>t. It explains which properties are best suited for different types of archival items (institutions, collections/fonds, buildings, individuals, etc). Participants also propose new properties, if one does not exist to fit our needs.</a:t>
            </a:r>
            <a:endParaRPr/>
          </a:p>
          <a:p>
            <a:pPr marL="0" lvl="0" indent="0" algn="l" rtl="0">
              <a:spcBef>
                <a:spcPts val="0"/>
              </a:spcBef>
              <a:spcAft>
                <a:spcPts val="0"/>
              </a:spcAft>
              <a:buNone/>
            </a:pPr>
            <a:endParaRPr/>
          </a:p>
          <a:p>
            <a:pPr marL="0" lvl="0" indent="0" algn="l" rtl="0">
              <a:spcBef>
                <a:spcPts val="0"/>
              </a:spcBef>
              <a:spcAft>
                <a:spcPts val="0"/>
              </a:spcAft>
              <a:buNone/>
            </a:pPr>
            <a:r>
              <a:rPr lang="en"/>
              <a:t>The project aims to “create the world’s most comprehensive high quality database of archival fonds and heritage collections, to represent archival structures within Wikidata where this is deemed useful and to ensure the interlinking between archival finding aids and Wikidata.”</a:t>
            </a:r>
            <a:endParaRPr/>
          </a:p>
          <a:p>
            <a:pPr marL="0" lvl="0" indent="0" algn="l" rtl="0">
              <a:spcBef>
                <a:spcPts val="0"/>
              </a:spcBef>
              <a:spcAft>
                <a:spcPts val="0"/>
              </a:spcAft>
              <a:buNone/>
            </a:pPr>
            <a:endParaRPr/>
          </a:p>
          <a:p>
            <a:pPr marL="0" lvl="0" indent="0" algn="l" rtl="0">
              <a:spcBef>
                <a:spcPts val="0"/>
              </a:spcBef>
              <a:spcAft>
                <a:spcPts val="0"/>
              </a:spcAft>
              <a:buNone/>
            </a:pPr>
            <a:r>
              <a:rPr lang="en"/>
              <a:t>The project’s documentation is written in French since the majority of the archivists working on this project are located in Belgium, France, and Switzerland.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54afa695d_0_6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654afa695d_0_6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Francophone archives have been early adopters of linking their holdings in Wikidata using the archives at property (as seen in this bubble chart illustrating the total number of “archives at” links per country).</a:t>
            </a:r>
            <a:endParaRPr/>
          </a:p>
          <a:p>
            <a:pPr marL="0" lvl="0" indent="0" algn="l" rtl="0">
              <a:spcBef>
                <a:spcPts val="0"/>
              </a:spcBef>
              <a:spcAft>
                <a:spcPts val="0"/>
              </a:spcAft>
              <a:buNone/>
            </a:pPr>
            <a:endParaRPr/>
          </a:p>
          <a:p>
            <a:pPr marL="0" lvl="0" indent="0" algn="l" rtl="0">
              <a:spcBef>
                <a:spcPts val="0"/>
              </a:spcBef>
              <a:spcAft>
                <a:spcPts val="0"/>
              </a:spcAft>
              <a:buNone/>
            </a:pPr>
            <a:r>
              <a:rPr lang="en"/>
              <a:t>The good news is that Canada is slowly climbing up the ranks with McGill taking the lead with the Clara Thomas Archives &amp; Special Collections on its heels having imported nearly 200 links to our holdings last Friday.</a:t>
            </a:r>
            <a:endParaRPr/>
          </a:p>
          <a:p>
            <a:pPr marL="0" lvl="0" indent="0" algn="l" rtl="0">
              <a:spcBef>
                <a:spcPts val="0"/>
              </a:spcBef>
              <a:spcAft>
                <a:spcPts val="0"/>
              </a:spcAft>
              <a:buNone/>
            </a:pPr>
            <a:endParaRPr/>
          </a:p>
          <a:p>
            <a:pPr marL="0" lvl="0" indent="0" algn="l" rtl="0">
              <a:spcBef>
                <a:spcPts val="0"/>
              </a:spcBef>
              <a:spcAft>
                <a:spcPts val="0"/>
              </a:spcAft>
              <a:buNone/>
            </a:pPr>
            <a:r>
              <a:rPr lang="en"/>
              <a:t>Archivists continue to adopt Wikidata and comparing this chart to that of a few months ago </a:t>
            </a:r>
            <a:r>
              <a:rPr lang="en" u="sng">
                <a:solidFill>
                  <a:schemeClr val="hlink"/>
                </a:solidFill>
                <a:hlinkClick r:id="rId3"/>
              </a:rPr>
              <a:t>(see tweet</a:t>
            </a:r>
            <a:r>
              <a:rPr lang="en"/>
              <a:t>), During this time period, Belgium surpassed France, the UK jumped ahead of the Netherlands, and Germany &amp; Canada skipped past Bulgaria.</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6fb81d618e_8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6fb81d618e_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contribute…?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654afa695d_0_6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654afa695d_0_6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Contributing to Wikidata is a way to automate edits, use shortcuts, and ensure information is up to date in Wikipedia. Certain templates are coded to pull information from Wikidata to Wikipedia.</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One such template is </a:t>
            </a:r>
            <a:r>
              <a:rPr lang="en" u="sng" dirty="0">
                <a:solidFill>
                  <a:schemeClr val="hlink"/>
                </a:solidFill>
                <a:hlinkClick r:id="rId3"/>
              </a:rPr>
              <a:t>{{Authority control}}</a:t>
            </a:r>
            <a:r>
              <a:rPr lang="en" dirty="0"/>
              <a:t>. By simply placing the words within the double curly brackets, over 30 different name authorities can be added to the webpage (if the information is in Wikidata) -- including the </a:t>
            </a:r>
            <a:r>
              <a:rPr lang="en" u="sng" dirty="0">
                <a:solidFill>
                  <a:schemeClr val="hlink"/>
                </a:solidFill>
                <a:hlinkClick r:id="rId4"/>
              </a:rPr>
              <a:t>US Congress</a:t>
            </a:r>
            <a:r>
              <a:rPr lang="en" dirty="0"/>
              <a:t>, </a:t>
            </a:r>
            <a:r>
              <a:rPr lang="en" u="sng" dirty="0">
                <a:solidFill>
                  <a:schemeClr val="hlink"/>
                </a:solidFill>
                <a:hlinkClick r:id="rId5"/>
              </a:rPr>
              <a:t>NARA</a:t>
            </a:r>
            <a:r>
              <a:rPr lang="en" dirty="0"/>
              <a:t>, and </a:t>
            </a:r>
            <a:r>
              <a:rPr lang="en" u="sng" dirty="0">
                <a:solidFill>
                  <a:schemeClr val="hlink"/>
                </a:solidFill>
                <a:hlinkClick r:id="rId6"/>
              </a:rPr>
              <a:t>SNAC</a:t>
            </a:r>
            <a:r>
              <a:rPr lang="en" dirty="0"/>
              <a:t> (Social Networks and Archival Context) ids. (Note: SNAC id is used on over </a:t>
            </a:r>
            <a:r>
              <a:rPr lang="en" u="sng" dirty="0">
                <a:solidFill>
                  <a:schemeClr val="hlink"/>
                </a:solidFill>
                <a:hlinkClick r:id="rId7"/>
              </a:rPr>
              <a:t>125,083</a:t>
            </a:r>
            <a:r>
              <a:rPr lang="en" dirty="0"/>
              <a:t> articles!)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a:t>
            </a:r>
            <a:r>
              <a:rPr lang="en" u="sng" dirty="0">
                <a:solidFill>
                  <a:schemeClr val="hlink"/>
                </a:solidFill>
                <a:hlinkClick r:id="rId8"/>
              </a:rPr>
              <a:t>Official Website</a:t>
            </a:r>
            <a:r>
              <a:rPr lang="en" dirty="0"/>
              <a:t>}} works in the same way., in that it pulls information from Wikidata… saving you time energy and effort. If the information is not in Wikidata, the code will remain invisible until it is populated.</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Now, imagine if there was a template that automatically populated links to finding aids by checking information on Wikidata. Typically archivists manually insert links to finding aids to the external links section of a Wikipedia article. An archival finding aid template would save me an incredible amount of time adding the link to the Margaret Laurence fonds finding aid to the nine other language versions of her page (</a:t>
            </a:r>
            <a:r>
              <a:rPr lang="en" u="sng" dirty="0">
                <a:solidFill>
                  <a:schemeClr val="hlink"/>
                </a:solidFill>
                <a:hlinkClick r:id="rId9"/>
              </a:rPr>
              <a:t>العربية</a:t>
            </a:r>
            <a:r>
              <a:rPr lang="en" dirty="0"/>
              <a:t>, </a:t>
            </a:r>
            <a:r>
              <a:rPr lang="en" u="sng" dirty="0">
                <a:solidFill>
                  <a:schemeClr val="hlink"/>
                </a:solidFill>
                <a:hlinkClick r:id="rId10"/>
              </a:rPr>
              <a:t>Čeština</a:t>
            </a:r>
            <a:r>
              <a:rPr lang="en" dirty="0"/>
              <a:t>, </a:t>
            </a:r>
            <a:r>
              <a:rPr lang="en" u="sng" dirty="0">
                <a:solidFill>
                  <a:schemeClr val="hlink"/>
                </a:solidFill>
                <a:hlinkClick r:id="rId11"/>
              </a:rPr>
              <a:t>Deutsch</a:t>
            </a:r>
            <a:r>
              <a:rPr lang="en" dirty="0"/>
              <a:t>, </a:t>
            </a:r>
            <a:r>
              <a:rPr lang="en" u="sng" dirty="0">
                <a:solidFill>
                  <a:schemeClr val="hlink"/>
                </a:solidFill>
                <a:hlinkClick r:id="rId12"/>
              </a:rPr>
              <a:t>Français</a:t>
            </a:r>
            <a:r>
              <a:rPr lang="en" dirty="0"/>
              <a:t>, </a:t>
            </a:r>
            <a:r>
              <a:rPr lang="en" u="sng" dirty="0">
                <a:solidFill>
                  <a:schemeClr val="hlink"/>
                </a:solidFill>
                <a:hlinkClick r:id="rId13"/>
              </a:rPr>
              <a:t>Հայերեն</a:t>
            </a:r>
            <a:r>
              <a:rPr lang="en" dirty="0"/>
              <a:t>, </a:t>
            </a:r>
            <a:r>
              <a:rPr lang="en" u="sng" dirty="0">
                <a:solidFill>
                  <a:schemeClr val="hlink"/>
                </a:solidFill>
                <a:hlinkClick r:id="rId14"/>
              </a:rPr>
              <a:t>Македонски</a:t>
            </a:r>
            <a:r>
              <a:rPr lang="en" dirty="0"/>
              <a:t>, </a:t>
            </a:r>
            <a:r>
              <a:rPr lang="en" u="sng" dirty="0">
                <a:solidFill>
                  <a:schemeClr val="hlink"/>
                </a:solidFill>
                <a:hlinkClick r:id="rId15"/>
              </a:rPr>
              <a:t>Română</a:t>
            </a:r>
            <a:r>
              <a:rPr lang="en" dirty="0"/>
              <a:t>, </a:t>
            </a:r>
            <a:r>
              <a:rPr lang="en" u="sng" dirty="0">
                <a:solidFill>
                  <a:schemeClr val="hlink"/>
                </a:solidFill>
                <a:hlinkClick r:id="rId16"/>
              </a:rPr>
              <a:t>Русский</a:t>
            </a:r>
            <a:r>
              <a:rPr lang="en" dirty="0"/>
              <a:t>, </a:t>
            </a:r>
            <a:r>
              <a:rPr lang="en" u="sng" dirty="0">
                <a:solidFill>
                  <a:schemeClr val="hlink"/>
                </a:solidFill>
                <a:hlinkClick r:id="rId17"/>
              </a:rPr>
              <a:t>Svenska</a:t>
            </a:r>
            <a:r>
              <a:rPr lang="en"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(Post presentation update: Biography infoboxes in Wikipedia now pull “archives at” information from Wikidata [</a:t>
            </a:r>
            <a:r>
              <a:rPr lang="en" u="sng" dirty="0">
                <a:solidFill>
                  <a:schemeClr val="hlink"/>
                </a:solidFill>
                <a:hlinkClick r:id="rId18"/>
              </a:rPr>
              <a:t>1</a:t>
            </a:r>
            <a:r>
              <a:rPr lang="en" dirty="0"/>
              <a:t>] [</a:t>
            </a:r>
            <a:r>
              <a:rPr lang="en" u="sng" dirty="0">
                <a:solidFill>
                  <a:schemeClr val="hlink"/>
                </a:solidFill>
                <a:hlinkClick r:id="rId19"/>
              </a:rPr>
              <a:t>2</a:t>
            </a:r>
            <a:r>
              <a:rPr lang="en" dirty="0"/>
              <a:t>])</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654afa695d_0_6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654afa695d_0_6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Now I have very limited experience with Wikicommons (in fact, I’ve never uploaded an image…), but I’ve discovered that templates in Wikicommons can also pull information from Wikidata. Say for example, the Archives of Ontario has millions of images in Wikicommons. Now imagine that the AO moved, either the information in Wikicommons would have to be manually updated, or it could automatically be updated with one edit in Wikidata, because the information in Wikicommons is linked to Wikidata.</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So I experimented Wikidata’fying Wikicommons and replaced free text to wikidata for a photograph from the Toronto Telegram (see </a:t>
            </a:r>
            <a:r>
              <a:rPr lang="en" u="sng" dirty="0">
                <a:solidFill>
                  <a:schemeClr val="hlink"/>
                </a:solidFill>
                <a:hlinkClick r:id="rId3"/>
              </a:rPr>
              <a:t>edit history</a:t>
            </a:r>
            <a:r>
              <a:rPr lang="en"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|institution = {{Institution |wikidata=Q61467363}}</a:t>
            </a:r>
            <a:endParaRPr dirty="0"/>
          </a:p>
          <a:p>
            <a:pPr marL="0" lvl="0" indent="0" algn="l" rtl="0">
              <a:spcBef>
                <a:spcPts val="0"/>
              </a:spcBef>
              <a:spcAft>
                <a:spcPts val="0"/>
              </a:spcAft>
              <a:buNone/>
            </a:pPr>
            <a:r>
              <a:rPr lang="en" dirty="0"/>
              <a:t>|author = {{Creator|Wikidata=Q17152683}}</a:t>
            </a:r>
            <a:endParaRPr dirty="0"/>
          </a:p>
          <a:p>
            <a:pPr marL="0" lvl="0" indent="0" algn="l" rtl="0">
              <a:spcBef>
                <a:spcPts val="0"/>
              </a:spcBef>
              <a:spcAft>
                <a:spcPts val="0"/>
              </a:spcAft>
              <a:buNone/>
            </a:pPr>
            <a:r>
              <a:rPr lang="en" dirty="0"/>
              <a:t>|accession number = {{Creator |Wikidata= Q71342728}}</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This information will now automatically update if there are any changes.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But most importantly, additional information about the Clara Thomas Archives and Special Collections was added:</a:t>
            </a:r>
            <a:endParaRPr dirty="0"/>
          </a:p>
          <a:p>
            <a:pPr marL="457200" lvl="0" indent="-298450" algn="l" rtl="0">
              <a:spcBef>
                <a:spcPts val="0"/>
              </a:spcBef>
              <a:spcAft>
                <a:spcPts val="0"/>
              </a:spcAft>
              <a:buSzPts val="1100"/>
              <a:buChar char="●"/>
            </a:pPr>
            <a:r>
              <a:rPr lang="en" dirty="0"/>
              <a:t>Parent institution     York University Libraries</a:t>
            </a:r>
            <a:endParaRPr dirty="0"/>
          </a:p>
          <a:p>
            <a:pPr marL="457200" lvl="0" indent="-298450" algn="l" rtl="0">
              <a:spcBef>
                <a:spcPts val="0"/>
              </a:spcBef>
              <a:spcAft>
                <a:spcPts val="0"/>
              </a:spcAft>
              <a:buSzPts val="1100"/>
              <a:buChar char="●"/>
            </a:pPr>
            <a:r>
              <a:rPr lang="en" dirty="0"/>
              <a:t>Location     Ontario, Canada</a:t>
            </a:r>
            <a:endParaRPr dirty="0"/>
          </a:p>
          <a:p>
            <a:pPr marL="457200" lvl="0" indent="-298450" algn="l" rtl="0">
              <a:spcBef>
                <a:spcPts val="0"/>
              </a:spcBef>
              <a:spcAft>
                <a:spcPts val="0"/>
              </a:spcAft>
              <a:buSzPts val="1100"/>
              <a:buChar char="●"/>
            </a:pPr>
            <a:r>
              <a:rPr lang="en" dirty="0"/>
              <a:t>Coordinates     43° 46′ 21.1″ N, 79° 30′ 19.8″ W Link to OpenStreetMap Link to Google Maps</a:t>
            </a:r>
            <a:endParaRPr dirty="0"/>
          </a:p>
          <a:p>
            <a:pPr marL="457200" lvl="0" indent="-298450" algn="l" rtl="0">
              <a:spcBef>
                <a:spcPts val="0"/>
              </a:spcBef>
              <a:spcAft>
                <a:spcPts val="0"/>
              </a:spcAft>
              <a:buSzPts val="1100"/>
              <a:buChar char="●"/>
            </a:pPr>
            <a:r>
              <a:rPr lang="en" dirty="0"/>
              <a:t>Established     1 July 1970</a:t>
            </a:r>
            <a:endParaRPr dirty="0"/>
          </a:p>
          <a:p>
            <a:pPr marL="457200" lvl="0" indent="-298450" algn="l" rtl="0">
              <a:spcBef>
                <a:spcPts val="0"/>
              </a:spcBef>
              <a:spcAft>
                <a:spcPts val="0"/>
              </a:spcAft>
              <a:buSzPts val="1100"/>
              <a:buChar char="●"/>
            </a:pPr>
            <a:r>
              <a:rPr lang="en" dirty="0"/>
              <a:t>Web page     www.library.yorku.ca/web/archives</a:t>
            </a:r>
            <a:endParaRPr dirty="0"/>
          </a:p>
          <a:p>
            <a:pPr marL="457200" lvl="0" indent="-298450" algn="l" rtl="0">
              <a:spcBef>
                <a:spcPts val="0"/>
              </a:spcBef>
              <a:spcAft>
                <a:spcPts val="0"/>
              </a:spcAft>
              <a:buSzPts val="1100"/>
              <a:buChar char="●"/>
            </a:pPr>
            <a:r>
              <a:rPr lang="en" dirty="0"/>
              <a:t>Authority control	wikidata:Q61467363: Q61467363 VIAF: 141837883</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If you are planning bulk uploads to Wikidata, I highly recommend considering a preliminary step: editing/upload Wikidata. I would suggest looking at institutions who have relationships with Wikimedia such as:</a:t>
            </a:r>
            <a:endParaRPr dirty="0"/>
          </a:p>
          <a:p>
            <a:pPr marL="457200" lvl="0" indent="-298450" algn="l" rtl="0">
              <a:spcBef>
                <a:spcPts val="0"/>
              </a:spcBef>
              <a:spcAft>
                <a:spcPts val="0"/>
              </a:spcAft>
              <a:buSzPts val="1100"/>
              <a:buChar char="●"/>
            </a:pPr>
            <a:r>
              <a:rPr lang="en" u="sng" dirty="0">
                <a:solidFill>
                  <a:schemeClr val="hlink"/>
                </a:solidFill>
                <a:hlinkClick r:id="rId4"/>
              </a:rPr>
              <a:t>BaNQ</a:t>
            </a:r>
            <a:endParaRPr dirty="0"/>
          </a:p>
          <a:p>
            <a:pPr marL="457200" lvl="0" indent="-298450" algn="l" rtl="0">
              <a:spcBef>
                <a:spcPts val="0"/>
              </a:spcBef>
              <a:spcAft>
                <a:spcPts val="0"/>
              </a:spcAft>
              <a:buSzPts val="1100"/>
              <a:buChar char="●"/>
            </a:pPr>
            <a:r>
              <a:rPr lang="en" u="sng" dirty="0">
                <a:solidFill>
                  <a:schemeClr val="hlink"/>
                </a:solidFill>
                <a:hlinkClick r:id="rId5"/>
              </a:rPr>
              <a:t>BundesArchiv</a:t>
            </a:r>
            <a:endParaRPr dirty="0"/>
          </a:p>
          <a:p>
            <a:pPr marL="457200" lvl="0" indent="-298450" algn="l" rtl="0">
              <a:spcBef>
                <a:spcPts val="0"/>
              </a:spcBef>
              <a:spcAft>
                <a:spcPts val="0"/>
              </a:spcAft>
              <a:buSzPts val="1100"/>
              <a:buChar char="●"/>
            </a:pPr>
            <a:r>
              <a:rPr lang="en" u="sng" dirty="0">
                <a:solidFill>
                  <a:schemeClr val="hlink"/>
                </a:solidFill>
                <a:hlinkClick r:id="rId6"/>
              </a:rPr>
              <a:t>NARA</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(Post-presentation update: creating a wikidata item for a category, such as “</a:t>
            </a:r>
            <a:r>
              <a:rPr lang="en" u="sng" dirty="0">
                <a:solidFill>
                  <a:schemeClr val="hlink"/>
                </a:solidFill>
                <a:hlinkClick r:id="rId7"/>
              </a:rPr>
              <a:t>images from the Clara Thomas Archives and Special Collections</a:t>
            </a:r>
            <a:r>
              <a:rPr lang="en" dirty="0"/>
              <a:t>” (</a:t>
            </a:r>
            <a:r>
              <a:rPr lang="en" u="sng" dirty="0">
                <a:solidFill>
                  <a:schemeClr val="hlink"/>
                </a:solidFill>
                <a:hlinkClick r:id="rId8"/>
              </a:rPr>
              <a:t>wikidata item</a:t>
            </a:r>
            <a:r>
              <a:rPr lang="en" dirty="0"/>
              <a:t>) generates an infobox on the commons page that leads you to </a:t>
            </a:r>
            <a:r>
              <a:rPr lang="en" u="sng" dirty="0">
                <a:solidFill>
                  <a:schemeClr val="hlink"/>
                </a:solidFill>
                <a:hlinkClick r:id="rId9"/>
              </a:rPr>
              <a:t>statistics </a:t>
            </a:r>
            <a:r>
              <a:rPr lang="en" dirty="0"/>
              <a:t>of the images used in wikipedia articles)</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654afa695d_0_6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654afa695d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Even though WikiGLAM includes archives, incorporating archival material to the wiki-universe can often feel like an exercise of square peg, round hole. Our information just does not fit the mould. Templates are often built for/by libraries and museums.</a:t>
            </a:r>
            <a:endParaRPr/>
          </a:p>
          <a:p>
            <a:pPr marL="0" lvl="0" indent="0" algn="l" rtl="0">
              <a:spcBef>
                <a:spcPts val="0"/>
              </a:spcBef>
              <a:spcAft>
                <a:spcPts val="0"/>
              </a:spcAft>
              <a:buNone/>
            </a:pPr>
            <a:endParaRPr/>
          </a:p>
          <a:p>
            <a:pPr marL="0" lvl="0" indent="0" algn="l" rtl="0">
              <a:spcBef>
                <a:spcPts val="0"/>
              </a:spcBef>
              <a:spcAft>
                <a:spcPts val="0"/>
              </a:spcAft>
              <a:buNone/>
            </a:pPr>
            <a:r>
              <a:rPr lang="en"/>
              <a:t>Should archival repository really be under collection?</a:t>
            </a:r>
            <a:endParaRPr/>
          </a:p>
          <a:p>
            <a:pPr marL="0" lvl="0" indent="0" algn="l" rtl="0">
              <a:spcBef>
                <a:spcPts val="0"/>
              </a:spcBef>
              <a:spcAft>
                <a:spcPts val="0"/>
              </a:spcAft>
              <a:buNone/>
            </a:pPr>
            <a:r>
              <a:rPr lang="en"/>
              <a:t>Should I place the fonds under accession number? Where else would it go?</a:t>
            </a:r>
            <a:endParaRPr/>
          </a:p>
          <a:p>
            <a:pPr marL="0" lvl="0" indent="0" algn="l" rtl="0">
              <a:spcBef>
                <a:spcPts val="0"/>
              </a:spcBef>
              <a:spcAft>
                <a:spcPts val="0"/>
              </a:spcAft>
              <a:buNone/>
            </a:pPr>
            <a:endParaRPr/>
          </a:p>
          <a:p>
            <a:pPr marL="0" lvl="0" indent="0" algn="l" rtl="0">
              <a:spcBef>
                <a:spcPts val="0"/>
              </a:spcBef>
              <a:spcAft>
                <a:spcPts val="0"/>
              </a:spcAft>
              <a:buNone/>
            </a:pPr>
            <a:r>
              <a:rPr lang="en"/>
              <a:t>The three previously mentioned archival institutions created their own templates for metadata in Wikicommons (see </a:t>
            </a:r>
            <a:r>
              <a:rPr lang="en" u="sng">
                <a:solidFill>
                  <a:schemeClr val="accent5"/>
                </a:solidFill>
                <a:hlinkClick r:id="rId3"/>
              </a:rPr>
              <a:t>BaNQ</a:t>
            </a:r>
            <a:r>
              <a:rPr lang="en"/>
              <a:t>, </a:t>
            </a:r>
            <a:r>
              <a:rPr lang="en" u="sng">
                <a:solidFill>
                  <a:schemeClr val="accent5"/>
                </a:solidFill>
                <a:hlinkClick r:id="rId4"/>
              </a:rPr>
              <a:t>Bundesarchiv</a:t>
            </a:r>
            <a:r>
              <a:rPr lang="en"/>
              <a:t>, </a:t>
            </a:r>
            <a:r>
              <a:rPr lang="en" u="sng">
                <a:solidFill>
                  <a:schemeClr val="accent5"/>
                </a:solidFill>
                <a:hlinkClick r:id="rId5"/>
              </a:rPr>
              <a:t>NARA</a:t>
            </a:r>
            <a:r>
              <a:rPr lang="en"/>
              <a:t> templates). Shouldn’t we create a single universal archival template that reflects archival arrangement?</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654afa695d_0_7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654afa695d_0_7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if you aren’t into the Wiki-universe. There are still reasons why you should contribute information about your holdings to Wikidata.</a:t>
            </a:r>
            <a:endParaRPr/>
          </a:p>
          <a:p>
            <a:pPr marL="0" lvl="0" indent="0" algn="l" rtl="0">
              <a:spcBef>
                <a:spcPts val="0"/>
              </a:spcBef>
              <a:spcAft>
                <a:spcPts val="0"/>
              </a:spcAft>
              <a:buNone/>
            </a:pPr>
            <a:endParaRPr/>
          </a:p>
          <a:p>
            <a:pPr marL="0" lvl="0" indent="0" algn="l" rtl="0">
              <a:spcBef>
                <a:spcPts val="0"/>
              </a:spcBef>
              <a:spcAft>
                <a:spcPts val="0"/>
              </a:spcAft>
              <a:buNone/>
            </a:pPr>
            <a:r>
              <a:rPr lang="en"/>
              <a:t>By adding this data, one can query the information, learn more about your holdings, and discover institution that may contain pieces of a split up fonds. By asking Wikidata (through a </a:t>
            </a:r>
            <a:r>
              <a:rPr lang="en" u="sng">
                <a:solidFill>
                  <a:schemeClr val="hlink"/>
                </a:solidFill>
                <a:hlinkClick r:id="rId3"/>
              </a:rPr>
              <a:t>SPARQL</a:t>
            </a:r>
            <a:r>
              <a:rPr lang="en"/>
              <a:t> query) to pull the location of CTASC fonds held at other institutions.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654afa695d_0_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654afa695d_0_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dirty="0"/>
              <a:t>Linked data may be the way of the future. Wikidata is a really easy, low-risk way to experiment with the concept. AtoM3 plans to incorporate linked data, so the transition will be easier if you already understand linked data.</a:t>
            </a:r>
            <a:endParaRPr sz="1100" dirty="0"/>
          </a:p>
          <a:p>
            <a:pPr marL="0" lvl="0" indent="0" algn="l" rtl="0">
              <a:spcBef>
                <a:spcPts val="0"/>
              </a:spcBef>
              <a:spcAft>
                <a:spcPts val="0"/>
              </a:spcAft>
              <a:buNone/>
            </a:pPr>
            <a:endParaRPr sz="1100" dirty="0"/>
          </a:p>
          <a:p>
            <a:pPr marL="0" lvl="0" indent="0" algn="l" rtl="0">
              <a:spcBef>
                <a:spcPts val="0"/>
              </a:spcBef>
              <a:spcAft>
                <a:spcPts val="0"/>
              </a:spcAft>
              <a:buNone/>
            </a:pPr>
            <a:r>
              <a:rPr lang="en" sz="1100" dirty="0"/>
              <a:t>From the document: “Data aggregation in portal sites is better supported through the use of Linked Data than with traditional hierarchical description. [...] Aggregating data from multiple AtoMinstances to portal sites such as Archeon and ArchivesCanada, for example, is a somewhat cumbersome process of importing updated data via CSV and EAD import and replacing existing content. [...] Linked Data, on the other hand, is designed for dynamic querying across multiple information sources, and for assembling results into web interfaces. [...] Linked Data is also better at representing complex relationships and contextual information in archival description. [...] Linked Data schemas, on the other hand, make it possible to capture rich relationships between individuals and communities that intersect with records as creators, custodians and subjects. Rather than a single dominant narrative, a Linked Data approach also allows for a multiplicity of narratives to be captured as statements about a resource, including a multi-provenantial approach to description and arrangement.” </a:t>
            </a:r>
            <a:r>
              <a:rPr lang="en" sz="1100" u="sng" dirty="0">
                <a:solidFill>
                  <a:schemeClr val="hlink"/>
                </a:solidFill>
                <a:hlinkClick r:id="rId3"/>
              </a:rPr>
              <a:t>https://atomfoundation.files.wordpress.com/2019/02/atom-3-proof-of-concept-proposal_final_en.pdf</a:t>
            </a:r>
            <a:endParaRPr sz="1100" dirty="0"/>
          </a:p>
          <a:p>
            <a:pPr marL="0" lvl="0" indent="0" algn="l" rtl="0">
              <a:spcBef>
                <a:spcPts val="0"/>
              </a:spcBef>
              <a:spcAft>
                <a:spcPts val="0"/>
              </a:spcAft>
              <a:buNone/>
            </a:pPr>
            <a:endParaRPr sz="11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6fb81d618e_8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6fb81d618e_8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if I’ve convinced you to give Wikidata a try, there are multiple ways one can edit/add information to the site.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654afa695d_0_6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654afa695d_0_6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Simply click the edit link, type the information, select from the drop down mention (if a selection does not appear, you must </a:t>
            </a:r>
            <a:r>
              <a:rPr lang="en" u="sng">
                <a:solidFill>
                  <a:schemeClr val="hlink"/>
                </a:solidFill>
                <a:hlinkClick r:id="rId3"/>
              </a:rPr>
              <a:t>create</a:t>
            </a:r>
            <a:r>
              <a:rPr lang="en"/>
              <a:t> the item), and hit publish.</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654afa695d_0_6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654afa695d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Another method is </a:t>
            </a:r>
            <a:r>
              <a:rPr lang="en" u="sng">
                <a:solidFill>
                  <a:schemeClr val="hlink"/>
                </a:solidFill>
                <a:hlinkClick r:id="rId3"/>
              </a:rPr>
              <a:t>Quick Statements</a:t>
            </a:r>
            <a:r>
              <a:rPr lang="en"/>
              <a:t>, a tool created to batch edit Wikidata.This is how McGill ROARR bulk uploaded “archives at” properties to items about their holdings (their documentation is available </a:t>
            </a:r>
            <a:r>
              <a:rPr lang="en" u="sng">
                <a:solidFill>
                  <a:schemeClr val="hlink"/>
                </a:solidFill>
                <a:hlinkClick r:id="rId4"/>
              </a:rPr>
              <a:t>online</a:t>
            </a:r>
            <a:r>
              <a:rPr lang="en"/>
              <a:t> including a </a:t>
            </a:r>
            <a:r>
              <a:rPr lang="en" u="sng">
                <a:solidFill>
                  <a:schemeClr val="hlink"/>
                </a:solidFill>
                <a:hlinkClick r:id="rId5"/>
              </a:rPr>
              <a:t>video</a:t>
            </a:r>
            <a:r>
              <a:rPr lang="en"/>
              <a:t> of the Access2019 presentation). </a:t>
            </a:r>
            <a:endParaRPr/>
          </a:p>
          <a:p>
            <a:pPr marL="0" lvl="0" indent="0" algn="l" rtl="0">
              <a:spcBef>
                <a:spcPts val="0"/>
              </a:spcBef>
              <a:spcAft>
                <a:spcPts val="0"/>
              </a:spcAft>
              <a:buNone/>
            </a:pPr>
            <a:endParaRPr/>
          </a:p>
          <a:p>
            <a:pPr marL="0" lvl="0" indent="0" algn="l" rtl="0">
              <a:spcBef>
                <a:spcPts val="0"/>
              </a:spcBef>
              <a:spcAft>
                <a:spcPts val="0"/>
              </a:spcAft>
              <a:buNone/>
            </a:pPr>
            <a:r>
              <a:rPr lang="en"/>
              <a:t>I suggest checking out this wikimedian-in-residence’s </a:t>
            </a:r>
            <a:r>
              <a:rPr lang="en" u="sng">
                <a:solidFill>
                  <a:schemeClr val="hlink"/>
                </a:solidFill>
                <a:hlinkClick r:id="rId6"/>
              </a:rPr>
              <a:t>tutorial</a:t>
            </a:r>
            <a:r>
              <a:rPr lang="en"/>
              <a:t> as it helped me learn how to use Quick Statements in conjunction with Google Sheets.</a:t>
            </a:r>
            <a:endParaRPr/>
          </a:p>
          <a:p>
            <a:pPr marL="0" lvl="0" indent="0" algn="l" rtl="0">
              <a:spcBef>
                <a:spcPts val="0"/>
              </a:spcBef>
              <a:spcAft>
                <a:spcPts val="0"/>
              </a:spcAft>
              <a:buNone/>
            </a:pPr>
            <a:endParaRPr/>
          </a:p>
          <a:p>
            <a:pPr marL="0" lvl="0" indent="0" algn="l" rtl="0">
              <a:spcBef>
                <a:spcPts val="0"/>
              </a:spcBef>
              <a:spcAft>
                <a:spcPts val="0"/>
              </a:spcAft>
              <a:buNone/>
            </a:pPr>
            <a:r>
              <a:rPr lang="en"/>
              <a:t>The problem with this method is that there are few controls to disambiguate the name - though I only attempted this method once. My information was attached to the wrong individual and I had to go back and remove the information in wikidata. In my opinion this approach is best used for ‘clear cut’ information, such as languages/countries, which requires little, if any, disambiguation.</a:t>
            </a:r>
            <a:endParaRPr/>
          </a:p>
          <a:p>
            <a:pPr marL="0" lvl="0" indent="0" algn="l" rtl="0">
              <a:spcBef>
                <a:spcPts val="0"/>
              </a:spcBef>
              <a:spcAft>
                <a:spcPts val="0"/>
              </a:spcAft>
              <a:buNone/>
            </a:pPr>
            <a:endParaRPr/>
          </a:p>
          <a:p>
            <a:pPr marL="0" lvl="0" indent="0" algn="l" rtl="0">
              <a:spcBef>
                <a:spcPts val="0"/>
              </a:spcBef>
              <a:spcAft>
                <a:spcPts val="0"/>
              </a:spcAft>
              <a:buNone/>
            </a:pPr>
            <a:r>
              <a:rPr lang="en"/>
              <a:t>So instead...I highly recommend my new best friend...</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654afa695d_0_6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654afa695d_0_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open refine!</a:t>
            </a:r>
            <a:endParaRPr/>
          </a:p>
          <a:p>
            <a:pPr marL="0" lvl="0" indent="0" algn="l" rtl="0">
              <a:spcBef>
                <a:spcPts val="0"/>
              </a:spcBef>
              <a:spcAft>
                <a:spcPts val="0"/>
              </a:spcAft>
              <a:buNone/>
            </a:pPr>
            <a:endParaRPr/>
          </a:p>
          <a:p>
            <a:pPr marL="0" lvl="0" indent="0" algn="l" rtl="0">
              <a:spcBef>
                <a:spcPts val="0"/>
              </a:spcBef>
              <a:spcAft>
                <a:spcPts val="0"/>
              </a:spcAft>
              <a:buNone/>
            </a:pPr>
            <a:r>
              <a:rPr lang="en"/>
              <a:t>My preferred importation method is Open Refine. Only learned (and experimented) a week ago, I </a:t>
            </a:r>
            <a:r>
              <a:rPr lang="en" u="sng">
                <a:solidFill>
                  <a:schemeClr val="hlink"/>
                </a:solidFill>
                <a:hlinkClick r:id="rId3"/>
              </a:rPr>
              <a:t>imported nearly 200 “archives at” properties</a:t>
            </a:r>
            <a:r>
              <a:rPr lang="en"/>
              <a:t> for holdings at CTASC thanks to a </a:t>
            </a:r>
            <a:r>
              <a:rPr lang="en" u="sng">
                <a:solidFill>
                  <a:schemeClr val="hlink"/>
                </a:solidFill>
                <a:hlinkClick r:id="rId4"/>
              </a:rPr>
              <a:t>tutorial</a:t>
            </a:r>
            <a:r>
              <a:rPr lang="en"/>
              <a:t> by Emma Carroll at the University of Edinburgh. We already had a list of fonds, identifiers, and URLs from a ‘publish descriptions in AtoM’ project.</a:t>
            </a:r>
            <a:endParaRPr/>
          </a:p>
          <a:p>
            <a:pPr marL="0" lvl="0" indent="0" algn="l" rtl="0">
              <a:spcBef>
                <a:spcPts val="0"/>
              </a:spcBef>
              <a:spcAft>
                <a:spcPts val="0"/>
              </a:spcAft>
              <a:buNone/>
            </a:pPr>
            <a:endParaRPr/>
          </a:p>
          <a:p>
            <a:pPr marL="0" lvl="0" indent="0" algn="l" rtl="0">
              <a:spcBef>
                <a:spcPts val="0"/>
              </a:spcBef>
              <a:spcAft>
                <a:spcPts val="0"/>
              </a:spcAft>
              <a:buNone/>
            </a:pPr>
            <a:r>
              <a:rPr lang="en"/>
              <a:t>I figured it would be simple and an easy morning project for a Friday morning… Well, it took me eight hours to wrangle the data and learn certain function of Open Refine. If I had a clear set of instructions on how to build the schema, etc, the whole thing could have been completed in an hour. So, I hope to write down and share my documentation once I’ve learned a little more… stay tuned. But this was the clearest and easiest way. Highly recommended.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6fb81d618e_8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6fb81d618e_8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6fb81d618e_8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6fb81d618e_8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These two hashtags (p485 is the identifier for “archives at” property) on Twitter have been the most informative as I attempt to understand, learn, and edit Wikidata from an archival perspective. It’s helped me join discussions with archivists across the globe, primarily Switzerland and France, but includes Australia and the United States. It’s also a very rewarding, friendly environment that celebrates the small victories.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654afa695d_0_7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654afa695d_0_7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May be of use.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654afa695d_0_6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654afa695d_0_6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May be of use.</a:t>
            </a: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6f6fc02bbb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6f6fc02bb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Feel free to touch base. Happy to answer questions, and brainstorm.</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1600"/>
              </a:spcBef>
              <a:spcAft>
                <a:spcPts val="0"/>
              </a:spcAft>
              <a:buClr>
                <a:schemeClr val="dk1"/>
              </a:buClr>
              <a:buSzPts val="1400"/>
              <a:buChar char="○"/>
              <a:defRPr>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1600"/>
              </a:spcBef>
              <a:spcAft>
                <a:spcPts val="0"/>
              </a:spcAft>
              <a:buClr>
                <a:schemeClr val="lt2"/>
              </a:buClr>
              <a:buSzPts val="1400"/>
              <a:buChar char="○"/>
              <a:defRPr>
                <a:solidFill>
                  <a:schemeClr val="lt2"/>
                </a:solidFill>
              </a:defRPr>
            </a:lvl2pPr>
            <a:lvl3pPr marL="1371600" lvl="2" indent="-317500">
              <a:lnSpc>
                <a:spcPct val="115000"/>
              </a:lnSpc>
              <a:spcBef>
                <a:spcPts val="1600"/>
              </a:spcBef>
              <a:spcAft>
                <a:spcPts val="0"/>
              </a:spcAft>
              <a:buClr>
                <a:schemeClr val="lt2"/>
              </a:buClr>
              <a:buSzPts val="1400"/>
              <a:buChar char="■"/>
              <a:defRPr>
                <a:solidFill>
                  <a:schemeClr val="lt2"/>
                </a:solidFill>
              </a:defRPr>
            </a:lvl3pPr>
            <a:lvl4pPr marL="1828800" lvl="3" indent="-317500">
              <a:lnSpc>
                <a:spcPct val="115000"/>
              </a:lnSpc>
              <a:spcBef>
                <a:spcPts val="1600"/>
              </a:spcBef>
              <a:spcAft>
                <a:spcPts val="0"/>
              </a:spcAft>
              <a:buClr>
                <a:schemeClr val="lt2"/>
              </a:buClr>
              <a:buSzPts val="1400"/>
              <a:buChar char="●"/>
              <a:defRPr>
                <a:solidFill>
                  <a:schemeClr val="lt2"/>
                </a:solidFill>
              </a:defRPr>
            </a:lvl4pPr>
            <a:lvl5pPr marL="2286000" lvl="4" indent="-317500">
              <a:lnSpc>
                <a:spcPct val="115000"/>
              </a:lnSpc>
              <a:spcBef>
                <a:spcPts val="1600"/>
              </a:spcBef>
              <a:spcAft>
                <a:spcPts val="0"/>
              </a:spcAft>
              <a:buClr>
                <a:schemeClr val="lt2"/>
              </a:buClr>
              <a:buSzPts val="1400"/>
              <a:buChar char="○"/>
              <a:defRPr>
                <a:solidFill>
                  <a:schemeClr val="lt2"/>
                </a:solidFill>
              </a:defRPr>
            </a:lvl5pPr>
            <a:lvl6pPr marL="2743200" lvl="5" indent="-317500">
              <a:lnSpc>
                <a:spcPct val="115000"/>
              </a:lnSpc>
              <a:spcBef>
                <a:spcPts val="1600"/>
              </a:spcBef>
              <a:spcAft>
                <a:spcPts val="0"/>
              </a:spcAft>
              <a:buClr>
                <a:schemeClr val="lt2"/>
              </a:buClr>
              <a:buSzPts val="1400"/>
              <a:buChar char="■"/>
              <a:defRPr>
                <a:solidFill>
                  <a:schemeClr val="lt2"/>
                </a:solidFill>
              </a:defRPr>
            </a:lvl6pPr>
            <a:lvl7pPr marL="3200400" lvl="6" indent="-317500">
              <a:lnSpc>
                <a:spcPct val="115000"/>
              </a:lnSpc>
              <a:spcBef>
                <a:spcPts val="1600"/>
              </a:spcBef>
              <a:spcAft>
                <a:spcPts val="0"/>
              </a:spcAft>
              <a:buClr>
                <a:schemeClr val="lt2"/>
              </a:buClr>
              <a:buSzPts val="1400"/>
              <a:buChar char="●"/>
              <a:defRPr>
                <a:solidFill>
                  <a:schemeClr val="lt2"/>
                </a:solidFill>
              </a:defRPr>
            </a:lvl7pPr>
            <a:lvl8pPr marL="3657600" lvl="7" indent="-317500">
              <a:lnSpc>
                <a:spcPct val="115000"/>
              </a:lnSpc>
              <a:spcBef>
                <a:spcPts val="1600"/>
              </a:spcBef>
              <a:spcAft>
                <a:spcPts val="0"/>
              </a:spcAft>
              <a:buClr>
                <a:schemeClr val="lt2"/>
              </a:buClr>
              <a:buSzPts val="1400"/>
              <a:buChar char="○"/>
              <a:defRPr>
                <a:solidFill>
                  <a:schemeClr val="lt2"/>
                </a:solidFill>
              </a:defRPr>
            </a:lvl8pPr>
            <a:lvl9pPr marL="4114800" lvl="8" indent="-317500">
              <a:lnSpc>
                <a:spcPct val="115000"/>
              </a:lnSpc>
              <a:spcBef>
                <a:spcPts val="1600"/>
              </a:spcBef>
              <a:spcAft>
                <a:spcPts val="160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s://www.wikidata.org/wiki/Q5338549"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wikidata.org/wiki/Wikidata:WikiProject_Archival_Description"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query.wikidata.org/#%23defaultView%3ABubbleChart%0A%23TEMPLATE%3D%7B%22template%22%3A%22archivesAt%20%3Fthing%20%22%2C%22variables%22%3A%7B%22%3Fthing%22%3A%20%7B%22query%22%3A%22SELECT%20%3Fid%20%20%28COUNT%28%3Fid%29%20AS%20%3Fcount%29%20WHERE%20%7B%20%20%3Fsub%20wdt%3AP509%20%3Fy.%20%20%3Fsub%20wdt%3AP31%20%3Fid.%20%7D%20GROUP%20BY%20%3Fid%20%22%7D%20%7D%20%7D%0ASELECT%20%3Fcid%20%3Fcause%20%28COUNT%28%2a%29%20AS%20%3Fcount%29%20WHERE%20%7B%0A%20%20%3Fpid%20wdt%3AP485%20%3Fcid.%0A%20%20%3Fcid%20wdt%3AP17%20wd%3AQ16.%0ASERVICE%20wikibase%3Alabel%20%7B%20bd%3AserviceParam%20wikibase%3Alanguage%20%22%5BAUTO_LANGUAGE%5D%2Cen%22.%20%3Fcid%20rdfs%3Alabel%20%3Fcause%7D%0A%7D%0AGROUP%20BY%20%3Fcid%20%3Fcause%0AORDER%20BY%20DESC%28%3Fcount%29%20%3Fcause%0A"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en.wikipedia.org/wiki/The_Music_Gallery" TargetMode="External"/><Relationship Id="rId3" Type="http://schemas.openxmlformats.org/officeDocument/2006/relationships/hyperlink" Target="https://www.wikidata.org/wiki/Q443591" TargetMode="External"/><Relationship Id="rId7" Type="http://schemas.openxmlformats.org/officeDocument/2006/relationships/hyperlink" Target="https://www.wikidata.org/wiki/Q24191885"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hyperlink" Target="https://en.wikipedia.org/wiki/Wikipedia:Authority_control" TargetMode="External"/><Relationship Id="rId10" Type="http://schemas.openxmlformats.org/officeDocument/2006/relationships/image" Target="../media/image8.png"/><Relationship Id="rId4" Type="http://schemas.openxmlformats.org/officeDocument/2006/relationships/hyperlink" Target="https://en.wikipedia.org/wiki/Margaret_Laurence" TargetMode="External"/><Relationship Id="rId9" Type="http://schemas.openxmlformats.org/officeDocument/2006/relationships/hyperlink" Target="https://en.wikipedia.org/wiki/Template:Official_websit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commons.wikimedia.org/wiki/File:Archery_contest_at_CNE,_1931.ti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commons.wikimedia.org/wiki/File:%22Boys_(Who)_Went_to_Rapid_City_School_Without_Permission_and_Were_Ordered_Sent_Back.%22_-_NARA_-_284097.tif" TargetMode="External"/><Relationship Id="rId4" Type="http://schemas.openxmlformats.org/officeDocument/2006/relationships/hyperlink" Target="https://commons.wikimedia.org/wiki/Template:NARA-image-ful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s://w.wiki/5bV"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atomfoundation.files.wordpress.com/2019/02/atom-3-proof-of-concept-proposal_final_en.pdf"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www.wikidata.org/wiki/Help:QuickStatements" TargetMode="External"/><Relationship Id="rId4" Type="http://schemas.openxmlformats.org/officeDocument/2006/relationships/hyperlink" Target="https://osf.io/9kpw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media.ed.ac.uk/media/OpenRefine+Beginners+Tutorial+-+how+to+process+and+reconcile+datasets+by+Emma+Carroll/1_ujc73yrb"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twitter.com/search?q=%23wikidata%20%23p485&amp;src=typed_query&amp;f=live"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File:Wikidata-in-brief-1.0.pdf"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File:Wikidata_Query_Service_in_Brief.pdf"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hyperlink" Target="mailto:kcohenp@yorku.ca" TargetMode="External"/><Relationship Id="rId7"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en.wikipedia.org/wiki/User:Kcohenp" TargetMode="External"/><Relationship Id="rId4" Type="http://schemas.openxmlformats.org/officeDocument/2006/relationships/hyperlink" Target="https://twitter.com/katrina_c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5143525" y="722350"/>
            <a:ext cx="40005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Wikidata &amp; Archivists</a:t>
            </a:r>
            <a:endParaRPr/>
          </a:p>
        </p:txBody>
      </p:sp>
      <p:sp>
        <p:nvSpPr>
          <p:cNvPr id="55" name="Google Shape;55;p13"/>
          <p:cNvSpPr txBox="1">
            <a:spLocks noGrp="1"/>
          </p:cNvSpPr>
          <p:nvPr>
            <p:ph type="subTitle" idx="1"/>
          </p:nvPr>
        </p:nvSpPr>
        <p:spPr>
          <a:xfrm>
            <a:off x="5143525" y="2834125"/>
            <a:ext cx="40005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a:t>AAO Institutional Issues Forum</a:t>
            </a:r>
            <a:endParaRPr sz="2000"/>
          </a:p>
          <a:p>
            <a:pPr marL="0" lvl="0" indent="0" algn="ctr" rtl="0">
              <a:spcBef>
                <a:spcPts val="0"/>
              </a:spcBef>
              <a:spcAft>
                <a:spcPts val="0"/>
              </a:spcAft>
              <a:buNone/>
            </a:pPr>
            <a:r>
              <a:rPr lang="en" sz="2500"/>
              <a:t>Katrina Cohen-Palacios</a:t>
            </a:r>
            <a:endParaRPr sz="2500"/>
          </a:p>
          <a:p>
            <a:pPr marL="0" lvl="0" indent="0" algn="ctr" rtl="0">
              <a:spcBef>
                <a:spcPts val="0"/>
              </a:spcBef>
              <a:spcAft>
                <a:spcPts val="0"/>
              </a:spcAft>
              <a:buNone/>
            </a:pPr>
            <a:r>
              <a:rPr lang="en" sz="2000"/>
              <a:t>24 October 2019</a:t>
            </a:r>
            <a:endParaRPr sz="2000"/>
          </a:p>
        </p:txBody>
      </p:sp>
      <p:pic>
        <p:nvPicPr>
          <p:cNvPr id="56" name="Google Shape;56;p13" title="Banker box with wikidata logo as a label"/>
          <p:cNvPicPr preferRelativeResize="0"/>
          <p:nvPr/>
        </p:nvPicPr>
        <p:blipFill>
          <a:blip r:embed="rId3">
            <a:alphaModFix/>
          </a:blip>
          <a:stretch>
            <a:fillRect/>
          </a:stretch>
        </p:blipFill>
        <p:spPr>
          <a:xfrm>
            <a:off x="0" y="0"/>
            <a:ext cx="5143500" cy="5143500"/>
          </a:xfrm>
          <a:prstGeom prst="rect">
            <a:avLst/>
          </a:prstGeom>
          <a:noFill/>
          <a:ln>
            <a:noFill/>
          </a:ln>
        </p:spPr>
      </p:pic>
      <p:pic>
        <p:nvPicPr>
          <p:cNvPr id="57" name="Google Shape;57;p13" descr="barcode" title="wikidata logo"/>
          <p:cNvPicPr preferRelativeResize="0"/>
          <p:nvPr/>
        </p:nvPicPr>
        <p:blipFill>
          <a:blip r:embed="rId4">
            <a:alphaModFix/>
          </a:blip>
          <a:stretch>
            <a:fillRect/>
          </a:stretch>
        </p:blipFill>
        <p:spPr>
          <a:xfrm>
            <a:off x="1565724" y="3102775"/>
            <a:ext cx="2012050" cy="1423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0000"/>
              <a:t>about</a:t>
            </a:r>
            <a:endParaRPr sz="10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5138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a:latin typeface="Oswald"/>
                <a:ea typeface="Oswald"/>
                <a:cs typeface="Oswald"/>
                <a:sym typeface="Oswald"/>
              </a:rPr>
              <a:t>linked open data</a:t>
            </a:r>
            <a:endParaRPr sz="3000" b="1">
              <a:latin typeface="Oswald"/>
              <a:ea typeface="Oswald"/>
              <a:cs typeface="Oswald"/>
              <a:sym typeface="Oswald"/>
            </a:endParaRPr>
          </a:p>
          <a:p>
            <a:pPr marL="0" lvl="0" indent="0" algn="ctr" rtl="0">
              <a:spcBef>
                <a:spcPts val="0"/>
              </a:spcBef>
              <a:spcAft>
                <a:spcPts val="0"/>
              </a:spcAft>
              <a:buNone/>
            </a:pPr>
            <a:endParaRPr b="1"/>
          </a:p>
        </p:txBody>
      </p:sp>
      <p:pic>
        <p:nvPicPr>
          <p:cNvPr id="68" name="Google Shape;68;p15" descr="Wikidata items pointed to from wikipedia highlighted sentences" title="Obama wikidata item page"/>
          <p:cNvPicPr preferRelativeResize="0"/>
          <p:nvPr/>
        </p:nvPicPr>
        <p:blipFill rotWithShape="1">
          <a:blip r:embed="rId3">
            <a:alphaModFix/>
          </a:blip>
          <a:srcRect r="17478"/>
          <a:stretch/>
        </p:blipFill>
        <p:spPr>
          <a:xfrm>
            <a:off x="5526100" y="184625"/>
            <a:ext cx="3483349" cy="4709549"/>
          </a:xfrm>
          <a:prstGeom prst="rect">
            <a:avLst/>
          </a:prstGeom>
          <a:noFill/>
          <a:ln>
            <a:noFill/>
          </a:ln>
        </p:spPr>
      </p:pic>
      <p:pic>
        <p:nvPicPr>
          <p:cNvPr id="69" name="Google Shape;69;p15" descr="Sentences highlighted and linked to corresponding wikidata screenshot" title="screen shot of Obama wikipedia article"/>
          <p:cNvPicPr preferRelativeResize="0"/>
          <p:nvPr/>
        </p:nvPicPr>
        <p:blipFill>
          <a:blip r:embed="rId4">
            <a:alphaModFix/>
          </a:blip>
          <a:stretch>
            <a:fillRect/>
          </a:stretch>
        </p:blipFill>
        <p:spPr>
          <a:xfrm>
            <a:off x="685800" y="1170125"/>
            <a:ext cx="4531285" cy="3820975"/>
          </a:xfrm>
          <a:prstGeom prst="rect">
            <a:avLst/>
          </a:prstGeom>
          <a:noFill/>
          <a:ln>
            <a:noFill/>
          </a:ln>
        </p:spPr>
      </p:pic>
      <p:sp>
        <p:nvSpPr>
          <p:cNvPr id="70" name="Google Shape;70;p15"/>
          <p:cNvSpPr/>
          <p:nvPr/>
        </p:nvSpPr>
        <p:spPr>
          <a:xfrm>
            <a:off x="1160850" y="1808550"/>
            <a:ext cx="1557350" cy="138125"/>
          </a:xfrm>
          <a:prstGeom prst="flowChartProcess">
            <a:avLst/>
          </a:prstGeom>
          <a:noFill/>
          <a:ln w="38100"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1" name="Google Shape;71;p15"/>
          <p:cNvCxnSpPr>
            <a:stCxn id="70" idx="3"/>
          </p:cNvCxnSpPr>
          <p:nvPr/>
        </p:nvCxnSpPr>
        <p:spPr>
          <a:xfrm>
            <a:off x="2718200" y="1877613"/>
            <a:ext cx="3800400" cy="183300"/>
          </a:xfrm>
          <a:prstGeom prst="straightConnector1">
            <a:avLst/>
          </a:prstGeom>
          <a:noFill/>
          <a:ln w="28575" cap="flat" cmpd="sng">
            <a:solidFill>
              <a:srgbClr val="274E13"/>
            </a:solidFill>
            <a:prstDash val="solid"/>
            <a:round/>
            <a:headEnd type="none" w="med" len="med"/>
            <a:tailEnd type="triangle" w="med" len="med"/>
          </a:ln>
        </p:spPr>
      </p:cxnSp>
      <p:sp>
        <p:nvSpPr>
          <p:cNvPr id="72" name="Google Shape;72;p15"/>
          <p:cNvSpPr/>
          <p:nvPr/>
        </p:nvSpPr>
        <p:spPr>
          <a:xfrm>
            <a:off x="3894525" y="3327800"/>
            <a:ext cx="919175" cy="138125"/>
          </a:xfrm>
          <a:prstGeom prst="flowChartProcess">
            <a:avLst/>
          </a:prstGeom>
          <a:noFill/>
          <a:ln w="38100"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3" name="Google Shape;73;p15"/>
          <p:cNvCxnSpPr>
            <a:stCxn id="72" idx="3"/>
          </p:cNvCxnSpPr>
          <p:nvPr/>
        </p:nvCxnSpPr>
        <p:spPr>
          <a:xfrm rot="10800000" flipH="1">
            <a:off x="4813700" y="465563"/>
            <a:ext cx="1790700" cy="2931300"/>
          </a:xfrm>
          <a:prstGeom prst="straightConnector1">
            <a:avLst/>
          </a:prstGeom>
          <a:noFill/>
          <a:ln w="28575" cap="flat" cmpd="sng">
            <a:solidFill>
              <a:srgbClr val="274E13"/>
            </a:solidFill>
            <a:prstDash val="solid"/>
            <a:round/>
            <a:headEnd type="none" w="med" len="med"/>
            <a:tailEnd type="triangle" w="med" len="med"/>
          </a:ln>
        </p:spPr>
      </p:cxnSp>
      <p:sp>
        <p:nvSpPr>
          <p:cNvPr id="74" name="Google Shape;74;p15"/>
          <p:cNvSpPr/>
          <p:nvPr/>
        </p:nvSpPr>
        <p:spPr>
          <a:xfrm>
            <a:off x="722700" y="2427700"/>
            <a:ext cx="2019300" cy="138125"/>
          </a:xfrm>
          <a:prstGeom prst="flowChartProcess">
            <a:avLst/>
          </a:prstGeom>
          <a:noFill/>
          <a:ln w="38100"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 name="Google Shape;75;p15"/>
          <p:cNvCxnSpPr>
            <a:stCxn id="74" idx="3"/>
          </p:cNvCxnSpPr>
          <p:nvPr/>
        </p:nvCxnSpPr>
        <p:spPr>
          <a:xfrm>
            <a:off x="2742000" y="2496763"/>
            <a:ext cx="3786300" cy="2012100"/>
          </a:xfrm>
          <a:prstGeom prst="straightConnector1">
            <a:avLst/>
          </a:prstGeom>
          <a:noFill/>
          <a:ln w="28575" cap="flat" cmpd="sng">
            <a:solidFill>
              <a:srgbClr val="274E13"/>
            </a:solidFill>
            <a:prstDash val="solid"/>
            <a:round/>
            <a:headEnd type="none" w="med" len="med"/>
            <a:tailEnd type="triangl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1985425"/>
            <a:ext cx="8520600" cy="93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b="1"/>
              <a:t>subject &gt; predicate &gt; object</a:t>
            </a:r>
            <a:endParaRPr sz="4000" b="1"/>
          </a:p>
        </p:txBody>
      </p:sp>
      <p:sp>
        <p:nvSpPr>
          <p:cNvPr id="81" name="Google Shape;81;p16" descr="circle"/>
          <p:cNvSpPr/>
          <p:nvPr/>
        </p:nvSpPr>
        <p:spPr>
          <a:xfrm>
            <a:off x="156425" y="161725"/>
            <a:ext cx="2197500" cy="1300800"/>
          </a:xfrm>
          <a:prstGeom prst="ellipse">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Toronto Telegram</a:t>
            </a:r>
            <a:endParaRPr sz="2000" b="1"/>
          </a:p>
        </p:txBody>
      </p:sp>
      <p:sp>
        <p:nvSpPr>
          <p:cNvPr id="82" name="Google Shape;82;p16" descr="arrow"/>
          <p:cNvSpPr/>
          <p:nvPr/>
        </p:nvSpPr>
        <p:spPr>
          <a:xfrm>
            <a:off x="2583025" y="505100"/>
            <a:ext cx="4101000" cy="875400"/>
          </a:xfrm>
          <a:prstGeom prst="rightArrow">
            <a:avLst>
              <a:gd name="adj1" fmla="val 50000"/>
              <a:gd name="adj2" fmla="val 50000"/>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creator of</a:t>
            </a:r>
            <a:endParaRPr sz="2000" b="1"/>
          </a:p>
        </p:txBody>
      </p:sp>
      <p:sp>
        <p:nvSpPr>
          <p:cNvPr id="83" name="Google Shape;83;p16" descr="circle&#10;"/>
          <p:cNvSpPr/>
          <p:nvPr/>
        </p:nvSpPr>
        <p:spPr>
          <a:xfrm>
            <a:off x="6900025" y="161725"/>
            <a:ext cx="2197500" cy="1300800"/>
          </a:xfrm>
          <a:prstGeom prst="ellipse">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Toronto Telegram fonds</a:t>
            </a:r>
            <a:endParaRPr sz="2000" b="1"/>
          </a:p>
        </p:txBody>
      </p:sp>
      <p:sp>
        <p:nvSpPr>
          <p:cNvPr id="84" name="Google Shape;84;p16" descr="arrow"/>
          <p:cNvSpPr/>
          <p:nvPr/>
        </p:nvSpPr>
        <p:spPr>
          <a:xfrm rot="5400000">
            <a:off x="7516825" y="2134425"/>
            <a:ext cx="1984800" cy="875400"/>
          </a:xfrm>
          <a:prstGeom prst="rightArrow">
            <a:avLst>
              <a:gd name="adj1" fmla="val 50000"/>
              <a:gd name="adj2" fmla="val 50000"/>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part of</a:t>
            </a:r>
            <a:endParaRPr sz="2000" b="1"/>
          </a:p>
        </p:txBody>
      </p:sp>
      <p:sp>
        <p:nvSpPr>
          <p:cNvPr id="85" name="Google Shape;85;p16" descr="circle&#10;"/>
          <p:cNvSpPr/>
          <p:nvPr/>
        </p:nvSpPr>
        <p:spPr>
          <a:xfrm>
            <a:off x="6900025" y="3681750"/>
            <a:ext cx="2197500" cy="1300800"/>
          </a:xfrm>
          <a:prstGeom prst="ellipse">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CTASC</a:t>
            </a:r>
            <a:endParaRPr sz="2000" b="1"/>
          </a:p>
        </p:txBody>
      </p:sp>
      <p:sp>
        <p:nvSpPr>
          <p:cNvPr id="86" name="Google Shape;86;p16" descr="circle"/>
          <p:cNvSpPr/>
          <p:nvPr/>
        </p:nvSpPr>
        <p:spPr>
          <a:xfrm>
            <a:off x="0" y="3681750"/>
            <a:ext cx="2197500" cy="1300800"/>
          </a:xfrm>
          <a:prstGeom prst="ellipse">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John D. Harbron</a:t>
            </a:r>
            <a:endParaRPr sz="2000" b="1"/>
          </a:p>
        </p:txBody>
      </p:sp>
      <p:sp>
        <p:nvSpPr>
          <p:cNvPr id="87" name="Google Shape;87;p16" descr="arrow"/>
          <p:cNvSpPr/>
          <p:nvPr/>
        </p:nvSpPr>
        <p:spPr>
          <a:xfrm rot="-5399480">
            <a:off x="-316971" y="2134430"/>
            <a:ext cx="1984800" cy="875400"/>
          </a:xfrm>
          <a:prstGeom prst="rightArrow">
            <a:avLst>
              <a:gd name="adj1" fmla="val 50000"/>
              <a:gd name="adj2" fmla="val 50000"/>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worked for</a:t>
            </a:r>
            <a:endParaRPr sz="2000" b="1"/>
          </a:p>
        </p:txBody>
      </p:sp>
      <p:sp>
        <p:nvSpPr>
          <p:cNvPr id="88" name="Google Shape;88;p16" descr="arrow"/>
          <p:cNvSpPr/>
          <p:nvPr/>
        </p:nvSpPr>
        <p:spPr>
          <a:xfrm>
            <a:off x="2583025" y="3894450"/>
            <a:ext cx="4101000" cy="875400"/>
          </a:xfrm>
          <a:prstGeom prst="rightArrow">
            <a:avLst>
              <a:gd name="adj1" fmla="val 50000"/>
              <a:gd name="adj2" fmla="val 50000"/>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archives at</a:t>
            </a:r>
            <a:endParaRPr sz="20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311700" y="449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t>linked open data : “archives at”</a:t>
            </a:r>
            <a:endParaRPr b="1"/>
          </a:p>
        </p:txBody>
      </p:sp>
      <p:pic>
        <p:nvPicPr>
          <p:cNvPr id="94" name="Google Shape;94;p17" descr="illustrates the &quot;archives at&quot; property assigned to the Clara Thomas Archives and Special Collections and the Canadian Museum of History, and qualifiers &quot;inventory number&quot; (F0368), described at URL (atom.library.yorku.ca/index.php/edith-fowke-collection), level of description (file unit), reference" title="screen shot of wikidata page for Edith Fowke"/>
          <p:cNvPicPr preferRelativeResize="0"/>
          <p:nvPr/>
        </p:nvPicPr>
        <p:blipFill>
          <a:blip r:embed="rId3">
            <a:alphaModFix/>
          </a:blip>
          <a:stretch>
            <a:fillRect/>
          </a:stretch>
        </p:blipFill>
        <p:spPr>
          <a:xfrm>
            <a:off x="1561088" y="607877"/>
            <a:ext cx="6021825" cy="3927750"/>
          </a:xfrm>
          <a:prstGeom prst="rect">
            <a:avLst/>
          </a:prstGeom>
          <a:noFill/>
          <a:ln>
            <a:noFill/>
          </a:ln>
        </p:spPr>
      </p:pic>
      <p:sp>
        <p:nvSpPr>
          <p:cNvPr id="95" name="Google Shape;95;p17"/>
          <p:cNvSpPr txBox="1"/>
          <p:nvPr/>
        </p:nvSpPr>
        <p:spPr>
          <a:xfrm>
            <a:off x="2277850" y="4535625"/>
            <a:ext cx="4948200" cy="53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u="sng">
                <a:solidFill>
                  <a:schemeClr val="hlink"/>
                </a:solidFill>
                <a:hlinkClick r:id="rId4"/>
              </a:rPr>
              <a:t>https://www.wikidata.org/wiki/Q5338549</a:t>
            </a:r>
            <a:endParaRPr sz="2000"/>
          </a:p>
          <a:p>
            <a:pPr marL="0" lvl="0" indent="0" algn="l" rtl="0">
              <a:spcBef>
                <a:spcPts val="0"/>
              </a:spcBef>
              <a:spcAft>
                <a:spcPts val="0"/>
              </a:spcAft>
              <a:buNone/>
            </a:pP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Wikidata archival description project</a:t>
            </a:r>
            <a:endParaRPr b="1"/>
          </a:p>
        </p:txBody>
      </p:sp>
      <p:sp>
        <p:nvSpPr>
          <p:cNvPr id="101" name="Google Shape;101;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The aim of the present project is to create the world’s most comprehensive high quality </a:t>
            </a:r>
            <a:r>
              <a:rPr lang="en" sz="2400" b="1">
                <a:solidFill>
                  <a:schemeClr val="dk1"/>
                </a:solidFill>
              </a:rPr>
              <a:t>database of archival fonds and heritage collections</a:t>
            </a:r>
            <a:r>
              <a:rPr lang="en" sz="2400">
                <a:solidFill>
                  <a:schemeClr val="dk1"/>
                </a:solidFill>
              </a:rPr>
              <a:t>, to </a:t>
            </a:r>
            <a:r>
              <a:rPr lang="en" sz="2400" b="1">
                <a:solidFill>
                  <a:schemeClr val="dk1"/>
                </a:solidFill>
              </a:rPr>
              <a:t>represent archival structures within Wikidata</a:t>
            </a:r>
            <a:r>
              <a:rPr lang="en" sz="2400">
                <a:solidFill>
                  <a:schemeClr val="dk1"/>
                </a:solidFill>
              </a:rPr>
              <a:t> where this is deemed useful and to ensure the </a:t>
            </a:r>
            <a:r>
              <a:rPr lang="en" sz="2400" b="1">
                <a:solidFill>
                  <a:schemeClr val="dk1"/>
                </a:solidFill>
              </a:rPr>
              <a:t>interlinking between archival finding aids and Wikidata</a:t>
            </a:r>
            <a:r>
              <a:rPr lang="en" sz="2400">
                <a:solidFill>
                  <a:schemeClr val="dk1"/>
                </a:solidFill>
              </a:rPr>
              <a:t>. </a:t>
            </a:r>
            <a:r>
              <a:rPr lang="en" sz="2400" u="sng">
                <a:solidFill>
                  <a:schemeClr val="hlink"/>
                </a:solidFill>
                <a:hlinkClick r:id="rId3"/>
              </a:rPr>
              <a:t>https://www.wikidata.org/wiki/Wikidata:WikiProject_Archival_Description</a:t>
            </a:r>
            <a:endParaRPr sz="2400">
              <a:solidFill>
                <a:schemeClr val="dk1"/>
              </a:solidFill>
            </a:endParaRPr>
          </a:p>
          <a:p>
            <a:pPr marL="0" lvl="0" indent="0" algn="l" rtl="0">
              <a:spcBef>
                <a:spcPts val="1600"/>
              </a:spcBef>
              <a:spcAft>
                <a:spcPts val="1600"/>
              </a:spcAft>
              <a:buNone/>
            </a:pPr>
            <a:endParaRPr sz="24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title"/>
          </p:nvPr>
        </p:nvSpPr>
        <p:spPr>
          <a:xfrm>
            <a:off x="83100" y="613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Oswald"/>
                <a:ea typeface="Oswald"/>
                <a:cs typeface="Oswald"/>
                <a:sym typeface="Oswald"/>
              </a:rPr>
              <a:t>“Archives at” across the world</a:t>
            </a:r>
            <a:endParaRPr b="1"/>
          </a:p>
        </p:txBody>
      </p:sp>
      <p:sp>
        <p:nvSpPr>
          <p:cNvPr id="107" name="Google Shape;107;p19"/>
          <p:cNvSpPr txBox="1"/>
          <p:nvPr/>
        </p:nvSpPr>
        <p:spPr>
          <a:xfrm>
            <a:off x="5397275" y="177950"/>
            <a:ext cx="3655500" cy="5130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1600"/>
              </a:spcAft>
              <a:buNone/>
            </a:pPr>
            <a:r>
              <a:rPr lang="en" sz="1800">
                <a:solidFill>
                  <a:srgbClr val="FFFFFF"/>
                </a:solidFill>
                <a:latin typeface="Lato"/>
                <a:ea typeface="Lato"/>
                <a:cs typeface="Lato"/>
                <a:sym typeface="Lato"/>
              </a:rPr>
              <a:t>(also  </a:t>
            </a:r>
            <a:r>
              <a:rPr lang="en" sz="1800" u="sng">
                <a:solidFill>
                  <a:srgbClr val="FFD966"/>
                </a:solidFill>
                <a:latin typeface="Lato"/>
                <a:ea typeface="Lato"/>
                <a:cs typeface="Lato"/>
                <a:sym typeface="Lato"/>
                <a:hlinkClick r:id="rId3"/>
              </a:rPr>
              <a:t>“archives at”</a:t>
            </a:r>
            <a:r>
              <a:rPr lang="en" sz="1800">
                <a:solidFill>
                  <a:srgbClr val="CACACA"/>
                </a:solidFill>
                <a:latin typeface="Average"/>
                <a:ea typeface="Average"/>
                <a:cs typeface="Average"/>
                <a:sym typeface="Average"/>
              </a:rPr>
              <a:t> </a:t>
            </a:r>
            <a:r>
              <a:rPr lang="en" sz="1800">
                <a:solidFill>
                  <a:schemeClr val="dk1"/>
                </a:solidFill>
                <a:latin typeface="Lato"/>
                <a:ea typeface="Lato"/>
                <a:cs typeface="Lato"/>
                <a:sym typeface="Lato"/>
              </a:rPr>
              <a:t>across Canada)</a:t>
            </a:r>
            <a:endParaRPr sz="1800">
              <a:solidFill>
                <a:srgbClr val="CACACA"/>
              </a:solidFill>
              <a:latin typeface="Average"/>
              <a:ea typeface="Average"/>
              <a:cs typeface="Average"/>
              <a:sym typeface="Average"/>
            </a:endParaRPr>
          </a:p>
        </p:txBody>
      </p:sp>
      <p:pic>
        <p:nvPicPr>
          <p:cNvPr id="108" name="Google Shape;108;p19" descr="from largest to smallest bubble: belgium, france, united states of america, netherlands, united kingdon, germany, canada, bulgaria, swizterland..." title="Bubble chart of &quot;archives at&quot; property use across the world"/>
          <p:cNvPicPr preferRelativeResize="0"/>
          <p:nvPr/>
        </p:nvPicPr>
        <p:blipFill rotWithShape="1">
          <a:blip r:embed="rId4">
            <a:alphaModFix/>
          </a:blip>
          <a:srcRect t="12394" b="5631"/>
          <a:stretch/>
        </p:blipFill>
        <p:spPr>
          <a:xfrm>
            <a:off x="1107300" y="825975"/>
            <a:ext cx="6929400" cy="4082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0000"/>
              <a:t>why?</a:t>
            </a:r>
            <a:endParaRPr sz="10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a:t>Why wikidata : Automate Wikipedia</a:t>
            </a:r>
            <a:endParaRPr b="1"/>
          </a:p>
        </p:txBody>
      </p:sp>
      <p:sp>
        <p:nvSpPr>
          <p:cNvPr id="119" name="Google Shape;119;p21"/>
          <p:cNvSpPr txBox="1"/>
          <p:nvPr/>
        </p:nvSpPr>
        <p:spPr>
          <a:xfrm>
            <a:off x="237175" y="1537225"/>
            <a:ext cx="3999900" cy="866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000">
                <a:solidFill>
                  <a:srgbClr val="FFFFFF"/>
                </a:solidFill>
                <a:latin typeface="Lato"/>
                <a:ea typeface="Lato"/>
                <a:cs typeface="Lato"/>
                <a:sym typeface="Lato"/>
              </a:rPr>
              <a:t>Margaret Laurence [</a:t>
            </a:r>
            <a:r>
              <a:rPr lang="en" sz="2000" u="sng">
                <a:solidFill>
                  <a:srgbClr val="FFD966"/>
                </a:solidFill>
                <a:latin typeface="Lato"/>
                <a:ea typeface="Lato"/>
                <a:cs typeface="Lato"/>
                <a:sym typeface="Lato"/>
                <a:hlinkClick r:id="rId3"/>
              </a:rPr>
              <a:t>1</a:t>
            </a:r>
            <a:r>
              <a:rPr lang="en" sz="2000">
                <a:solidFill>
                  <a:srgbClr val="FFFFFF"/>
                </a:solidFill>
                <a:latin typeface="Lato"/>
                <a:ea typeface="Lato"/>
                <a:cs typeface="Lato"/>
                <a:sym typeface="Lato"/>
              </a:rPr>
              <a:t>] [</a:t>
            </a:r>
            <a:r>
              <a:rPr lang="en" sz="2000" u="sng">
                <a:solidFill>
                  <a:srgbClr val="FFD966"/>
                </a:solidFill>
                <a:latin typeface="Lato"/>
                <a:ea typeface="Lato"/>
                <a:cs typeface="Lato"/>
                <a:sym typeface="Lato"/>
                <a:hlinkClick r:id="rId4"/>
              </a:rPr>
              <a:t>2</a:t>
            </a:r>
            <a:r>
              <a:rPr lang="en" sz="2000">
                <a:solidFill>
                  <a:srgbClr val="FFFFFF"/>
                </a:solidFill>
                <a:latin typeface="Lato"/>
                <a:ea typeface="Lato"/>
                <a:cs typeface="Lato"/>
                <a:sym typeface="Lato"/>
              </a:rPr>
              <a:t>]</a:t>
            </a:r>
            <a:endParaRPr sz="2000">
              <a:solidFill>
                <a:srgbClr val="FFFFFF"/>
              </a:solidFill>
              <a:latin typeface="Lato"/>
              <a:ea typeface="Lato"/>
              <a:cs typeface="Lato"/>
              <a:sym typeface="Lato"/>
            </a:endParaRPr>
          </a:p>
          <a:p>
            <a:pPr marL="0" lvl="0" indent="0" algn="ctr" rtl="0">
              <a:lnSpc>
                <a:spcPct val="115000"/>
              </a:lnSpc>
              <a:spcBef>
                <a:spcPts val="0"/>
              </a:spcBef>
              <a:spcAft>
                <a:spcPts val="0"/>
              </a:spcAft>
              <a:buNone/>
            </a:pPr>
            <a:r>
              <a:rPr lang="en" sz="2000">
                <a:solidFill>
                  <a:srgbClr val="FFFFFF"/>
                </a:solidFill>
                <a:latin typeface="Lato"/>
                <a:ea typeface="Lato"/>
                <a:cs typeface="Lato"/>
                <a:sym typeface="Lato"/>
              </a:rPr>
              <a:t>{{</a:t>
            </a:r>
            <a:r>
              <a:rPr lang="en" sz="2000" u="sng">
                <a:solidFill>
                  <a:srgbClr val="FFD966"/>
                </a:solidFill>
                <a:latin typeface="Lato"/>
                <a:ea typeface="Lato"/>
                <a:cs typeface="Lato"/>
                <a:sym typeface="Lato"/>
                <a:hlinkClick r:id="rId5"/>
              </a:rPr>
              <a:t>Authority control</a:t>
            </a:r>
            <a:r>
              <a:rPr lang="en" sz="2000">
                <a:solidFill>
                  <a:srgbClr val="FFFFFF"/>
                </a:solidFill>
                <a:latin typeface="Lato"/>
                <a:ea typeface="Lato"/>
                <a:cs typeface="Lato"/>
                <a:sym typeface="Lato"/>
              </a:rPr>
              <a:t>}}</a:t>
            </a:r>
            <a:endParaRPr sz="2000">
              <a:solidFill>
                <a:srgbClr val="FFFFFF"/>
              </a:solidFill>
              <a:latin typeface="Lato"/>
              <a:ea typeface="Lato"/>
              <a:cs typeface="Lato"/>
              <a:sym typeface="Lato"/>
            </a:endParaRPr>
          </a:p>
          <a:p>
            <a:pPr marL="0" lvl="0" indent="0" algn="l" rtl="0">
              <a:lnSpc>
                <a:spcPct val="115000"/>
              </a:lnSpc>
              <a:spcBef>
                <a:spcPts val="1600"/>
              </a:spcBef>
              <a:spcAft>
                <a:spcPts val="0"/>
              </a:spcAft>
              <a:buNone/>
            </a:pPr>
            <a:endParaRPr sz="2000">
              <a:solidFill>
                <a:srgbClr val="FFFFFF"/>
              </a:solidFill>
              <a:latin typeface="Lato"/>
              <a:ea typeface="Lato"/>
              <a:cs typeface="Lato"/>
              <a:sym typeface="Lato"/>
            </a:endParaRPr>
          </a:p>
          <a:p>
            <a:pPr marL="0" lvl="0" indent="0" algn="l" rtl="0">
              <a:lnSpc>
                <a:spcPct val="115000"/>
              </a:lnSpc>
              <a:spcBef>
                <a:spcPts val="1600"/>
              </a:spcBef>
              <a:spcAft>
                <a:spcPts val="0"/>
              </a:spcAft>
              <a:buNone/>
            </a:pPr>
            <a:endParaRPr sz="2000">
              <a:solidFill>
                <a:srgbClr val="FFFFFF"/>
              </a:solidFill>
              <a:latin typeface="Lato"/>
              <a:ea typeface="Lato"/>
              <a:cs typeface="Lato"/>
              <a:sym typeface="Lato"/>
            </a:endParaRPr>
          </a:p>
          <a:p>
            <a:pPr marL="0" lvl="0" indent="0" algn="l" rtl="0">
              <a:lnSpc>
                <a:spcPct val="115000"/>
              </a:lnSpc>
              <a:spcBef>
                <a:spcPts val="1600"/>
              </a:spcBef>
              <a:spcAft>
                <a:spcPts val="0"/>
              </a:spcAft>
              <a:buNone/>
            </a:pPr>
            <a:endParaRPr sz="2000">
              <a:solidFill>
                <a:srgbClr val="CACACA"/>
              </a:solidFill>
              <a:latin typeface="Average"/>
              <a:ea typeface="Average"/>
              <a:cs typeface="Average"/>
              <a:sym typeface="Average"/>
            </a:endParaRPr>
          </a:p>
          <a:p>
            <a:pPr marL="0" lvl="0" indent="0" algn="l" rtl="0">
              <a:lnSpc>
                <a:spcPct val="115000"/>
              </a:lnSpc>
              <a:spcBef>
                <a:spcPts val="1600"/>
              </a:spcBef>
              <a:spcAft>
                <a:spcPts val="0"/>
              </a:spcAft>
              <a:buNone/>
            </a:pPr>
            <a:endParaRPr sz="2000">
              <a:solidFill>
                <a:srgbClr val="CACACA"/>
              </a:solidFill>
              <a:latin typeface="Average"/>
              <a:ea typeface="Average"/>
              <a:cs typeface="Average"/>
              <a:sym typeface="Average"/>
            </a:endParaRPr>
          </a:p>
          <a:p>
            <a:pPr marL="0" lvl="0" indent="0" algn="l" rtl="0">
              <a:lnSpc>
                <a:spcPct val="115000"/>
              </a:lnSpc>
              <a:spcBef>
                <a:spcPts val="1600"/>
              </a:spcBef>
              <a:spcAft>
                <a:spcPts val="1600"/>
              </a:spcAft>
              <a:buNone/>
            </a:pPr>
            <a:endParaRPr sz="2000">
              <a:solidFill>
                <a:srgbClr val="CACACA"/>
              </a:solidFill>
              <a:latin typeface="Average"/>
              <a:ea typeface="Average"/>
              <a:cs typeface="Average"/>
              <a:sym typeface="Average"/>
            </a:endParaRPr>
          </a:p>
        </p:txBody>
      </p:sp>
      <p:pic>
        <p:nvPicPr>
          <p:cNvPr id="120" name="Google Shape;120;p21" descr="screenshot of external links in wikipedia in markup mode and final product"/>
          <p:cNvPicPr preferRelativeResize="0"/>
          <p:nvPr/>
        </p:nvPicPr>
        <p:blipFill>
          <a:blip r:embed="rId6">
            <a:alphaModFix/>
          </a:blip>
          <a:stretch>
            <a:fillRect/>
          </a:stretch>
        </p:blipFill>
        <p:spPr>
          <a:xfrm>
            <a:off x="3734925" y="2630951"/>
            <a:ext cx="5332676" cy="2251575"/>
          </a:xfrm>
          <a:prstGeom prst="rect">
            <a:avLst/>
          </a:prstGeom>
          <a:noFill/>
          <a:ln>
            <a:noFill/>
          </a:ln>
        </p:spPr>
      </p:pic>
      <p:sp>
        <p:nvSpPr>
          <p:cNvPr id="121" name="Google Shape;121;p21"/>
          <p:cNvSpPr txBox="1"/>
          <p:nvPr/>
        </p:nvSpPr>
        <p:spPr>
          <a:xfrm>
            <a:off x="4767750" y="1626025"/>
            <a:ext cx="3999900" cy="866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000">
                <a:solidFill>
                  <a:srgbClr val="FFFFFF"/>
                </a:solidFill>
                <a:latin typeface="Lato"/>
                <a:ea typeface="Lato"/>
                <a:cs typeface="Lato"/>
                <a:sym typeface="Lato"/>
              </a:rPr>
              <a:t>The Music Gallery [</a:t>
            </a:r>
            <a:r>
              <a:rPr lang="en" sz="2000" u="sng">
                <a:solidFill>
                  <a:srgbClr val="FFD966"/>
                </a:solidFill>
                <a:latin typeface="Lato"/>
                <a:ea typeface="Lato"/>
                <a:cs typeface="Lato"/>
                <a:sym typeface="Lato"/>
                <a:hlinkClick r:id="rId7"/>
              </a:rPr>
              <a:t>1</a:t>
            </a:r>
            <a:r>
              <a:rPr lang="en" sz="2000">
                <a:solidFill>
                  <a:srgbClr val="FFFFFF"/>
                </a:solidFill>
                <a:latin typeface="Lato"/>
                <a:ea typeface="Lato"/>
                <a:cs typeface="Lato"/>
                <a:sym typeface="Lato"/>
              </a:rPr>
              <a:t>] [</a:t>
            </a:r>
            <a:r>
              <a:rPr lang="en" sz="2000" u="sng">
                <a:solidFill>
                  <a:srgbClr val="FFD966"/>
                </a:solidFill>
                <a:latin typeface="Lato"/>
                <a:ea typeface="Lato"/>
                <a:cs typeface="Lato"/>
                <a:sym typeface="Lato"/>
                <a:hlinkClick r:id="rId8"/>
              </a:rPr>
              <a:t>2</a:t>
            </a:r>
            <a:r>
              <a:rPr lang="en" sz="2000">
                <a:solidFill>
                  <a:srgbClr val="FFFFFF"/>
                </a:solidFill>
                <a:latin typeface="Lato"/>
                <a:ea typeface="Lato"/>
                <a:cs typeface="Lato"/>
                <a:sym typeface="Lato"/>
              </a:rPr>
              <a:t>]</a:t>
            </a:r>
            <a:endParaRPr sz="2000">
              <a:solidFill>
                <a:srgbClr val="FFFFFF"/>
              </a:solidFill>
              <a:latin typeface="Lato"/>
              <a:ea typeface="Lato"/>
              <a:cs typeface="Lato"/>
              <a:sym typeface="Lato"/>
            </a:endParaRPr>
          </a:p>
          <a:p>
            <a:pPr marL="0" lvl="0" indent="0" algn="ctr" rtl="0">
              <a:lnSpc>
                <a:spcPct val="115000"/>
              </a:lnSpc>
              <a:spcBef>
                <a:spcPts val="0"/>
              </a:spcBef>
              <a:spcAft>
                <a:spcPts val="1600"/>
              </a:spcAft>
              <a:buNone/>
            </a:pPr>
            <a:r>
              <a:rPr lang="en" sz="2000">
                <a:solidFill>
                  <a:srgbClr val="FFFFFF"/>
                </a:solidFill>
                <a:latin typeface="Lato"/>
                <a:ea typeface="Lato"/>
                <a:cs typeface="Lato"/>
                <a:sym typeface="Lato"/>
              </a:rPr>
              <a:t>{{</a:t>
            </a:r>
            <a:r>
              <a:rPr lang="en" sz="2000" u="sng">
                <a:solidFill>
                  <a:srgbClr val="FFD966"/>
                </a:solidFill>
                <a:latin typeface="Lato"/>
                <a:ea typeface="Lato"/>
                <a:cs typeface="Lato"/>
                <a:sym typeface="Lato"/>
                <a:hlinkClick r:id="rId9"/>
              </a:rPr>
              <a:t>Official Website</a:t>
            </a:r>
            <a:r>
              <a:rPr lang="en" sz="2000">
                <a:solidFill>
                  <a:srgbClr val="FFFFFF"/>
                </a:solidFill>
                <a:latin typeface="Lato"/>
                <a:ea typeface="Lato"/>
                <a:cs typeface="Lato"/>
                <a:sym typeface="Lato"/>
              </a:rPr>
              <a:t>}}</a:t>
            </a:r>
            <a:endParaRPr sz="2000">
              <a:solidFill>
                <a:srgbClr val="CACACA"/>
              </a:solidFill>
              <a:latin typeface="Average"/>
              <a:ea typeface="Average"/>
              <a:cs typeface="Average"/>
              <a:sym typeface="Average"/>
            </a:endParaRPr>
          </a:p>
        </p:txBody>
      </p:sp>
      <p:pic>
        <p:nvPicPr>
          <p:cNvPr id="122" name="Google Shape;122;p21" descr="screen shot of authority control in wikidata and wikipedia"/>
          <p:cNvPicPr preferRelativeResize="0"/>
          <p:nvPr/>
        </p:nvPicPr>
        <p:blipFill rotWithShape="1">
          <a:blip r:embed="rId10">
            <a:alphaModFix/>
          </a:blip>
          <a:srcRect t="67818"/>
          <a:stretch/>
        </p:blipFill>
        <p:spPr>
          <a:xfrm>
            <a:off x="237175" y="2630950"/>
            <a:ext cx="3308051" cy="1561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2"/>
          <p:cNvSpPr txBox="1">
            <a:spLocks noGrp="1"/>
          </p:cNvSpPr>
          <p:nvPr>
            <p:ph type="title"/>
          </p:nvPr>
        </p:nvSpPr>
        <p:spPr>
          <a:xfrm>
            <a:off x="0" y="0"/>
            <a:ext cx="8968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t>Why Wikidata : Wikicommons</a:t>
            </a:r>
            <a:endParaRPr b="1"/>
          </a:p>
        </p:txBody>
      </p:sp>
      <p:pic>
        <p:nvPicPr>
          <p:cNvPr id="128" name="Google Shape;128;p22" descr="illustrates wikidata used to import information about the author (Toronto Telegram), the collection (Clara Thomas Archives and Special Collections), and the accession number (Toronto Telegram fonds)." title="screen shot of wikicommons description"/>
          <p:cNvPicPr preferRelativeResize="0"/>
          <p:nvPr/>
        </p:nvPicPr>
        <p:blipFill>
          <a:blip r:embed="rId3">
            <a:alphaModFix/>
          </a:blip>
          <a:stretch>
            <a:fillRect/>
          </a:stretch>
        </p:blipFill>
        <p:spPr>
          <a:xfrm>
            <a:off x="772800" y="572700"/>
            <a:ext cx="7870900" cy="4132225"/>
          </a:xfrm>
          <a:prstGeom prst="rect">
            <a:avLst/>
          </a:prstGeom>
          <a:noFill/>
          <a:ln>
            <a:noFill/>
          </a:ln>
        </p:spPr>
      </p:pic>
      <p:sp>
        <p:nvSpPr>
          <p:cNvPr id="129" name="Google Shape;129;p22"/>
          <p:cNvSpPr txBox="1"/>
          <p:nvPr/>
        </p:nvSpPr>
        <p:spPr>
          <a:xfrm>
            <a:off x="86000" y="4621725"/>
            <a:ext cx="92445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u="sng">
                <a:solidFill>
                  <a:schemeClr val="hlink"/>
                </a:solidFill>
                <a:hlinkClick r:id="rId4"/>
              </a:rPr>
              <a:t>https://commons.wikimedia.org/wiki/File:Archery_contest_at_CNE,_1931.ti</a:t>
            </a:r>
            <a:r>
              <a:rPr lang="en" sz="2000" u="sng">
                <a:solidFill>
                  <a:schemeClr val="hlink"/>
                </a:solidFill>
                <a:hlinkClick r:id="rId4"/>
              </a:rPr>
              <a:t>f</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Side note: WikiGLAM &amp; archives</a:t>
            </a:r>
            <a:endParaRPr b="1"/>
          </a:p>
        </p:txBody>
      </p:sp>
      <p:pic>
        <p:nvPicPr>
          <p:cNvPr id="135" name="Google Shape;135;p23" title="screen shot of NARA wikicommons description"/>
          <p:cNvPicPr preferRelativeResize="0"/>
          <p:nvPr/>
        </p:nvPicPr>
        <p:blipFill>
          <a:blip r:embed="rId3">
            <a:alphaModFix/>
          </a:blip>
          <a:stretch>
            <a:fillRect/>
          </a:stretch>
        </p:blipFill>
        <p:spPr>
          <a:xfrm>
            <a:off x="645000" y="1054975"/>
            <a:ext cx="4324184" cy="3820975"/>
          </a:xfrm>
          <a:prstGeom prst="rect">
            <a:avLst/>
          </a:prstGeom>
          <a:noFill/>
          <a:ln>
            <a:noFill/>
          </a:ln>
        </p:spPr>
      </p:pic>
      <p:sp>
        <p:nvSpPr>
          <p:cNvPr id="136" name="Google Shape;136;p23"/>
          <p:cNvSpPr txBox="1"/>
          <p:nvPr/>
        </p:nvSpPr>
        <p:spPr>
          <a:xfrm>
            <a:off x="5210100" y="1055000"/>
            <a:ext cx="3893700" cy="38211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rgbClr val="FFFFFF"/>
              </a:buClr>
              <a:buSzPts val="2000"/>
              <a:buChar char="●"/>
            </a:pPr>
            <a:r>
              <a:rPr lang="en" sz="2000">
                <a:solidFill>
                  <a:srgbClr val="FFFFFF"/>
                </a:solidFill>
              </a:rPr>
              <a:t>Templates built for/by libraries and museums</a:t>
            </a:r>
            <a:endParaRPr sz="2000">
              <a:solidFill>
                <a:srgbClr val="FFFFFF"/>
              </a:solidFill>
            </a:endParaRPr>
          </a:p>
          <a:p>
            <a:pPr marL="457200" lvl="0" indent="-355600" algn="l" rtl="0">
              <a:spcBef>
                <a:spcPts val="1000"/>
              </a:spcBef>
              <a:spcAft>
                <a:spcPts val="0"/>
              </a:spcAft>
              <a:buClr>
                <a:srgbClr val="FFFFFF"/>
              </a:buClr>
              <a:buSzPts val="2000"/>
              <a:buChar char="●"/>
            </a:pPr>
            <a:r>
              <a:rPr lang="en" sz="2000">
                <a:solidFill>
                  <a:srgbClr val="FFFFFF"/>
                </a:solidFill>
              </a:rPr>
              <a:t>NARA created </a:t>
            </a:r>
            <a:r>
              <a:rPr lang="en" sz="2000" u="sng">
                <a:solidFill>
                  <a:schemeClr val="hlink"/>
                </a:solidFill>
                <a:hlinkClick r:id="rId4"/>
              </a:rPr>
              <a:t>custom template</a:t>
            </a:r>
            <a:r>
              <a:rPr lang="en" sz="2000">
                <a:solidFill>
                  <a:srgbClr val="FFFFFF"/>
                </a:solidFill>
              </a:rPr>
              <a:t>, but not applicable to other archival institutions</a:t>
            </a:r>
            <a:endParaRPr sz="2000">
              <a:solidFill>
                <a:srgbClr val="FFFFFF"/>
              </a:solidFill>
            </a:endParaRPr>
          </a:p>
          <a:p>
            <a:pPr marL="0" lvl="0" indent="0" algn="l" rtl="0">
              <a:spcBef>
                <a:spcPts val="1000"/>
              </a:spcBef>
              <a:spcAft>
                <a:spcPts val="0"/>
              </a:spcAft>
              <a:buNone/>
            </a:pPr>
            <a:endParaRPr/>
          </a:p>
          <a:p>
            <a:pPr marL="0" lvl="0" indent="0" algn="l" rtl="0">
              <a:spcBef>
                <a:spcPts val="0"/>
              </a:spcBef>
              <a:spcAft>
                <a:spcPts val="0"/>
              </a:spcAft>
              <a:buNone/>
            </a:pPr>
            <a:r>
              <a:rPr lang="en" u="sng">
                <a:solidFill>
                  <a:schemeClr val="hlink"/>
                </a:solidFill>
                <a:hlinkClick r:id="rId5"/>
              </a:rPr>
              <a:t>https://commons.wikimedia.org/wiki/File:%22Boys_(Who)_Went_to_Rapid_City_School_Without_Permission_and_Were_Ordered_Sent_Back.%22_-_NARA_-_284097.tif</a:t>
            </a:r>
            <a:endParaRPr/>
          </a:p>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311700" y="2968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t>Why? SPARQL : learn more about our holdings </a:t>
            </a:r>
            <a:endParaRPr sz="2400" b="1"/>
          </a:p>
        </p:txBody>
      </p:sp>
      <p:pic>
        <p:nvPicPr>
          <p:cNvPr id="142" name="Google Shape;142;p24" descr="network graph demonstrating CTASC fonds held at other institutions" title="screen shot of wikidata visualization query"/>
          <p:cNvPicPr preferRelativeResize="0"/>
          <p:nvPr/>
        </p:nvPicPr>
        <p:blipFill>
          <a:blip r:embed="rId3">
            <a:alphaModFix/>
          </a:blip>
          <a:stretch>
            <a:fillRect/>
          </a:stretch>
        </p:blipFill>
        <p:spPr>
          <a:xfrm>
            <a:off x="311700" y="1088600"/>
            <a:ext cx="5880680" cy="3820974"/>
          </a:xfrm>
          <a:prstGeom prst="rect">
            <a:avLst/>
          </a:prstGeom>
          <a:noFill/>
          <a:ln>
            <a:noFill/>
          </a:ln>
        </p:spPr>
      </p:pic>
      <p:sp>
        <p:nvSpPr>
          <p:cNvPr id="143" name="Google Shape;143;p24"/>
          <p:cNvSpPr txBox="1"/>
          <p:nvPr/>
        </p:nvSpPr>
        <p:spPr>
          <a:xfrm>
            <a:off x="6362875" y="1088600"/>
            <a:ext cx="2823000" cy="333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rPr>
              <a:t>Graph representing CTASC fonds also held at other institutions</a:t>
            </a:r>
            <a:endParaRPr sz="2000">
              <a:solidFill>
                <a:srgbClr val="FFFFFF"/>
              </a:solidFill>
            </a:endParaRPr>
          </a:p>
          <a:p>
            <a:pPr marL="457200" lvl="0" indent="-323850" algn="l" rtl="0">
              <a:spcBef>
                <a:spcPts val="1000"/>
              </a:spcBef>
              <a:spcAft>
                <a:spcPts val="0"/>
              </a:spcAft>
              <a:buClr>
                <a:srgbClr val="FFFFFF"/>
              </a:buClr>
              <a:buSzPts val="1500"/>
              <a:buChar char="●"/>
            </a:pPr>
            <a:r>
              <a:rPr lang="en" sz="1500">
                <a:solidFill>
                  <a:srgbClr val="FFFFFF"/>
                </a:solidFill>
              </a:rPr>
              <a:t>Archives of Ontario</a:t>
            </a:r>
            <a:endParaRPr sz="1500">
              <a:solidFill>
                <a:srgbClr val="FFFFFF"/>
              </a:solidFill>
            </a:endParaRPr>
          </a:p>
          <a:p>
            <a:pPr marL="457200" lvl="0" indent="-323850" algn="l" rtl="0">
              <a:spcBef>
                <a:spcPts val="1000"/>
              </a:spcBef>
              <a:spcAft>
                <a:spcPts val="0"/>
              </a:spcAft>
              <a:buClr>
                <a:srgbClr val="FFFFFF"/>
              </a:buClr>
              <a:buSzPts val="1500"/>
              <a:buChar char="●"/>
            </a:pPr>
            <a:r>
              <a:rPr lang="en" sz="1500">
                <a:solidFill>
                  <a:srgbClr val="FFFFFF"/>
                </a:solidFill>
              </a:rPr>
              <a:t>Library &amp; Archives Canada</a:t>
            </a:r>
            <a:endParaRPr sz="1500">
              <a:solidFill>
                <a:srgbClr val="FFFFFF"/>
              </a:solidFill>
            </a:endParaRPr>
          </a:p>
          <a:p>
            <a:pPr marL="457200" lvl="0" indent="-323850" algn="l" rtl="0">
              <a:spcBef>
                <a:spcPts val="1000"/>
              </a:spcBef>
              <a:spcAft>
                <a:spcPts val="0"/>
              </a:spcAft>
              <a:buClr>
                <a:srgbClr val="FFFFFF"/>
              </a:buClr>
              <a:buSzPts val="1500"/>
              <a:buChar char="●"/>
            </a:pPr>
            <a:r>
              <a:rPr lang="en" sz="1500">
                <a:solidFill>
                  <a:srgbClr val="FFFFFF"/>
                </a:solidFill>
              </a:rPr>
              <a:t>Canadian Msm of History</a:t>
            </a:r>
            <a:endParaRPr sz="1500">
              <a:solidFill>
                <a:srgbClr val="FFFFFF"/>
              </a:solidFill>
            </a:endParaRPr>
          </a:p>
          <a:p>
            <a:pPr marL="457200" lvl="0" indent="-323850" algn="l" rtl="0">
              <a:spcBef>
                <a:spcPts val="1000"/>
              </a:spcBef>
              <a:spcAft>
                <a:spcPts val="0"/>
              </a:spcAft>
              <a:buClr>
                <a:srgbClr val="FFFFFF"/>
              </a:buClr>
              <a:buSzPts val="1500"/>
              <a:buChar char="●"/>
            </a:pPr>
            <a:r>
              <a:rPr lang="en" sz="1500">
                <a:solidFill>
                  <a:srgbClr val="FFFFFF"/>
                </a:solidFill>
              </a:rPr>
              <a:t>NYPL and more!</a:t>
            </a:r>
            <a:endParaRPr sz="1500">
              <a:solidFill>
                <a:srgbClr val="FFFFFF"/>
              </a:solidFill>
            </a:endParaRPr>
          </a:p>
          <a:p>
            <a:pPr marL="0" lvl="0" indent="0" algn="l" rtl="0">
              <a:spcBef>
                <a:spcPts val="1000"/>
              </a:spcBef>
              <a:spcAft>
                <a:spcPts val="0"/>
              </a:spcAft>
              <a:buNone/>
            </a:pPr>
            <a:r>
              <a:rPr lang="en" sz="2000" u="sng">
                <a:solidFill>
                  <a:schemeClr val="hlink"/>
                </a:solidFill>
                <a:hlinkClick r:id="rId4"/>
              </a:rPr>
              <a:t>https://w.wiki/5bV</a:t>
            </a:r>
            <a:endParaRPr sz="2000"/>
          </a:p>
          <a:p>
            <a:pPr marL="0" lvl="0" indent="0" algn="l" rtl="0">
              <a:spcBef>
                <a:spcPts val="0"/>
              </a:spcBef>
              <a:spcAft>
                <a:spcPts val="0"/>
              </a:spcAft>
              <a:buNone/>
            </a:pPr>
            <a:endParaRPr sz="2000"/>
          </a:p>
          <a:p>
            <a:pPr marL="0" lvl="0" indent="0" algn="l" rtl="0">
              <a:spcBef>
                <a:spcPts val="0"/>
              </a:spcBef>
              <a:spcAft>
                <a:spcPts val="0"/>
              </a:spcAft>
              <a:buNone/>
            </a:pP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311700" y="688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b="1"/>
              <a:t>Why? AtoM3 : Appendix A: The Case for Linked Data</a:t>
            </a:r>
            <a:endParaRPr sz="2600" b="1"/>
          </a:p>
        </p:txBody>
      </p:sp>
      <p:pic>
        <p:nvPicPr>
          <p:cNvPr id="149" name="Google Shape;149;p25" descr="graph demonstration traditional user queries and the interconnected-ness of linked data" title="screen shot from access to memory documentation"/>
          <p:cNvPicPr preferRelativeResize="0"/>
          <p:nvPr/>
        </p:nvPicPr>
        <p:blipFill rotWithShape="1">
          <a:blip r:embed="rId3">
            <a:alphaModFix/>
          </a:blip>
          <a:srcRect t="9510"/>
          <a:stretch/>
        </p:blipFill>
        <p:spPr>
          <a:xfrm>
            <a:off x="825350" y="728350"/>
            <a:ext cx="7493289" cy="4014950"/>
          </a:xfrm>
          <a:prstGeom prst="rect">
            <a:avLst/>
          </a:prstGeom>
          <a:noFill/>
          <a:ln>
            <a:noFill/>
          </a:ln>
        </p:spPr>
      </p:pic>
      <p:sp>
        <p:nvSpPr>
          <p:cNvPr id="150" name="Google Shape;150;p25"/>
          <p:cNvSpPr txBox="1"/>
          <p:nvPr/>
        </p:nvSpPr>
        <p:spPr>
          <a:xfrm>
            <a:off x="36150" y="4743300"/>
            <a:ext cx="90717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4"/>
              </a:rPr>
              <a:t>https://atomfoundation.files.wordpress.com/2019/02/atom-3-proof-of-concept-proposal_final_en.pdf</a:t>
            </a:r>
            <a:endParaRPr>
              <a:solidFill>
                <a:srgbClr val="F3F3F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0000"/>
              <a:t>edit</a:t>
            </a:r>
            <a:endParaRPr sz="10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Edit : manually</a:t>
            </a:r>
            <a:endParaRPr/>
          </a:p>
          <a:p>
            <a:pPr marL="0" lvl="0" indent="0" algn="l" rtl="0">
              <a:spcBef>
                <a:spcPts val="0"/>
              </a:spcBef>
              <a:spcAft>
                <a:spcPts val="0"/>
              </a:spcAft>
              <a:buNone/>
            </a:pPr>
            <a:endParaRPr/>
          </a:p>
        </p:txBody>
      </p:sp>
      <p:pic>
        <p:nvPicPr>
          <p:cNvPr id="161" name="Google Shape;161;p27" descr="demonstrating edit" title="screen shot of wikidata item"/>
          <p:cNvPicPr preferRelativeResize="0"/>
          <p:nvPr/>
        </p:nvPicPr>
        <p:blipFill>
          <a:blip r:embed="rId3">
            <a:alphaModFix/>
          </a:blip>
          <a:stretch>
            <a:fillRect/>
          </a:stretch>
        </p:blipFill>
        <p:spPr>
          <a:xfrm>
            <a:off x="1235188" y="1064000"/>
            <a:ext cx="6673626" cy="3928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8" title="screen shot of excel spreadsheet"/>
          <p:cNvPicPr preferRelativeResize="0"/>
          <p:nvPr/>
        </p:nvPicPr>
        <p:blipFill>
          <a:blip r:embed="rId3">
            <a:alphaModFix/>
          </a:blip>
          <a:stretch>
            <a:fillRect/>
          </a:stretch>
        </p:blipFill>
        <p:spPr>
          <a:xfrm>
            <a:off x="311700" y="1104825"/>
            <a:ext cx="8520601" cy="2800751"/>
          </a:xfrm>
          <a:prstGeom prst="rect">
            <a:avLst/>
          </a:prstGeom>
          <a:noFill/>
          <a:ln>
            <a:noFill/>
          </a:ln>
        </p:spPr>
      </p:pic>
      <p:sp>
        <p:nvSpPr>
          <p:cNvPr id="167" name="Google Shape;16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Edit : Quick Statements</a:t>
            </a:r>
            <a:endParaRPr/>
          </a:p>
        </p:txBody>
      </p:sp>
      <p:sp>
        <p:nvSpPr>
          <p:cNvPr id="168" name="Google Shape;168;p28"/>
          <p:cNvSpPr txBox="1"/>
          <p:nvPr/>
        </p:nvSpPr>
        <p:spPr>
          <a:xfrm>
            <a:off x="5823300" y="3905575"/>
            <a:ext cx="3009300" cy="6984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
                <a:solidFill>
                  <a:srgbClr val="FFFFFF"/>
                </a:solidFill>
              </a:rPr>
              <a:t>From boxes to AtoM to Wikidata (McGill’s workflow documentation):</a:t>
            </a:r>
            <a:endParaRPr>
              <a:solidFill>
                <a:srgbClr val="FFFFFF"/>
              </a:solidFill>
            </a:endParaRPr>
          </a:p>
          <a:p>
            <a:pPr marL="0" lvl="0" indent="0" algn="just" rtl="0">
              <a:spcBef>
                <a:spcPts val="0"/>
              </a:spcBef>
              <a:spcAft>
                <a:spcPts val="0"/>
              </a:spcAft>
              <a:buNone/>
            </a:pPr>
            <a:r>
              <a:rPr lang="en" u="sng">
                <a:solidFill>
                  <a:schemeClr val="hlink"/>
                </a:solidFill>
                <a:hlinkClick r:id="rId4"/>
              </a:rPr>
              <a:t>https://osf.io/9kpws/</a:t>
            </a:r>
            <a:endParaRPr/>
          </a:p>
          <a:p>
            <a:pPr marL="0" lvl="0" indent="0" algn="just" rtl="0">
              <a:spcBef>
                <a:spcPts val="0"/>
              </a:spcBef>
              <a:spcAft>
                <a:spcPts val="0"/>
              </a:spcAft>
              <a:buNone/>
            </a:pPr>
            <a:endParaRPr/>
          </a:p>
        </p:txBody>
      </p:sp>
      <p:sp>
        <p:nvSpPr>
          <p:cNvPr id="169" name="Google Shape;169;p28"/>
          <p:cNvSpPr txBox="1"/>
          <p:nvPr/>
        </p:nvSpPr>
        <p:spPr>
          <a:xfrm>
            <a:off x="311700" y="3950825"/>
            <a:ext cx="5511600" cy="201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Image: </a:t>
            </a:r>
            <a:r>
              <a:rPr lang="en" u="sng">
                <a:solidFill>
                  <a:schemeClr val="hlink"/>
                </a:solidFill>
                <a:hlinkClick r:id="rId5"/>
              </a:rPr>
              <a:t>https://www.wikidata.org/wiki/Help:QuickStatements</a:t>
            </a:r>
            <a:endParaRPr/>
          </a:p>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9"/>
          <p:cNvSpPr txBox="1">
            <a:spLocks noGrp="1"/>
          </p:cNvSpPr>
          <p:nvPr>
            <p:ph type="title"/>
          </p:nvPr>
        </p:nvSpPr>
        <p:spPr>
          <a:xfrm>
            <a:off x="311700" y="159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Edit : Open Refine</a:t>
            </a:r>
            <a:endParaRPr/>
          </a:p>
        </p:txBody>
      </p:sp>
      <p:sp>
        <p:nvSpPr>
          <p:cNvPr id="175" name="Google Shape;175;p29"/>
          <p:cNvSpPr txBox="1"/>
          <p:nvPr/>
        </p:nvSpPr>
        <p:spPr>
          <a:xfrm>
            <a:off x="7146675" y="2408400"/>
            <a:ext cx="16506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Tutorial by Emma Carroll (University of Edinburgh): </a:t>
            </a:r>
            <a:r>
              <a:rPr lang="en" u="sng">
                <a:solidFill>
                  <a:schemeClr val="hlink"/>
                </a:solidFill>
                <a:hlinkClick r:id="rId3"/>
              </a:rPr>
              <a:t>https://media.ed.ac.uk/media/OpenRefine+Beginners+Tutorial+-+how+to+process+and+reconcile+datasets+by+Emma+Carroll/1_ujc73yrb</a:t>
            </a:r>
            <a:endParaRPr/>
          </a:p>
        </p:txBody>
      </p:sp>
      <p:pic>
        <p:nvPicPr>
          <p:cNvPr id="176" name="Google Shape;176;p29" descr="demonstrating hundreds of automated edits in an hour" title="screen shot of wikidata contribution page"/>
          <p:cNvPicPr preferRelativeResize="0"/>
          <p:nvPr/>
        </p:nvPicPr>
        <p:blipFill>
          <a:blip r:embed="rId4">
            <a:alphaModFix/>
          </a:blip>
          <a:stretch>
            <a:fillRect/>
          </a:stretch>
        </p:blipFill>
        <p:spPr>
          <a:xfrm>
            <a:off x="311700" y="797950"/>
            <a:ext cx="6597299" cy="4040650"/>
          </a:xfrm>
          <a:prstGeom prst="rect">
            <a:avLst/>
          </a:prstGeom>
          <a:noFill/>
          <a:ln>
            <a:noFill/>
          </a:ln>
        </p:spPr>
      </p:pic>
      <p:pic>
        <p:nvPicPr>
          <p:cNvPr id="177" name="Google Shape;177;p29"/>
          <p:cNvPicPr preferRelativeResize="0"/>
          <p:nvPr/>
        </p:nvPicPr>
        <p:blipFill>
          <a:blip r:embed="rId5">
            <a:alphaModFix/>
          </a:blip>
          <a:stretch>
            <a:fillRect/>
          </a:stretch>
        </p:blipFill>
        <p:spPr>
          <a:xfrm>
            <a:off x="7326949" y="731975"/>
            <a:ext cx="1572625" cy="1681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0000"/>
              <a:t>resources</a:t>
            </a:r>
            <a:endParaRPr sz="10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000" u="sng">
                <a:solidFill>
                  <a:schemeClr val="accent5"/>
                </a:solidFill>
                <a:hlinkClick r:id="rId3"/>
              </a:rPr>
              <a:t>#wikidata #p485</a:t>
            </a:r>
            <a:endParaRPr sz="5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2"/>
          <p:cNvSpPr txBox="1">
            <a:spLocks noGrp="1"/>
          </p:cNvSpPr>
          <p:nvPr>
            <p:ph type="body" idx="1"/>
          </p:nvPr>
        </p:nvSpPr>
        <p:spPr>
          <a:xfrm>
            <a:off x="311700" y="4615700"/>
            <a:ext cx="8520600" cy="42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solidFill>
                  <a:schemeClr val="hlink"/>
                </a:solidFill>
                <a:hlinkClick r:id="rId3"/>
              </a:rPr>
              <a:t>https://en.wikipedia.org/wiki/File:Wikidata-in-brief-1.0.pdf</a:t>
            </a:r>
            <a:endParaRPr/>
          </a:p>
          <a:p>
            <a:pPr marL="0" lvl="0" indent="0" algn="l" rtl="0">
              <a:spcBef>
                <a:spcPts val="1600"/>
              </a:spcBef>
              <a:spcAft>
                <a:spcPts val="1600"/>
              </a:spcAft>
              <a:buNone/>
            </a:pPr>
            <a:endParaRPr/>
          </a:p>
        </p:txBody>
      </p:sp>
      <p:pic>
        <p:nvPicPr>
          <p:cNvPr id="193" name="Google Shape;193;p32" descr="screen shot of PDF resource page" title="wikidata in brief"/>
          <p:cNvPicPr preferRelativeResize="0"/>
          <p:nvPr/>
        </p:nvPicPr>
        <p:blipFill>
          <a:blip r:embed="rId4">
            <a:alphaModFix/>
          </a:blip>
          <a:stretch>
            <a:fillRect/>
          </a:stretch>
        </p:blipFill>
        <p:spPr>
          <a:xfrm>
            <a:off x="736713" y="304800"/>
            <a:ext cx="7670569" cy="4310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3"/>
          <p:cNvSpPr txBox="1">
            <a:spLocks noGrp="1"/>
          </p:cNvSpPr>
          <p:nvPr>
            <p:ph type="body" idx="1"/>
          </p:nvPr>
        </p:nvSpPr>
        <p:spPr>
          <a:xfrm>
            <a:off x="311700" y="4672025"/>
            <a:ext cx="8520600" cy="3060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u="sng">
                <a:solidFill>
                  <a:schemeClr val="hlink"/>
                </a:solidFill>
                <a:hlinkClick r:id="rId3"/>
              </a:rPr>
              <a:t>https://en.wikipedia.org/wiki/File:Wikidata_Query_Service_in_Brief.pdf</a:t>
            </a:r>
            <a:endParaRPr/>
          </a:p>
        </p:txBody>
      </p:sp>
      <p:pic>
        <p:nvPicPr>
          <p:cNvPr id="199" name="Google Shape;199;p33" descr="screen shot of PDF resource" title="wikidata query service in brief"/>
          <p:cNvPicPr preferRelativeResize="0"/>
          <p:nvPr/>
        </p:nvPicPr>
        <p:blipFill>
          <a:blip r:embed="rId4">
            <a:alphaModFix/>
          </a:blip>
          <a:stretch>
            <a:fillRect/>
          </a:stretch>
        </p:blipFill>
        <p:spPr>
          <a:xfrm>
            <a:off x="892976" y="220425"/>
            <a:ext cx="7358050" cy="43950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4"/>
          <p:cNvSpPr txBox="1">
            <a:spLocks noGrp="1"/>
          </p:cNvSpPr>
          <p:nvPr>
            <p:ph type="subTitle" idx="1"/>
          </p:nvPr>
        </p:nvSpPr>
        <p:spPr>
          <a:xfrm>
            <a:off x="5143500" y="988975"/>
            <a:ext cx="40005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000"/>
          </a:p>
          <a:p>
            <a:pPr marL="0" lvl="0" indent="0" algn="ctr" rtl="0">
              <a:spcBef>
                <a:spcPts val="0"/>
              </a:spcBef>
              <a:spcAft>
                <a:spcPts val="0"/>
              </a:spcAft>
              <a:buNone/>
            </a:pPr>
            <a:r>
              <a:rPr lang="en" sz="2500"/>
              <a:t>Katrina Cohen-Palacios</a:t>
            </a:r>
            <a:endParaRPr sz="2500"/>
          </a:p>
          <a:p>
            <a:pPr marL="0" lvl="0" indent="0" algn="ctr" rtl="0">
              <a:spcBef>
                <a:spcPts val="0"/>
              </a:spcBef>
              <a:spcAft>
                <a:spcPts val="0"/>
              </a:spcAft>
              <a:buNone/>
            </a:pPr>
            <a:r>
              <a:rPr lang="en" sz="2000" u="sng">
                <a:solidFill>
                  <a:schemeClr val="hlink"/>
                </a:solidFill>
                <a:hlinkClick r:id="rId3"/>
              </a:rPr>
              <a:t>kcohenp@yorku.ca</a:t>
            </a:r>
            <a:endParaRPr sz="2000"/>
          </a:p>
          <a:p>
            <a:pPr marL="0" lvl="0" indent="0" algn="ctr" rtl="0">
              <a:spcBef>
                <a:spcPts val="0"/>
              </a:spcBef>
              <a:spcAft>
                <a:spcPts val="0"/>
              </a:spcAft>
              <a:buNone/>
            </a:pPr>
            <a:r>
              <a:rPr lang="en" sz="2000" u="sng">
                <a:solidFill>
                  <a:schemeClr val="hlink"/>
                </a:solidFill>
                <a:hlinkClick r:id="rId4"/>
              </a:rPr>
              <a:t>@katrina_cp</a:t>
            </a:r>
            <a:r>
              <a:rPr lang="en" sz="2000"/>
              <a:t> </a:t>
            </a:r>
            <a:endParaRPr sz="2000"/>
          </a:p>
          <a:p>
            <a:pPr marL="0" lvl="0" indent="0" algn="ctr" rtl="0">
              <a:spcBef>
                <a:spcPts val="0"/>
              </a:spcBef>
              <a:spcAft>
                <a:spcPts val="0"/>
              </a:spcAft>
              <a:buNone/>
            </a:pPr>
            <a:r>
              <a:rPr lang="en" sz="2000"/>
              <a:t>wiki: </a:t>
            </a:r>
            <a:r>
              <a:rPr lang="en" sz="2000" u="sng">
                <a:solidFill>
                  <a:schemeClr val="hlink"/>
                </a:solidFill>
                <a:hlinkClick r:id="rId5"/>
              </a:rPr>
              <a:t>kcohenp</a:t>
            </a:r>
            <a:endParaRPr sz="2000"/>
          </a:p>
        </p:txBody>
      </p:sp>
      <p:pic>
        <p:nvPicPr>
          <p:cNvPr id="205" name="Google Shape;205;p34" title="banker box"/>
          <p:cNvPicPr preferRelativeResize="0"/>
          <p:nvPr/>
        </p:nvPicPr>
        <p:blipFill>
          <a:blip r:embed="rId6">
            <a:alphaModFix/>
          </a:blip>
          <a:stretch>
            <a:fillRect/>
          </a:stretch>
        </p:blipFill>
        <p:spPr>
          <a:xfrm>
            <a:off x="0" y="0"/>
            <a:ext cx="5143500" cy="5143500"/>
          </a:xfrm>
          <a:prstGeom prst="rect">
            <a:avLst/>
          </a:prstGeom>
          <a:noFill/>
          <a:ln>
            <a:noFill/>
          </a:ln>
        </p:spPr>
      </p:pic>
      <p:pic>
        <p:nvPicPr>
          <p:cNvPr id="206" name="Google Shape;206;p34" descr="barcode" title="wikidata logo"/>
          <p:cNvPicPr preferRelativeResize="0"/>
          <p:nvPr/>
        </p:nvPicPr>
        <p:blipFill>
          <a:blip r:embed="rId7">
            <a:alphaModFix/>
          </a:blip>
          <a:stretch>
            <a:fillRect/>
          </a:stretch>
        </p:blipFill>
        <p:spPr>
          <a:xfrm>
            <a:off x="1565724" y="3102775"/>
            <a:ext cx="2012050" cy="1423000"/>
          </a:xfrm>
          <a:prstGeom prst="rect">
            <a:avLst/>
          </a:prstGeom>
          <a:noFill/>
          <a:ln>
            <a:noFill/>
          </a:ln>
        </p:spPr>
      </p:pic>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2803</Words>
  <Application>Microsoft Office PowerPoint</Application>
  <PresentationFormat>On-screen Show (16:9)</PresentationFormat>
  <Paragraphs>170</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Lato</vt:lpstr>
      <vt:lpstr>Oswald</vt:lpstr>
      <vt:lpstr>Average</vt:lpstr>
      <vt:lpstr>Simple Dark</vt:lpstr>
      <vt:lpstr>Wikidata &amp; Archivists</vt:lpstr>
      <vt:lpstr>about</vt:lpstr>
      <vt:lpstr>linked open data </vt:lpstr>
      <vt:lpstr>subject &gt; predicate &gt; object</vt:lpstr>
      <vt:lpstr>linked open data : “archives at”</vt:lpstr>
      <vt:lpstr>Wikidata archival description project</vt:lpstr>
      <vt:lpstr>“Archives at” across the world</vt:lpstr>
      <vt:lpstr>why?</vt:lpstr>
      <vt:lpstr>Why wikidata : Automate Wikipedia</vt:lpstr>
      <vt:lpstr>Why Wikidata : Wikicommons</vt:lpstr>
      <vt:lpstr>Side note: WikiGLAM &amp; archives</vt:lpstr>
      <vt:lpstr>Why? SPARQL : learn more about our holdings </vt:lpstr>
      <vt:lpstr>Why? AtoM3 : Appendix A: The Case for Linked Data</vt:lpstr>
      <vt:lpstr>edit</vt:lpstr>
      <vt:lpstr>Edit : manually </vt:lpstr>
      <vt:lpstr>Edit : Quick Statements</vt:lpstr>
      <vt:lpstr>Edit : Open Refine</vt:lpstr>
      <vt:lpstr>resources</vt:lpstr>
      <vt:lpstr>#wikidata #p485</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Wikidata &amp; Archivists</dc:title>
  <cp:lastModifiedBy>Katrina Cohen-Palacios</cp:lastModifiedBy>
  <cp:revision>1</cp:revision>
  <dcterms:modified xsi:type="dcterms:W3CDTF">2020-01-13T20:28:43Z</dcterms:modified>
</cp:coreProperties>
</file>