
<file path=[Content_Types].xml><?xml version="1.0" encoding="utf-8"?>
<Types xmlns="http://schemas.openxmlformats.org/package/2006/content-types">
  <Default Extension="jpeg" ContentType="image/jpeg"/>
  <Default Extension="mov" ContentType="video/quicktime"/>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82" r:id="rId6"/>
    <p:sldId id="278" r:id="rId7"/>
    <p:sldId id="266" r:id="rId8"/>
    <p:sldId id="269" r:id="rId9"/>
    <p:sldId id="270" r:id="rId10"/>
    <p:sldId id="271" r:id="rId11"/>
    <p:sldId id="272" r:id="rId12"/>
    <p:sldId id="273" r:id="rId13"/>
    <p:sldId id="258" r:id="rId14"/>
    <p:sldId id="257" r:id="rId15"/>
    <p:sldId id="279" r:id="rId16"/>
    <p:sldId id="259" r:id="rId17"/>
    <p:sldId id="260" r:id="rId18"/>
    <p:sldId id="261" r:id="rId19"/>
    <p:sldId id="262" r:id="rId20"/>
    <p:sldId id="263" r:id="rId21"/>
    <p:sldId id="265" r:id="rId22"/>
    <p:sldId id="267" r:id="rId23"/>
    <p:sldId id="268" r:id="rId24"/>
    <p:sldId id="280"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676033-F541-BB7C-A585-581CB34D274A}" name="Nour Hanna" initials="NH" userId="S::nourh24@yorku.ca::932a19be-a8eb-40c5-9642-d9ce3591223d" providerId="AD"/>
  <p188:author id="{46437E69-4C8E-5DC3-F0A4-0A81B146DF32}" name="Alyson Steele" initials="AS" userId="S::asteele@yorku.ca::e3bf7a05-aa52-4bd9-8981-84d58e1b12d3" providerId="AD"/>
  <p188:author id="{302C6ACC-33E3-AACD-0D66-C6F382089DB9}" name="Christine Cooling" initials="" userId="S::ccools@yorku.ca::662e5a54-af8e-4100-8f63-7eaef436b7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F673FF-A28D-E30D-7E31-6F4440722B34}" v="2" dt="2025-06-24T16:02:29.042"/>
    <p1510:client id="{84804B91-FBC8-0095-9084-ED9FB1486831}" v="9" dt="2025-06-23T21:07:47.461"/>
    <p1510:client id="{DFAEBD3E-11C9-AC7C-94F2-15C66074E7FB}" v="26" dt="2025-06-24T15:13:44.919"/>
    <p1510:client id="{E78738DC-C236-A840-6F88-BEB2A3AC0067}" v="81" dt="2025-06-23T20:41:49.883"/>
    <p1510:client id="{E7A92321-7B37-F062-7BCB-08ED65EF15B3}" v="108" dt="2025-06-23T20:44:53.526"/>
    <p1510:client id="{EDF23E24-C54C-F1F0-1196-66FBB2196CE0}" v="2" dt="2025-06-24T15:56:27.625"/>
    <p1510:client id="{F16729E1-F6F2-004D-B986-DAB5A98FCA64}" v="3" dt="2025-06-23T18:49:47.9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ath Leone" userId="S::heathl@yorku.ca::fd454411-5258-430a-a6bb-99df25641d82" providerId="AD" clId="Web-{E7A92321-7B37-F062-7BCB-08ED65EF15B3}"/>
    <pc:docChg chg="modSld">
      <pc:chgData name="Heath Leone" userId="S::heathl@yorku.ca::fd454411-5258-430a-a6bb-99df25641d82" providerId="AD" clId="Web-{E7A92321-7B37-F062-7BCB-08ED65EF15B3}" dt="2025-06-23T20:44:52.463" v="60" actId="20577"/>
      <pc:docMkLst>
        <pc:docMk/>
      </pc:docMkLst>
      <pc:sldChg chg="addSp">
        <pc:chgData name="Heath Leone" userId="S::heathl@yorku.ca::fd454411-5258-430a-a6bb-99df25641d82" providerId="AD" clId="Web-{E7A92321-7B37-F062-7BCB-08ED65EF15B3}" dt="2025-06-23T20:36:32.549" v="51"/>
        <pc:sldMkLst>
          <pc:docMk/>
          <pc:sldMk cId="796684383" sldId="278"/>
        </pc:sldMkLst>
        <pc:spChg chg="add">
          <ac:chgData name="Heath Leone" userId="S::heathl@yorku.ca::fd454411-5258-430a-a6bb-99df25641d82" providerId="AD" clId="Web-{E7A92321-7B37-F062-7BCB-08ED65EF15B3}" dt="2025-06-23T20:36:32.549" v="51"/>
          <ac:spMkLst>
            <pc:docMk/>
            <pc:sldMk cId="796684383" sldId="278"/>
            <ac:spMk id="4" creationId="{A0405A8F-71FB-D7E7-E02B-AEA2DE122C54}"/>
          </ac:spMkLst>
        </pc:spChg>
      </pc:sldChg>
      <pc:sldChg chg="modSp">
        <pc:chgData name="Heath Leone" userId="S::heathl@yorku.ca::fd454411-5258-430a-a6bb-99df25641d82" providerId="AD" clId="Web-{E7A92321-7B37-F062-7BCB-08ED65EF15B3}" dt="2025-06-23T20:44:52.463" v="60" actId="20577"/>
        <pc:sldMkLst>
          <pc:docMk/>
          <pc:sldMk cId="4207565080" sldId="281"/>
        </pc:sldMkLst>
        <pc:spChg chg="mod">
          <ac:chgData name="Heath Leone" userId="S::heathl@yorku.ca::fd454411-5258-430a-a6bb-99df25641d82" providerId="AD" clId="Web-{E7A92321-7B37-F062-7BCB-08ED65EF15B3}" dt="2025-06-23T20:44:52.463" v="60" actId="20577"/>
          <ac:spMkLst>
            <pc:docMk/>
            <pc:sldMk cId="4207565080" sldId="281"/>
            <ac:spMk id="2" creationId="{C49349CF-BE69-8161-2A6C-5563A4926079}"/>
          </ac:spMkLst>
        </pc:spChg>
        <pc:spChg chg="mod">
          <ac:chgData name="Heath Leone" userId="S::heathl@yorku.ca::fd454411-5258-430a-a6bb-99df25641d82" providerId="AD" clId="Web-{E7A92321-7B37-F062-7BCB-08ED65EF15B3}" dt="2025-06-23T20:44:49.495" v="53" actId="20577"/>
          <ac:spMkLst>
            <pc:docMk/>
            <pc:sldMk cId="4207565080" sldId="281"/>
            <ac:spMk id="5" creationId="{3CC359A4-A7AF-34F3-C963-FE55E2A52B93}"/>
          </ac:spMkLst>
        </pc:spChg>
      </pc:sldChg>
    </pc:docChg>
  </pc:docChgLst>
  <pc:docChgLst>
    <pc:chgData name="Christine Cooling" userId="S::ccools@yorku.ca::662e5a54-af8e-4100-8f63-7eaef436b7f6" providerId="AD" clId="Web-{DFAEBD3E-11C9-AC7C-94F2-15C66074E7FB}"/>
    <pc:docChg chg="modSld">
      <pc:chgData name="Christine Cooling" userId="S::ccools@yorku.ca::662e5a54-af8e-4100-8f63-7eaef436b7f6" providerId="AD" clId="Web-{DFAEBD3E-11C9-AC7C-94F2-15C66074E7FB}" dt="2025-06-24T15:13:44.919" v="25"/>
      <pc:docMkLst>
        <pc:docMk/>
      </pc:docMkLst>
      <pc:sldChg chg="modSp">
        <pc:chgData name="Christine Cooling" userId="S::ccools@yorku.ca::662e5a54-af8e-4100-8f63-7eaef436b7f6" providerId="AD" clId="Web-{DFAEBD3E-11C9-AC7C-94F2-15C66074E7FB}" dt="2025-06-24T15:13:44.919" v="25"/>
        <pc:sldMkLst>
          <pc:docMk/>
          <pc:sldMk cId="1874312274" sldId="257"/>
        </pc:sldMkLst>
        <pc:picChg chg="mod">
          <ac:chgData name="Christine Cooling" userId="S::ccools@yorku.ca::662e5a54-af8e-4100-8f63-7eaef436b7f6" providerId="AD" clId="Web-{DFAEBD3E-11C9-AC7C-94F2-15C66074E7FB}" dt="2025-06-24T15:13:44.809" v="24"/>
          <ac:picMkLst>
            <pc:docMk/>
            <pc:sldMk cId="1874312274" sldId="257"/>
            <ac:picMk id="3" creationId="{325EB4FC-6229-8999-E2E5-F4AAB27202C7}"/>
          </ac:picMkLst>
        </pc:picChg>
        <pc:picChg chg="mod">
          <ac:chgData name="Christine Cooling" userId="S::ccools@yorku.ca::662e5a54-af8e-4100-8f63-7eaef436b7f6" providerId="AD" clId="Web-{DFAEBD3E-11C9-AC7C-94F2-15C66074E7FB}" dt="2025-06-24T15:13:44.919" v="25"/>
          <ac:picMkLst>
            <pc:docMk/>
            <pc:sldMk cId="1874312274" sldId="257"/>
            <ac:picMk id="9" creationId="{17FED98F-2937-94B2-6267-015100E984DF}"/>
          </ac:picMkLst>
        </pc:picChg>
      </pc:sldChg>
      <pc:sldChg chg="modSp">
        <pc:chgData name="Christine Cooling" userId="S::ccools@yorku.ca::662e5a54-af8e-4100-8f63-7eaef436b7f6" providerId="AD" clId="Web-{DFAEBD3E-11C9-AC7C-94F2-15C66074E7FB}" dt="2025-06-24T15:13:11.496" v="11"/>
        <pc:sldMkLst>
          <pc:docMk/>
          <pc:sldMk cId="555797347" sldId="259"/>
        </pc:sldMkLst>
        <pc:picChg chg="mod">
          <ac:chgData name="Christine Cooling" userId="S::ccools@yorku.ca::662e5a54-af8e-4100-8f63-7eaef436b7f6" providerId="AD" clId="Web-{DFAEBD3E-11C9-AC7C-94F2-15C66074E7FB}" dt="2025-06-24T15:13:11.309" v="9"/>
          <ac:picMkLst>
            <pc:docMk/>
            <pc:sldMk cId="555797347" sldId="259"/>
            <ac:picMk id="5" creationId="{5F1197B7-C857-4366-063C-704B76CAE483}"/>
          </ac:picMkLst>
        </pc:picChg>
        <pc:picChg chg="mod">
          <ac:chgData name="Christine Cooling" userId="S::ccools@yorku.ca::662e5a54-af8e-4100-8f63-7eaef436b7f6" providerId="AD" clId="Web-{DFAEBD3E-11C9-AC7C-94F2-15C66074E7FB}" dt="2025-06-24T15:13:11.309" v="10"/>
          <ac:picMkLst>
            <pc:docMk/>
            <pc:sldMk cId="555797347" sldId="259"/>
            <ac:picMk id="6" creationId="{79B77E30-E307-7AB8-AA9E-9316C5B30E2C}"/>
          </ac:picMkLst>
        </pc:picChg>
        <pc:cxnChg chg="mod">
          <ac:chgData name="Christine Cooling" userId="S::ccools@yorku.ca::662e5a54-af8e-4100-8f63-7eaef436b7f6" providerId="AD" clId="Web-{DFAEBD3E-11C9-AC7C-94F2-15C66074E7FB}" dt="2025-06-24T15:13:11.496" v="11"/>
          <ac:cxnSpMkLst>
            <pc:docMk/>
            <pc:sldMk cId="555797347" sldId="259"/>
            <ac:cxnSpMk id="7" creationId="{6F695A23-6975-6D47-293B-8286CCD102AB}"/>
          </ac:cxnSpMkLst>
        </pc:cxnChg>
      </pc:sldChg>
      <pc:sldChg chg="modSp">
        <pc:chgData name="Christine Cooling" userId="S::ccools@yorku.ca::662e5a54-af8e-4100-8f63-7eaef436b7f6" providerId="AD" clId="Web-{DFAEBD3E-11C9-AC7C-94F2-15C66074E7FB}" dt="2025-06-24T15:13:19.778" v="15"/>
        <pc:sldMkLst>
          <pc:docMk/>
          <pc:sldMk cId="2695584298" sldId="260"/>
        </pc:sldMkLst>
        <pc:picChg chg="mod">
          <ac:chgData name="Christine Cooling" userId="S::ccools@yorku.ca::662e5a54-af8e-4100-8f63-7eaef436b7f6" providerId="AD" clId="Web-{DFAEBD3E-11C9-AC7C-94F2-15C66074E7FB}" dt="2025-06-24T15:13:19.559" v="13"/>
          <ac:picMkLst>
            <pc:docMk/>
            <pc:sldMk cId="2695584298" sldId="260"/>
            <ac:picMk id="3" creationId="{F8E6F7A1-942A-551F-8895-0903CC576702}"/>
          </ac:picMkLst>
        </pc:picChg>
        <pc:picChg chg="mod">
          <ac:chgData name="Christine Cooling" userId="S::ccools@yorku.ca::662e5a54-af8e-4100-8f63-7eaef436b7f6" providerId="AD" clId="Web-{DFAEBD3E-11C9-AC7C-94F2-15C66074E7FB}" dt="2025-06-24T15:13:19.559" v="14"/>
          <ac:picMkLst>
            <pc:docMk/>
            <pc:sldMk cId="2695584298" sldId="260"/>
            <ac:picMk id="4" creationId="{03E3C063-B78B-CF8D-8457-E85E7114E77D}"/>
          </ac:picMkLst>
        </pc:picChg>
        <pc:cxnChg chg="mod">
          <ac:chgData name="Christine Cooling" userId="S::ccools@yorku.ca::662e5a54-af8e-4100-8f63-7eaef436b7f6" providerId="AD" clId="Web-{DFAEBD3E-11C9-AC7C-94F2-15C66074E7FB}" dt="2025-06-24T15:13:19.778" v="15"/>
          <ac:cxnSpMkLst>
            <pc:docMk/>
            <pc:sldMk cId="2695584298" sldId="260"/>
            <ac:cxnSpMk id="6" creationId="{5ABE7FF5-656B-59C4-29CE-D6737ED11AB4}"/>
          </ac:cxnSpMkLst>
        </pc:cxnChg>
      </pc:sldChg>
      <pc:sldChg chg="modSp">
        <pc:chgData name="Christine Cooling" userId="S::ccools@yorku.ca::662e5a54-af8e-4100-8f63-7eaef436b7f6" providerId="AD" clId="Web-{DFAEBD3E-11C9-AC7C-94F2-15C66074E7FB}" dt="2025-06-24T15:13:24.325" v="17"/>
        <pc:sldMkLst>
          <pc:docMk/>
          <pc:sldMk cId="3335002058" sldId="261"/>
        </pc:sldMkLst>
        <pc:picChg chg="mod">
          <ac:chgData name="Christine Cooling" userId="S::ccools@yorku.ca::662e5a54-af8e-4100-8f63-7eaef436b7f6" providerId="AD" clId="Web-{DFAEBD3E-11C9-AC7C-94F2-15C66074E7FB}" dt="2025-06-24T15:13:24.106" v="16"/>
          <ac:picMkLst>
            <pc:docMk/>
            <pc:sldMk cId="3335002058" sldId="261"/>
            <ac:picMk id="8" creationId="{8ECEFCB2-1E92-E86B-23CF-3009FAA21214}"/>
          </ac:picMkLst>
        </pc:picChg>
        <pc:picChg chg="mod">
          <ac:chgData name="Christine Cooling" userId="S::ccools@yorku.ca::662e5a54-af8e-4100-8f63-7eaef436b7f6" providerId="AD" clId="Web-{DFAEBD3E-11C9-AC7C-94F2-15C66074E7FB}" dt="2025-06-24T15:13:24.325" v="17"/>
          <ac:picMkLst>
            <pc:docMk/>
            <pc:sldMk cId="3335002058" sldId="261"/>
            <ac:picMk id="14" creationId="{669D7DC2-72A4-160E-9E8B-E3462F3B8B2A}"/>
          </ac:picMkLst>
        </pc:picChg>
      </pc:sldChg>
      <pc:sldChg chg="modSp">
        <pc:chgData name="Christine Cooling" userId="S::ccools@yorku.ca::662e5a54-af8e-4100-8f63-7eaef436b7f6" providerId="AD" clId="Web-{DFAEBD3E-11C9-AC7C-94F2-15C66074E7FB}" dt="2025-06-24T15:13:28.090" v="20"/>
        <pc:sldMkLst>
          <pc:docMk/>
          <pc:sldMk cId="1225465179" sldId="262"/>
        </pc:sldMkLst>
        <pc:picChg chg="mod">
          <ac:chgData name="Christine Cooling" userId="S::ccools@yorku.ca::662e5a54-af8e-4100-8f63-7eaef436b7f6" providerId="AD" clId="Web-{DFAEBD3E-11C9-AC7C-94F2-15C66074E7FB}" dt="2025-06-24T15:13:27.918" v="18"/>
          <ac:picMkLst>
            <pc:docMk/>
            <pc:sldMk cId="1225465179" sldId="262"/>
            <ac:picMk id="3" creationId="{CE049B0B-CF89-BB5E-F2D4-7BDAC6320626}"/>
          </ac:picMkLst>
        </pc:picChg>
        <pc:picChg chg="mod">
          <ac:chgData name="Christine Cooling" userId="S::ccools@yorku.ca::662e5a54-af8e-4100-8f63-7eaef436b7f6" providerId="AD" clId="Web-{DFAEBD3E-11C9-AC7C-94F2-15C66074E7FB}" dt="2025-06-24T15:13:27.934" v="19"/>
          <ac:picMkLst>
            <pc:docMk/>
            <pc:sldMk cId="1225465179" sldId="262"/>
            <ac:picMk id="4" creationId="{053A9049-926C-9753-92ED-5A38D3C441EA}"/>
          </ac:picMkLst>
        </pc:picChg>
        <pc:cxnChg chg="mod">
          <ac:chgData name="Christine Cooling" userId="S::ccools@yorku.ca::662e5a54-af8e-4100-8f63-7eaef436b7f6" providerId="AD" clId="Web-{DFAEBD3E-11C9-AC7C-94F2-15C66074E7FB}" dt="2025-06-24T15:13:28.090" v="20"/>
          <ac:cxnSpMkLst>
            <pc:docMk/>
            <pc:sldMk cId="1225465179" sldId="262"/>
            <ac:cxnSpMk id="6" creationId="{A64E370F-2FBA-7D0D-5DE9-9756ABA4E0F5}"/>
          </ac:cxnSpMkLst>
        </pc:cxnChg>
      </pc:sldChg>
      <pc:sldChg chg="modSp">
        <pc:chgData name="Christine Cooling" userId="S::ccools@yorku.ca::662e5a54-af8e-4100-8f63-7eaef436b7f6" providerId="AD" clId="Web-{DFAEBD3E-11C9-AC7C-94F2-15C66074E7FB}" dt="2025-06-24T15:13:33.684" v="21"/>
        <pc:sldMkLst>
          <pc:docMk/>
          <pc:sldMk cId="2495067780" sldId="263"/>
        </pc:sldMkLst>
        <pc:picChg chg="mod">
          <ac:chgData name="Christine Cooling" userId="S::ccools@yorku.ca::662e5a54-af8e-4100-8f63-7eaef436b7f6" providerId="AD" clId="Web-{DFAEBD3E-11C9-AC7C-94F2-15C66074E7FB}" dt="2025-06-24T15:13:33.684" v="21"/>
          <ac:picMkLst>
            <pc:docMk/>
            <pc:sldMk cId="2495067780" sldId="263"/>
            <ac:picMk id="3" creationId="{6A8C10F6-EE92-23C7-0D33-AFA6D3813F38}"/>
          </ac:picMkLst>
        </pc:picChg>
      </pc:sldChg>
      <pc:sldChg chg="modSp">
        <pc:chgData name="Christine Cooling" userId="S::ccools@yorku.ca::662e5a54-af8e-4100-8f63-7eaef436b7f6" providerId="AD" clId="Web-{DFAEBD3E-11C9-AC7C-94F2-15C66074E7FB}" dt="2025-06-24T15:12:36.152" v="2"/>
        <pc:sldMkLst>
          <pc:docMk/>
          <pc:sldMk cId="3070605363" sldId="265"/>
        </pc:sldMkLst>
        <pc:picChg chg="mod">
          <ac:chgData name="Christine Cooling" userId="S::ccools@yorku.ca::662e5a54-af8e-4100-8f63-7eaef436b7f6" providerId="AD" clId="Web-{DFAEBD3E-11C9-AC7C-94F2-15C66074E7FB}" dt="2025-06-24T15:12:36.152" v="2"/>
          <ac:picMkLst>
            <pc:docMk/>
            <pc:sldMk cId="3070605363" sldId="265"/>
            <ac:picMk id="3" creationId="{6741513C-98B7-8581-9EB1-CFC45650707F}"/>
          </ac:picMkLst>
        </pc:picChg>
      </pc:sldChg>
      <pc:sldChg chg="modSp">
        <pc:chgData name="Christine Cooling" userId="S::ccools@yorku.ca::662e5a54-af8e-4100-8f63-7eaef436b7f6" providerId="AD" clId="Web-{DFAEBD3E-11C9-AC7C-94F2-15C66074E7FB}" dt="2025-06-24T15:12:38.949" v="3"/>
        <pc:sldMkLst>
          <pc:docMk/>
          <pc:sldMk cId="4027102776" sldId="267"/>
        </pc:sldMkLst>
        <pc:picChg chg="mod">
          <ac:chgData name="Christine Cooling" userId="S::ccools@yorku.ca::662e5a54-af8e-4100-8f63-7eaef436b7f6" providerId="AD" clId="Web-{DFAEBD3E-11C9-AC7C-94F2-15C66074E7FB}" dt="2025-06-24T15:12:38.949" v="3"/>
          <ac:picMkLst>
            <pc:docMk/>
            <pc:sldMk cId="4027102776" sldId="267"/>
            <ac:picMk id="4" creationId="{2CDA69E4-9576-60EA-FF8A-974865059731}"/>
          </ac:picMkLst>
        </pc:picChg>
      </pc:sldChg>
      <pc:sldChg chg="modSp">
        <pc:chgData name="Christine Cooling" userId="S::ccools@yorku.ca::662e5a54-af8e-4100-8f63-7eaef436b7f6" providerId="AD" clId="Web-{DFAEBD3E-11C9-AC7C-94F2-15C66074E7FB}" dt="2025-06-24T15:12:40.949" v="4"/>
        <pc:sldMkLst>
          <pc:docMk/>
          <pc:sldMk cId="1536897627" sldId="268"/>
        </pc:sldMkLst>
        <pc:picChg chg="mod">
          <ac:chgData name="Christine Cooling" userId="S::ccools@yorku.ca::662e5a54-af8e-4100-8f63-7eaef436b7f6" providerId="AD" clId="Web-{DFAEBD3E-11C9-AC7C-94F2-15C66074E7FB}" dt="2025-06-24T15:12:40.949" v="4"/>
          <ac:picMkLst>
            <pc:docMk/>
            <pc:sldMk cId="1536897627" sldId="268"/>
            <ac:picMk id="4" creationId="{E33EEB5C-2FB4-D3E2-9083-DA2DA7BC2C02}"/>
          </ac:picMkLst>
        </pc:picChg>
      </pc:sldChg>
      <pc:sldChg chg="modSp">
        <pc:chgData name="Christine Cooling" userId="S::ccools@yorku.ca::662e5a54-af8e-4100-8f63-7eaef436b7f6" providerId="AD" clId="Web-{DFAEBD3E-11C9-AC7C-94F2-15C66074E7FB}" dt="2025-06-24T15:13:14.090" v="12"/>
        <pc:sldMkLst>
          <pc:docMk/>
          <pc:sldMk cId="2369344867" sldId="279"/>
        </pc:sldMkLst>
        <pc:picChg chg="mod">
          <ac:chgData name="Christine Cooling" userId="S::ccools@yorku.ca::662e5a54-af8e-4100-8f63-7eaef436b7f6" providerId="AD" clId="Web-{DFAEBD3E-11C9-AC7C-94F2-15C66074E7FB}" dt="2025-06-24T15:13:14.090" v="12"/>
          <ac:picMkLst>
            <pc:docMk/>
            <pc:sldMk cId="2369344867" sldId="279"/>
            <ac:picMk id="7" creationId="{53D1B7B5-FD4B-BDF2-383E-B7D489AF6397}"/>
          </ac:picMkLst>
        </pc:picChg>
      </pc:sldChg>
      <pc:sldChg chg="modSp">
        <pc:chgData name="Christine Cooling" userId="S::ccools@yorku.ca::662e5a54-af8e-4100-8f63-7eaef436b7f6" providerId="AD" clId="Web-{DFAEBD3E-11C9-AC7C-94F2-15C66074E7FB}" dt="2025-06-24T15:12:30.964" v="1"/>
        <pc:sldMkLst>
          <pc:docMk/>
          <pc:sldMk cId="2671605572" sldId="280"/>
        </pc:sldMkLst>
        <pc:picChg chg="mod">
          <ac:chgData name="Christine Cooling" userId="S::ccools@yorku.ca::662e5a54-af8e-4100-8f63-7eaef436b7f6" providerId="AD" clId="Web-{DFAEBD3E-11C9-AC7C-94F2-15C66074E7FB}" dt="2025-06-24T15:12:30.761" v="0"/>
          <ac:picMkLst>
            <pc:docMk/>
            <pc:sldMk cId="2671605572" sldId="280"/>
            <ac:picMk id="3" creationId="{56E2CCDA-209F-8A5D-4867-E0EC5A018CFF}"/>
          </ac:picMkLst>
        </pc:picChg>
        <pc:picChg chg="mod">
          <ac:chgData name="Christine Cooling" userId="S::ccools@yorku.ca::662e5a54-af8e-4100-8f63-7eaef436b7f6" providerId="AD" clId="Web-{DFAEBD3E-11C9-AC7C-94F2-15C66074E7FB}" dt="2025-06-24T15:12:30.964" v="1"/>
          <ac:picMkLst>
            <pc:docMk/>
            <pc:sldMk cId="2671605572" sldId="280"/>
            <ac:picMk id="4" creationId="{FF76AAC5-A720-322A-469F-E16CD6CD3503}"/>
          </ac:picMkLst>
        </pc:picChg>
      </pc:sldChg>
    </pc:docChg>
  </pc:docChgLst>
  <pc:docChgLst>
    <pc:chgData name="Christine Cooling" userId="S::ccools@yorku.ca::662e5a54-af8e-4100-8f63-7eaef436b7f6" providerId="AD" clId="Web-{EDF23E24-C54C-F1F0-1196-66FBB2196CE0}"/>
    <pc:docChg chg="modSld">
      <pc:chgData name="Christine Cooling" userId="S::ccools@yorku.ca::662e5a54-af8e-4100-8f63-7eaef436b7f6" providerId="AD" clId="Web-{EDF23E24-C54C-F1F0-1196-66FBB2196CE0}" dt="2025-06-24T15:56:27.625" v="1" actId="20577"/>
      <pc:docMkLst>
        <pc:docMk/>
      </pc:docMkLst>
      <pc:sldChg chg="modSp">
        <pc:chgData name="Christine Cooling" userId="S::ccools@yorku.ca::662e5a54-af8e-4100-8f63-7eaef436b7f6" providerId="AD" clId="Web-{EDF23E24-C54C-F1F0-1196-66FBB2196CE0}" dt="2025-06-24T15:56:27.625" v="1" actId="20577"/>
        <pc:sldMkLst>
          <pc:docMk/>
          <pc:sldMk cId="109857222" sldId="256"/>
        </pc:sldMkLst>
        <pc:spChg chg="mod">
          <ac:chgData name="Christine Cooling" userId="S::ccools@yorku.ca::662e5a54-af8e-4100-8f63-7eaef436b7f6" providerId="AD" clId="Web-{EDF23E24-C54C-F1F0-1196-66FBB2196CE0}" dt="2025-06-24T15:56:27.625" v="1" actId="20577"/>
          <ac:spMkLst>
            <pc:docMk/>
            <pc:sldMk cId="109857222" sldId="256"/>
            <ac:spMk id="2" creationId="{00000000-0000-0000-0000-000000000000}"/>
          </ac:spMkLst>
        </pc:spChg>
      </pc:sldChg>
    </pc:docChg>
  </pc:docChgLst>
  <pc:docChgLst>
    <pc:chgData name="Christine Cooling" userId="S::ccools@yorku.ca::662e5a54-af8e-4100-8f63-7eaef436b7f6" providerId="AD" clId="Web-{84804B91-FBC8-0095-9084-ED9FB1486831}"/>
    <pc:docChg chg="modSld">
      <pc:chgData name="Christine Cooling" userId="S::ccools@yorku.ca::662e5a54-af8e-4100-8f63-7eaef436b7f6" providerId="AD" clId="Web-{84804B91-FBC8-0095-9084-ED9FB1486831}" dt="2025-06-23T21:07:47.461" v="6" actId="1076"/>
      <pc:docMkLst>
        <pc:docMk/>
      </pc:docMkLst>
      <pc:sldChg chg="addSp modSp">
        <pc:chgData name="Christine Cooling" userId="S::ccools@yorku.ca::662e5a54-af8e-4100-8f63-7eaef436b7f6" providerId="AD" clId="Web-{84804B91-FBC8-0095-9084-ED9FB1486831}" dt="2025-06-23T21:07:47.461" v="6" actId="1076"/>
        <pc:sldMkLst>
          <pc:docMk/>
          <pc:sldMk cId="796684383" sldId="278"/>
        </pc:sldMkLst>
        <pc:spChg chg="mod">
          <ac:chgData name="Christine Cooling" userId="S::ccools@yorku.ca::662e5a54-af8e-4100-8f63-7eaef436b7f6" providerId="AD" clId="Web-{84804B91-FBC8-0095-9084-ED9FB1486831}" dt="2025-06-23T21:07:47.461" v="6" actId="1076"/>
          <ac:spMkLst>
            <pc:docMk/>
            <pc:sldMk cId="796684383" sldId="278"/>
            <ac:spMk id="4" creationId="{A0405A8F-71FB-D7E7-E02B-AEA2DE122C54}"/>
          </ac:spMkLst>
        </pc:spChg>
        <pc:spChg chg="add">
          <ac:chgData name="Christine Cooling" userId="S::ccools@yorku.ca::662e5a54-af8e-4100-8f63-7eaef436b7f6" providerId="AD" clId="Web-{84804B91-FBC8-0095-9084-ED9FB1486831}" dt="2025-06-23T21:07:11.648" v="0"/>
          <ac:spMkLst>
            <pc:docMk/>
            <pc:sldMk cId="796684383" sldId="278"/>
            <ac:spMk id="6" creationId="{E38B3330-091E-2F95-9D88-43DAC0824A86}"/>
          </ac:spMkLst>
        </pc:spChg>
      </pc:sldChg>
    </pc:docChg>
  </pc:docChgLst>
  <pc:docChgLst>
    <pc:chgData name="Anne F. MacLennan" userId="S::amaclenn@yorku.ca::83410431-ff32-4052-b4e7-69991a02f4c1" providerId="AD" clId="Web-{F16729E1-F6F2-004D-B986-DAB5A98FCA64}"/>
    <pc:docChg chg="addSld delSld">
      <pc:chgData name="Anne F. MacLennan" userId="S::amaclenn@yorku.ca::83410431-ff32-4052-b4e7-69991a02f4c1" providerId="AD" clId="Web-{F16729E1-F6F2-004D-B986-DAB5A98FCA64}" dt="2025-06-23T18:49:47.973" v="2"/>
      <pc:docMkLst>
        <pc:docMk/>
      </pc:docMkLst>
      <pc:sldChg chg="del">
        <pc:chgData name="Anne F. MacLennan" userId="S::amaclenn@yorku.ca::83410431-ff32-4052-b4e7-69991a02f4c1" providerId="AD" clId="Web-{F16729E1-F6F2-004D-B986-DAB5A98FCA64}" dt="2025-06-23T18:49:46.067" v="1"/>
        <pc:sldMkLst>
          <pc:docMk/>
          <pc:sldMk cId="2711375178" sldId="274"/>
        </pc:sldMkLst>
      </pc:sldChg>
      <pc:sldChg chg="del">
        <pc:chgData name="Anne F. MacLennan" userId="S::amaclenn@yorku.ca::83410431-ff32-4052-b4e7-69991a02f4c1" providerId="AD" clId="Web-{F16729E1-F6F2-004D-B986-DAB5A98FCA64}" dt="2025-06-23T18:49:47.973" v="2"/>
        <pc:sldMkLst>
          <pc:docMk/>
          <pc:sldMk cId="1842552719" sldId="276"/>
        </pc:sldMkLst>
      </pc:sldChg>
      <pc:sldChg chg="add">
        <pc:chgData name="Anne F. MacLennan" userId="S::amaclenn@yorku.ca::83410431-ff32-4052-b4e7-69991a02f4c1" providerId="AD" clId="Web-{F16729E1-F6F2-004D-B986-DAB5A98FCA64}" dt="2025-06-23T18:49:44.098" v="0"/>
        <pc:sldMkLst>
          <pc:docMk/>
          <pc:sldMk cId="3752443378" sldId="282"/>
        </pc:sldMkLst>
      </pc:sldChg>
    </pc:docChg>
  </pc:docChgLst>
  <pc:docChgLst>
    <pc:chgData name="Heath Leone" userId="S::heathl@yorku.ca::fd454411-5258-430a-a6bb-99df25641d82" providerId="AD" clId="Web-{E78738DC-C236-A840-6F88-BEB2A3AC0067}"/>
    <pc:docChg chg="modSld">
      <pc:chgData name="Heath Leone" userId="S::heathl@yorku.ca::fd454411-5258-430a-a6bb-99df25641d82" providerId="AD" clId="Web-{E78738DC-C236-A840-6F88-BEB2A3AC0067}" dt="2025-06-23T20:41:49.883" v="57" actId="1076"/>
      <pc:docMkLst>
        <pc:docMk/>
      </pc:docMkLst>
      <pc:sldChg chg="modSp">
        <pc:chgData name="Heath Leone" userId="S::heathl@yorku.ca::fd454411-5258-430a-a6bb-99df25641d82" providerId="AD" clId="Web-{E78738DC-C236-A840-6F88-BEB2A3AC0067}" dt="2025-06-23T20:37:23.255" v="9" actId="1076"/>
        <pc:sldMkLst>
          <pc:docMk/>
          <pc:sldMk cId="1874312274" sldId="257"/>
        </pc:sldMkLst>
        <pc:spChg chg="mod">
          <ac:chgData name="Heath Leone" userId="S::heathl@yorku.ca::fd454411-5258-430a-a6bb-99df25641d82" providerId="AD" clId="Web-{E78738DC-C236-A840-6F88-BEB2A3AC0067}" dt="2025-06-23T20:37:23.255" v="9" actId="1076"/>
          <ac:spMkLst>
            <pc:docMk/>
            <pc:sldMk cId="1874312274" sldId="257"/>
            <ac:spMk id="6" creationId="{3AB73E59-A1CB-021B-866F-5AB611C5A37C}"/>
          </ac:spMkLst>
        </pc:spChg>
      </pc:sldChg>
      <pc:sldChg chg="modSp">
        <pc:chgData name="Heath Leone" userId="S::heathl@yorku.ca::fd454411-5258-430a-a6bb-99df25641d82" providerId="AD" clId="Web-{E78738DC-C236-A840-6F88-BEB2A3AC0067}" dt="2025-06-23T20:38:08.193" v="16" actId="1076"/>
        <pc:sldMkLst>
          <pc:docMk/>
          <pc:sldMk cId="2495067780" sldId="263"/>
        </pc:sldMkLst>
        <pc:spChg chg="mod">
          <ac:chgData name="Heath Leone" userId="S::heathl@yorku.ca::fd454411-5258-430a-a6bb-99df25641d82" providerId="AD" clId="Web-{E78738DC-C236-A840-6F88-BEB2A3AC0067}" dt="2025-06-23T20:38:08.193" v="16" actId="1076"/>
          <ac:spMkLst>
            <pc:docMk/>
            <pc:sldMk cId="2495067780" sldId="263"/>
            <ac:spMk id="7" creationId="{FC0D45B7-A704-A367-1F54-066DA8FC5676}"/>
          </ac:spMkLst>
        </pc:spChg>
      </pc:sldChg>
      <pc:sldChg chg="modSp">
        <pc:chgData name="Heath Leone" userId="S::heathl@yorku.ca::fd454411-5258-430a-a6bb-99df25641d82" providerId="AD" clId="Web-{E78738DC-C236-A840-6F88-BEB2A3AC0067}" dt="2025-06-23T20:39:24.209" v="33" actId="20577"/>
        <pc:sldMkLst>
          <pc:docMk/>
          <pc:sldMk cId="3070605363" sldId="265"/>
        </pc:sldMkLst>
        <pc:spChg chg="mod">
          <ac:chgData name="Heath Leone" userId="S::heathl@yorku.ca::fd454411-5258-430a-a6bb-99df25641d82" providerId="AD" clId="Web-{E78738DC-C236-A840-6F88-BEB2A3AC0067}" dt="2025-06-23T20:39:24.209" v="33" actId="20577"/>
          <ac:spMkLst>
            <pc:docMk/>
            <pc:sldMk cId="3070605363" sldId="265"/>
            <ac:spMk id="6" creationId="{47BFF2F2-7C97-3F9E-49B8-43899BB1A17B}"/>
          </ac:spMkLst>
        </pc:spChg>
      </pc:sldChg>
      <pc:sldChg chg="addSp delSp">
        <pc:chgData name="Heath Leone" userId="S::heathl@yorku.ca::fd454411-5258-430a-a6bb-99df25641d82" providerId="AD" clId="Web-{E78738DC-C236-A840-6F88-BEB2A3AC0067}" dt="2025-06-23T20:39:59.085" v="35"/>
        <pc:sldMkLst>
          <pc:docMk/>
          <pc:sldMk cId="4027102776" sldId="267"/>
        </pc:sldMkLst>
        <pc:spChg chg="add">
          <ac:chgData name="Heath Leone" userId="S::heathl@yorku.ca::fd454411-5258-430a-a6bb-99df25641d82" providerId="AD" clId="Web-{E78738DC-C236-A840-6F88-BEB2A3AC0067}" dt="2025-06-23T20:39:59.085" v="35"/>
          <ac:spMkLst>
            <pc:docMk/>
            <pc:sldMk cId="4027102776" sldId="267"/>
            <ac:spMk id="9" creationId="{08614262-1B4C-0C42-259D-DF75D527724E}"/>
          </ac:spMkLst>
        </pc:spChg>
        <pc:spChg chg="del">
          <ac:chgData name="Heath Leone" userId="S::heathl@yorku.ca::fd454411-5258-430a-a6bb-99df25641d82" providerId="AD" clId="Web-{E78738DC-C236-A840-6F88-BEB2A3AC0067}" dt="2025-06-23T20:39:58.772" v="34"/>
          <ac:spMkLst>
            <pc:docMk/>
            <pc:sldMk cId="4027102776" sldId="267"/>
            <ac:spMk id="10" creationId="{03E946FB-C085-829B-7063-97A1827E3C38}"/>
          </ac:spMkLst>
        </pc:spChg>
      </pc:sldChg>
      <pc:sldChg chg="addSp delSp">
        <pc:chgData name="Heath Leone" userId="S::heathl@yorku.ca::fd454411-5258-430a-a6bb-99df25641d82" providerId="AD" clId="Web-{E78738DC-C236-A840-6F88-BEB2A3AC0067}" dt="2025-06-23T20:40:17.882" v="37"/>
        <pc:sldMkLst>
          <pc:docMk/>
          <pc:sldMk cId="1536897627" sldId="268"/>
        </pc:sldMkLst>
        <pc:spChg chg="del">
          <ac:chgData name="Heath Leone" userId="S::heathl@yorku.ca::fd454411-5258-430a-a6bb-99df25641d82" providerId="AD" clId="Web-{E78738DC-C236-A840-6F88-BEB2A3AC0067}" dt="2025-06-23T20:40:17.616" v="36"/>
          <ac:spMkLst>
            <pc:docMk/>
            <pc:sldMk cId="1536897627" sldId="268"/>
            <ac:spMk id="6" creationId="{E1C0A4BD-E3E7-450D-DA02-7ABA88136360}"/>
          </ac:spMkLst>
        </pc:spChg>
        <pc:spChg chg="add">
          <ac:chgData name="Heath Leone" userId="S::heathl@yorku.ca::fd454411-5258-430a-a6bb-99df25641d82" providerId="AD" clId="Web-{E78738DC-C236-A840-6F88-BEB2A3AC0067}" dt="2025-06-23T20:40:17.882" v="37"/>
          <ac:spMkLst>
            <pc:docMk/>
            <pc:sldMk cId="1536897627" sldId="268"/>
            <ac:spMk id="8" creationId="{00A8D99B-A8E5-0E3F-996D-FDB03038433A}"/>
          </ac:spMkLst>
        </pc:spChg>
      </pc:sldChg>
      <pc:sldChg chg="modSp">
        <pc:chgData name="Heath Leone" userId="S::heathl@yorku.ca::fd454411-5258-430a-a6bb-99df25641d82" providerId="AD" clId="Web-{E78738DC-C236-A840-6F88-BEB2A3AC0067}" dt="2025-06-23T20:36:42.957" v="2" actId="20577"/>
        <pc:sldMkLst>
          <pc:docMk/>
          <pc:sldMk cId="796684383" sldId="278"/>
        </pc:sldMkLst>
        <pc:spChg chg="mod">
          <ac:chgData name="Heath Leone" userId="S::heathl@yorku.ca::fd454411-5258-430a-a6bb-99df25641d82" providerId="AD" clId="Web-{E78738DC-C236-A840-6F88-BEB2A3AC0067}" dt="2025-06-23T20:36:42.957" v="2" actId="20577"/>
          <ac:spMkLst>
            <pc:docMk/>
            <pc:sldMk cId="796684383" sldId="278"/>
            <ac:spMk id="3" creationId="{75964F4A-347F-2F3C-A0DE-0614A4110D26}"/>
          </ac:spMkLst>
        </pc:spChg>
      </pc:sldChg>
      <pc:sldChg chg="modSp">
        <pc:chgData name="Heath Leone" userId="S::heathl@yorku.ca::fd454411-5258-430a-a6bb-99df25641d82" providerId="AD" clId="Web-{E78738DC-C236-A840-6F88-BEB2A3AC0067}" dt="2025-06-23T20:41:49.883" v="57" actId="1076"/>
        <pc:sldMkLst>
          <pc:docMk/>
          <pc:sldMk cId="2671605572" sldId="280"/>
        </pc:sldMkLst>
        <pc:spChg chg="mod">
          <ac:chgData name="Heath Leone" userId="S::heathl@yorku.ca::fd454411-5258-430a-a6bb-99df25641d82" providerId="AD" clId="Web-{E78738DC-C236-A840-6F88-BEB2A3AC0067}" dt="2025-06-23T20:41:49.883" v="57" actId="1076"/>
          <ac:spMkLst>
            <pc:docMk/>
            <pc:sldMk cId="2671605572" sldId="280"/>
            <ac:spMk id="6" creationId="{F58118C4-F94C-7686-EE2D-EE8EBF07B33A}"/>
          </ac:spMkLst>
        </pc:spChg>
      </pc:sldChg>
    </pc:docChg>
  </pc:docChgLst>
  <pc:docChgLst>
    <pc:chgData name="Christine Cooling" userId="S::ccools@yorku.ca::662e5a54-af8e-4100-8f63-7eaef436b7f6" providerId="AD" clId="Web-{18F673FF-A28D-E30D-7E31-6F4440722B34}"/>
    <pc:docChg chg="modSld">
      <pc:chgData name="Christine Cooling" userId="S::ccools@yorku.ca::662e5a54-af8e-4100-8f63-7eaef436b7f6" providerId="AD" clId="Web-{18F673FF-A28D-E30D-7E31-6F4440722B34}" dt="2025-06-24T16:02:29.042" v="1" actId="20577"/>
      <pc:docMkLst>
        <pc:docMk/>
      </pc:docMkLst>
      <pc:sldChg chg="modSp">
        <pc:chgData name="Christine Cooling" userId="S::ccools@yorku.ca::662e5a54-af8e-4100-8f63-7eaef436b7f6" providerId="AD" clId="Web-{18F673FF-A28D-E30D-7E31-6F4440722B34}" dt="2025-06-24T16:02:29.042" v="1" actId="20577"/>
        <pc:sldMkLst>
          <pc:docMk/>
          <pc:sldMk cId="109857222" sldId="256"/>
        </pc:sldMkLst>
        <pc:spChg chg="mod">
          <ac:chgData name="Christine Cooling" userId="S::ccools@yorku.ca::662e5a54-af8e-4100-8f63-7eaef436b7f6" providerId="AD" clId="Web-{18F673FF-A28D-E30D-7E31-6F4440722B34}" dt="2025-06-24T16:02:29.042" v="1" actId="20577"/>
          <ac:spMkLst>
            <pc:docMk/>
            <pc:sldMk cId="109857222" sldId="256"/>
            <ac:spMk id="2"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6/24/2025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hyperlink" Target="https://www.theguardian.com/inequality/2023/jul/17/top-economists-call-for-action-global-inequality-rich-poor-poverty-climate-breakdown-un-world-bank&#8203;"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ov"/><Relationship Id="rId1" Type="http://schemas.microsoft.com/office/2007/relationships/media" Target="../media/media2.mov"/><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s://www.theguardian.com/inequality/2023/jul/17/top-economists-call-for-action-global-inequality-rich-poor-poverty-climate-breakdown-un-world-bank&#8203;" TargetMode="External"/><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theguardian.com/inequality/2023/jul/17/top-economists-call-for-action-global-inequality-rich-poor-poverty-climate-breakdown-un-world-bank&#8203;" TargetMode="External"/><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Video 4" descr="Vital Signs Line">
            <a:extLst>
              <a:ext uri="{FF2B5EF4-FFF2-40B4-BE49-F238E27FC236}">
                <a16:creationId xmlns:a16="http://schemas.microsoft.com/office/drawing/2014/main" id="{EEDCF38F-FCC0-0050-CC44-68B7D56AD35F}"/>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t="284" r="1" b="1"/>
          <a:stretch>
            <a:fillRect/>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r>
              <a:rPr lang="en-US" sz="5400">
                <a:solidFill>
                  <a:schemeClr val="bg1"/>
                </a:solidFill>
                <a:cs typeface="Calibri Light"/>
              </a:rPr>
              <a:t> Pitch 7 - UN SDG 10 </a:t>
            </a:r>
            <a:br>
              <a:rPr lang="en-US" sz="5400">
                <a:cs typeface="Calibri Light"/>
              </a:rPr>
            </a:br>
            <a:r>
              <a:rPr lang="en-US" sz="5400">
                <a:solidFill>
                  <a:schemeClr val="bg1"/>
                </a:solidFill>
                <a:cs typeface="Calibri Light"/>
              </a:rPr>
              <a:t>Reduced Inequalities </a:t>
            </a:r>
            <a:br>
              <a:rPr lang="en-US" sz="5400">
                <a:cs typeface="Calibri Light"/>
              </a:rPr>
            </a:br>
            <a:r>
              <a:rPr lang="en-US" sz="5400">
                <a:solidFill>
                  <a:schemeClr val="bg1"/>
                </a:solidFill>
                <a:cs typeface="Calibri Light"/>
              </a:rPr>
              <a:t>Content Analysis </a:t>
            </a:r>
            <a:endParaRPr lang="en-US" sz="5200">
              <a:solidFill>
                <a:schemeClr val="bg1"/>
              </a:solidFill>
              <a:ea typeface="+mj-lt"/>
              <a:cs typeface="+mj-lt"/>
            </a:endParaRPr>
          </a:p>
        </p:txBody>
      </p:sp>
      <p:sp>
        <p:nvSpPr>
          <p:cNvPr id="3" name="TextBox 2">
            <a:extLst>
              <a:ext uri="{FF2B5EF4-FFF2-40B4-BE49-F238E27FC236}">
                <a16:creationId xmlns:a16="http://schemas.microsoft.com/office/drawing/2014/main" id="{54B48720-8CEB-5225-C4C6-52BDC068020B}"/>
              </a:ext>
            </a:extLst>
          </p:cNvPr>
          <p:cNvSpPr txBox="1"/>
          <p:nvPr/>
        </p:nvSpPr>
        <p:spPr>
          <a:xfrm>
            <a:off x="1100051" y="4072043"/>
            <a:ext cx="10058400" cy="1282707"/>
          </a:xfrm>
          <a:prstGeom prst="rect">
            <a:avLst/>
          </a:prstGeom>
          <a:effectLst>
            <a:outerShdw blurRad="50800" dist="38100" dir="2700000" algn="tl" rotWithShape="0">
              <a:prstClr val="black">
                <a:alpha val="40000"/>
              </a:prstClr>
            </a:outerShdw>
          </a:effectLst>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algn="ctr">
              <a:spcAft>
                <a:spcPts val="600"/>
              </a:spcAft>
            </a:pPr>
            <a:r>
              <a:rPr lang="en-US">
                <a:solidFill>
                  <a:srgbClr val="FFFFFF"/>
                </a:solidFill>
                <a:latin typeface="Arial"/>
              </a:rPr>
              <a:t>© Anne MacLennan, 2024</a:t>
            </a:r>
            <a:r>
              <a:rPr lang="en-US">
                <a:solidFill>
                  <a:srgbClr val="FFFFFF"/>
                </a:solidFill>
                <a:latin typeface="Arial"/>
                <a:cs typeface="Arial"/>
              </a:rPr>
              <a:t>​</a:t>
            </a:r>
            <a:endParaRPr lang="en-US">
              <a:solidFill>
                <a:srgbClr val="FFFFFF"/>
              </a:solidFill>
            </a:endParaRPr>
          </a:p>
        </p:txBody>
      </p:sp>
    </p:spTree>
    <p:extLst>
      <p:ext uri="{BB962C8B-B14F-4D97-AF65-F5344CB8AC3E}">
        <p14:creationId xmlns:p14="http://schemas.microsoft.com/office/powerpoint/2010/main" val="10985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9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mute="1">
                <p:cTn id="12" repeatCount="indefinite" fill="hold" display="0">
                  <p:stCondLst>
                    <p:cond delay="indefinite"/>
                  </p:st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3B0BD6C-F6C6-4440-B338-68C3D0AC6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49349CF-BE69-8161-2A6C-5563A4926079}"/>
              </a:ext>
            </a:extLst>
          </p:cNvPr>
          <p:cNvSpPr>
            <a:spLocks noGrp="1"/>
          </p:cNvSpPr>
          <p:nvPr/>
        </p:nvSpPr>
        <p:spPr>
          <a:xfrm>
            <a:off x="4533900" y="566823"/>
            <a:ext cx="6819900" cy="333349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5200" kern="1200">
                <a:solidFill>
                  <a:schemeClr val="tx1"/>
                </a:solidFill>
                <a:latin typeface="+mj-lt"/>
                <a:ea typeface="+mj-ea"/>
                <a:cs typeface="+mj-cs"/>
              </a:rPr>
              <a:t>Step 1: Gather a Sample of articles</a:t>
            </a:r>
          </a:p>
        </p:txBody>
      </p:sp>
      <p:sp>
        <p:nvSpPr>
          <p:cNvPr id="2" name="TextBox 1">
            <a:extLst>
              <a:ext uri="{FF2B5EF4-FFF2-40B4-BE49-F238E27FC236}">
                <a16:creationId xmlns:a16="http://schemas.microsoft.com/office/drawing/2014/main" id="{A2AD231A-1E88-5EEE-8196-BFB35EEB8E6D}"/>
              </a:ext>
            </a:extLst>
          </p:cNvPr>
          <p:cNvSpPr txBox="1"/>
          <p:nvPr/>
        </p:nvSpPr>
        <p:spPr>
          <a:xfrm>
            <a:off x="4533900" y="4072035"/>
            <a:ext cx="6819900" cy="2057052"/>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marL="285750" indent="-285750">
              <a:spcAft>
                <a:spcPts val="600"/>
              </a:spcAft>
              <a:buFont typeface="Arial"/>
              <a:buChar char="•"/>
            </a:pPr>
            <a:r>
              <a:rPr lang="en-US" sz="2400">
                <a:cs typeface="Calibri"/>
              </a:rPr>
              <a:t>Gather a list of articles related to your topic</a:t>
            </a:r>
          </a:p>
          <a:p>
            <a:pPr marL="285750" indent="-285750">
              <a:spcAft>
                <a:spcPts val="600"/>
              </a:spcAft>
              <a:buFont typeface="Arial"/>
              <a:buChar char="•"/>
            </a:pPr>
            <a:r>
              <a:rPr lang="en-US" sz="2400">
                <a:cs typeface="Calibri"/>
              </a:rPr>
              <a:t>Example: 10 examples of articles related to UN SDG 10: Reduced </a:t>
            </a:r>
            <a:r>
              <a:rPr lang="en-US" sz="2400" err="1">
                <a:cs typeface="Calibri"/>
              </a:rPr>
              <a:t>Inequaliy</a:t>
            </a:r>
            <a:endParaRPr lang="en-US" sz="2400">
              <a:cs typeface="Calibri"/>
            </a:endParaRPr>
          </a:p>
        </p:txBody>
      </p:sp>
      <p:pic>
        <p:nvPicPr>
          <p:cNvPr id="10" name="Picture 9" descr="Magnifying glass showing decling performance">
            <a:extLst>
              <a:ext uri="{FF2B5EF4-FFF2-40B4-BE49-F238E27FC236}">
                <a16:creationId xmlns:a16="http://schemas.microsoft.com/office/drawing/2014/main" id="{3B085F9C-A54C-533B-0D0F-3CFDEB0CB63E}"/>
              </a:ext>
            </a:extLst>
          </p:cNvPr>
          <p:cNvPicPr>
            <a:picLocks noChangeAspect="1"/>
          </p:cNvPicPr>
          <p:nvPr/>
        </p:nvPicPr>
        <p:blipFill>
          <a:blip r:embed="rId2"/>
          <a:srcRect l="7577" r="20699"/>
          <a:stretch>
            <a:fillRect/>
          </a:stretch>
        </p:blipFill>
        <p:spPr>
          <a:xfrm>
            <a:off x="-1" y="-2"/>
            <a:ext cx="4191001" cy="3900327"/>
          </a:xfrm>
          <a:prstGeom prst="rect">
            <a:avLst/>
          </a:prstGeom>
        </p:spPr>
      </p:pic>
      <p:sp>
        <p:nvSpPr>
          <p:cNvPr id="3" name="TextBox 2">
            <a:extLst>
              <a:ext uri="{FF2B5EF4-FFF2-40B4-BE49-F238E27FC236}">
                <a16:creationId xmlns:a16="http://schemas.microsoft.com/office/drawing/2014/main" id="{A9771B2A-72B1-6F4C-87CA-9207446049BB}"/>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525849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2: Pick out your articles</a:t>
            </a:r>
            <a:endParaRPr lang="en-US">
              <a:ea typeface="Calibri Light" panose="020F0302020204030204"/>
              <a:cs typeface="Calibri Light" panose="020F0302020204030204"/>
            </a:endParaRPr>
          </a:p>
        </p:txBody>
      </p:sp>
      <p:sp>
        <p:nvSpPr>
          <p:cNvPr id="4" name="TextBox 3">
            <a:extLst>
              <a:ext uri="{FF2B5EF4-FFF2-40B4-BE49-F238E27FC236}">
                <a16:creationId xmlns:a16="http://schemas.microsoft.com/office/drawing/2014/main" id="{37962EA0-96F7-18E2-23F8-A5D2F4A72DB0}"/>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a:rPr>
              <a:t>Gather a list of articles related to your topic</a:t>
            </a:r>
          </a:p>
          <a:p>
            <a:pPr marL="285750" indent="-285750">
              <a:buFont typeface="Arial"/>
              <a:buChar char="•"/>
            </a:pPr>
            <a:r>
              <a:rPr lang="en-US">
                <a:cs typeface="Calibri"/>
              </a:rPr>
              <a:t>Example: 10 examples of articles related to UN SDG 10: Reduced Inequalities</a:t>
            </a:r>
          </a:p>
        </p:txBody>
      </p:sp>
      <p:pic>
        <p:nvPicPr>
          <p:cNvPr id="3" name="Picture 2" descr="A close up of a newspaper&#10;&#10;Description automatically generated">
            <a:extLst>
              <a:ext uri="{FF2B5EF4-FFF2-40B4-BE49-F238E27FC236}">
                <a16:creationId xmlns:a16="http://schemas.microsoft.com/office/drawing/2014/main" id="{325EB4FC-6229-8999-E2E5-F4AAB27202C7}"/>
              </a:ext>
            </a:extLst>
          </p:cNvPr>
          <p:cNvPicPr>
            <a:picLocks noChangeAspect="1"/>
          </p:cNvPicPr>
          <p:nvPr/>
        </p:nvPicPr>
        <p:blipFill>
          <a:blip r:embed="rId2"/>
          <a:stretch>
            <a:fillRect/>
          </a:stretch>
        </p:blipFill>
        <p:spPr>
          <a:xfrm>
            <a:off x="512656" y="3608384"/>
            <a:ext cx="6096000" cy="2803471"/>
          </a:xfrm>
          <a:prstGeom prst="rect">
            <a:avLst/>
          </a:prstGeom>
          <a:ln w="57150">
            <a:solidFill>
              <a:schemeClr val="tx1"/>
            </a:solidFill>
          </a:ln>
        </p:spPr>
      </p:pic>
      <p:pic>
        <p:nvPicPr>
          <p:cNvPr id="9" name="Picture 8" descr="A white background with black text&#10;&#10;Description automatically generated">
            <a:extLst>
              <a:ext uri="{FF2B5EF4-FFF2-40B4-BE49-F238E27FC236}">
                <a16:creationId xmlns:a16="http://schemas.microsoft.com/office/drawing/2014/main" id="{17FED98F-2937-94B2-6267-015100E984DF}"/>
              </a:ext>
            </a:extLst>
          </p:cNvPr>
          <p:cNvPicPr>
            <a:picLocks noChangeAspect="1"/>
          </p:cNvPicPr>
          <p:nvPr/>
        </p:nvPicPr>
        <p:blipFill>
          <a:blip r:embed="rId3"/>
          <a:stretch>
            <a:fillRect/>
          </a:stretch>
        </p:blipFill>
        <p:spPr>
          <a:xfrm>
            <a:off x="6096000" y="3147539"/>
            <a:ext cx="6096000" cy="1396807"/>
          </a:xfrm>
          <a:prstGeom prst="rect">
            <a:avLst/>
          </a:prstGeom>
          <a:ln w="57150">
            <a:solidFill>
              <a:schemeClr val="tx1"/>
            </a:solidFill>
          </a:ln>
        </p:spPr>
      </p:pic>
      <p:sp>
        <p:nvSpPr>
          <p:cNvPr id="5" name="TextBox 2">
            <a:extLst>
              <a:ext uri="{FF2B5EF4-FFF2-40B4-BE49-F238E27FC236}">
                <a16:creationId xmlns:a16="http://schemas.microsoft.com/office/drawing/2014/main" id="{3632EA14-88F4-395A-735E-2BFE5AFBC41B}"/>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6" name="TextBox 5">
            <a:extLst>
              <a:ext uri="{FF2B5EF4-FFF2-40B4-BE49-F238E27FC236}">
                <a16:creationId xmlns:a16="http://schemas.microsoft.com/office/drawing/2014/main" id="{3AB73E59-A1CB-021B-866F-5AB611C5A37C}"/>
              </a:ext>
            </a:extLst>
          </p:cNvPr>
          <p:cNvSpPr txBox="1"/>
          <p:nvPr/>
        </p:nvSpPr>
        <p:spPr>
          <a:xfrm>
            <a:off x="7868355" y="6113135"/>
            <a:ext cx="4323644" cy="9387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050"/>
              </a:lnSpc>
            </a:pPr>
            <a:r>
              <a:rPr lang="en-US" sz="1000">
                <a:latin typeface="Times New Roman"/>
                <a:cs typeface="Segoe UI"/>
              </a:rPr>
              <a:t>El</a:t>
            </a:r>
            <a:r>
              <a:rPr lang="en-US" sz="1000">
                <a:ea typeface="+mn-lt"/>
                <a:cs typeface="+mn-lt"/>
              </a:rPr>
              <a:t>liott, L. (2023, July 17). Top economists call for action on runaway global inequality. </a:t>
            </a:r>
            <a:r>
              <a:rPr lang="en-US" sz="1000" i="1">
                <a:ea typeface="+mn-lt"/>
                <a:cs typeface="+mn-lt"/>
              </a:rPr>
              <a:t>The Guardian.</a:t>
            </a:r>
            <a:r>
              <a:rPr lang="en-US" sz="1000">
                <a:ea typeface="+mn-lt"/>
                <a:cs typeface="+mn-lt"/>
              </a:rPr>
              <a:t> https://www.theguardian.com/inequality/2023/jul/17/top-economists-call-for-action-global-inequality-rich-poor-poverty-climate-breakdown-un-world-bank</a:t>
            </a:r>
            <a:r>
              <a:rPr lang="en-US" sz="1000">
                <a:latin typeface="Times New Roman"/>
                <a:cs typeface="Segoe UI"/>
                <a:hlinkClick r:id="rId4">
                  <a:extLst>
                    <a:ext uri="{A12FA001-AC4F-418D-AE19-62706E023703}">
                      <ahyp:hlinkClr xmlns:ahyp="http://schemas.microsoft.com/office/drawing/2018/hyperlinkcolor" val="tx"/>
                    </a:ext>
                  </a:extLst>
                </a:hlinkClick>
              </a:rPr>
              <a:t>​</a:t>
            </a:r>
            <a:endParaRPr lang="en-US"/>
          </a:p>
          <a:p>
            <a:pPr>
              <a:lnSpc>
                <a:spcPts val="1050"/>
              </a:lnSpc>
            </a:pPr>
            <a:endParaRPr lang="en-US" sz="1000">
              <a:latin typeface="Times New Roman"/>
              <a:cs typeface="Segoe UI"/>
            </a:endParaRPr>
          </a:p>
        </p:txBody>
      </p:sp>
    </p:spTree>
    <p:extLst>
      <p:ext uri="{BB962C8B-B14F-4D97-AF65-F5344CB8AC3E}">
        <p14:creationId xmlns:p14="http://schemas.microsoft.com/office/powerpoint/2010/main" val="1874312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3: Setting up a spreadsheet</a:t>
            </a:r>
            <a:endParaRPr lang="en-US">
              <a:ea typeface="Calibri Light" panose="020F0302020204030204"/>
              <a:cs typeface="Calibri Light" panose="020F0302020204030204"/>
            </a:endParaRPr>
          </a:p>
        </p:txBody>
      </p:sp>
      <p:sp>
        <p:nvSpPr>
          <p:cNvPr id="5" name="TextBox 2">
            <a:extLst>
              <a:ext uri="{FF2B5EF4-FFF2-40B4-BE49-F238E27FC236}">
                <a16:creationId xmlns:a16="http://schemas.microsoft.com/office/drawing/2014/main" id="{3AF40D19-BBD9-FC63-4903-3CE4B9DA5279}"/>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6" name="TextBox 3">
            <a:extLst>
              <a:ext uri="{FF2B5EF4-FFF2-40B4-BE49-F238E27FC236}">
                <a16:creationId xmlns:a16="http://schemas.microsoft.com/office/drawing/2014/main" id="{E8847E6E-249E-BE72-E4BE-FCB810D00E1C}"/>
              </a:ext>
            </a:extLst>
          </p:cNvPr>
          <p:cNvSpPr txBox="1"/>
          <p:nvPr/>
        </p:nvSpPr>
        <p:spPr>
          <a:xfrm>
            <a:off x="840336" y="1424298"/>
            <a:ext cx="10668000" cy="92333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Sans-Serif"/>
              <a:buChar char="•"/>
            </a:pPr>
            <a:r>
              <a:rPr lang="en-US">
                <a:latin typeface="Aptos"/>
                <a:cs typeface="Calibri" panose="020F0502020204030204"/>
              </a:rPr>
              <a:t>Setting up the spreadsheet these are excel tips </a:t>
            </a:r>
            <a:endParaRPr lang="en-US">
              <a:latin typeface="Aptos"/>
            </a:endParaRPr>
          </a:p>
          <a:p>
            <a:pPr marL="285750" indent="-285750">
              <a:buFont typeface="Arial,Sans-Serif"/>
              <a:buChar char="•"/>
            </a:pPr>
            <a:r>
              <a:rPr lang="en-US">
                <a:latin typeface="Aptos"/>
                <a:cs typeface="Calibri" panose="020F0502020204030204"/>
              </a:rPr>
              <a:t>Organizing the data in categories is part of your content analysis – you would design the categories  </a:t>
            </a:r>
          </a:p>
          <a:p>
            <a:pPr marL="285750" indent="-285750">
              <a:buFont typeface="Arial"/>
              <a:buChar char="•"/>
            </a:pPr>
            <a:endParaRPr lang="en-US">
              <a:ea typeface="Calibri"/>
              <a:cs typeface="Calibri"/>
            </a:endParaRPr>
          </a:p>
        </p:txBody>
      </p:sp>
      <p:pic>
        <p:nvPicPr>
          <p:cNvPr id="7" name="Picture 6" descr="A screenshot of a computer&#10;&#10;AI-generated content may be incorrect.">
            <a:extLst>
              <a:ext uri="{FF2B5EF4-FFF2-40B4-BE49-F238E27FC236}">
                <a16:creationId xmlns:a16="http://schemas.microsoft.com/office/drawing/2014/main" id="{53D1B7B5-FD4B-BDF2-383E-B7D489AF6397}"/>
              </a:ext>
            </a:extLst>
          </p:cNvPr>
          <p:cNvPicPr>
            <a:picLocks noChangeAspect="1"/>
          </p:cNvPicPr>
          <p:nvPr/>
        </p:nvPicPr>
        <p:blipFill>
          <a:blip r:embed="rId2"/>
          <a:stretch>
            <a:fillRect/>
          </a:stretch>
        </p:blipFill>
        <p:spPr>
          <a:xfrm>
            <a:off x="0" y="2610741"/>
            <a:ext cx="12192000" cy="2731541"/>
          </a:xfrm>
          <a:prstGeom prst="rect">
            <a:avLst/>
          </a:prstGeom>
          <a:ln>
            <a:solidFill>
              <a:srgbClr val="FF0000"/>
            </a:solidFill>
          </a:ln>
        </p:spPr>
      </p:pic>
    </p:spTree>
    <p:extLst>
      <p:ext uri="{BB962C8B-B14F-4D97-AF65-F5344CB8AC3E}">
        <p14:creationId xmlns:p14="http://schemas.microsoft.com/office/powerpoint/2010/main" val="2369344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4: Fix column widths</a:t>
            </a:r>
            <a:endParaRPr lang="en-US"/>
          </a:p>
        </p:txBody>
      </p:sp>
      <p:sp>
        <p:nvSpPr>
          <p:cNvPr id="4" name="TextBox 3">
            <a:extLst>
              <a:ext uri="{FF2B5EF4-FFF2-40B4-BE49-F238E27FC236}">
                <a16:creationId xmlns:a16="http://schemas.microsoft.com/office/drawing/2014/main" id="{E8847E6E-249E-BE72-E4BE-FCB810D00E1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Example: right click on column "A", then click "column width" to adjust</a:t>
            </a:r>
          </a:p>
          <a:p>
            <a:pPr marL="285750" indent="-285750">
              <a:buFont typeface="Arial,Sans-Serif"/>
              <a:buChar char="•"/>
            </a:pPr>
            <a:r>
              <a:rPr lang="en-US">
                <a:latin typeface="Aptos"/>
                <a:ea typeface="Calibri"/>
                <a:cs typeface="Calibri" panose="020F0502020204030204"/>
              </a:rPr>
              <a:t>If you want all your widths to be the same, you can do this</a:t>
            </a:r>
          </a:p>
          <a:p>
            <a:pPr marL="285750" indent="-285750">
              <a:buFont typeface="Arial,Sans-Serif"/>
              <a:buChar char="•"/>
            </a:pPr>
            <a:r>
              <a:rPr lang="en-US">
                <a:latin typeface="Aptos"/>
                <a:ea typeface="Calibri"/>
                <a:cs typeface="Calibri" panose="020F0502020204030204"/>
              </a:rPr>
              <a:t>This is an Excel tip only </a:t>
            </a:r>
            <a:endParaRPr lang="en-US"/>
          </a:p>
        </p:txBody>
      </p:sp>
      <p:pic>
        <p:nvPicPr>
          <p:cNvPr id="5" name="Picture 4" descr="A screenshot of a computer&#10;&#10;Description automatically generated">
            <a:extLst>
              <a:ext uri="{FF2B5EF4-FFF2-40B4-BE49-F238E27FC236}">
                <a16:creationId xmlns:a16="http://schemas.microsoft.com/office/drawing/2014/main" id="{5F1197B7-C857-4366-063C-704B76CAE483}"/>
              </a:ext>
            </a:extLst>
          </p:cNvPr>
          <p:cNvPicPr>
            <a:picLocks noChangeAspect="1"/>
          </p:cNvPicPr>
          <p:nvPr/>
        </p:nvPicPr>
        <p:blipFill>
          <a:blip r:embed="rId2"/>
          <a:stretch>
            <a:fillRect/>
          </a:stretch>
        </p:blipFill>
        <p:spPr>
          <a:xfrm>
            <a:off x="270758" y="2316301"/>
            <a:ext cx="5509329" cy="4551948"/>
          </a:xfrm>
          <a:prstGeom prst="rect">
            <a:avLst/>
          </a:prstGeom>
          <a:ln>
            <a:solidFill>
              <a:srgbClr val="FF0000"/>
            </a:solidFill>
          </a:ln>
        </p:spPr>
      </p:pic>
      <p:pic>
        <p:nvPicPr>
          <p:cNvPr id="6" name="Picture 5" descr="A screenshot of a computer&#10;&#10;Description automatically generated">
            <a:extLst>
              <a:ext uri="{FF2B5EF4-FFF2-40B4-BE49-F238E27FC236}">
                <a16:creationId xmlns:a16="http://schemas.microsoft.com/office/drawing/2014/main" id="{79B77E30-E307-7AB8-AA9E-9316C5B30E2C}"/>
              </a:ext>
            </a:extLst>
          </p:cNvPr>
          <p:cNvPicPr>
            <a:picLocks noChangeAspect="1"/>
          </p:cNvPicPr>
          <p:nvPr/>
        </p:nvPicPr>
        <p:blipFill>
          <a:blip r:embed="rId3"/>
          <a:stretch>
            <a:fillRect/>
          </a:stretch>
        </p:blipFill>
        <p:spPr>
          <a:xfrm>
            <a:off x="6374713" y="2304271"/>
            <a:ext cx="5453313" cy="4565984"/>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6F695A23-6975-6D47-293B-8286CCD102AB}"/>
              </a:ext>
            </a:extLst>
          </p:cNvPr>
          <p:cNvCxnSpPr/>
          <p:nvPr/>
        </p:nvCxnSpPr>
        <p:spPr>
          <a:xfrm flipV="1">
            <a:off x="3246002" y="4642406"/>
            <a:ext cx="3108158" cy="11630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62DB5770-70AE-A0E3-B4D0-CEFB7492B91C}"/>
              </a:ext>
            </a:extLst>
          </p:cNvPr>
          <p:cNvSpPr/>
          <p:nvPr/>
        </p:nvSpPr>
        <p:spPr>
          <a:xfrm>
            <a:off x="720529" y="3067032"/>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a:extLst>
              <a:ext uri="{FF2B5EF4-FFF2-40B4-BE49-F238E27FC236}">
                <a16:creationId xmlns:a16="http://schemas.microsoft.com/office/drawing/2014/main" id="{DE00963D-F9E8-B21E-A6CB-8FBE23A65119}"/>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555797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5: Optional - Add a date format</a:t>
            </a:r>
            <a:endParaRPr lang="en-US"/>
          </a:p>
        </p:txBody>
      </p:sp>
      <p:pic>
        <p:nvPicPr>
          <p:cNvPr id="3" name="Picture 2" descr="A screenshot of a computer&#10;&#10;Description automatically generated">
            <a:extLst>
              <a:ext uri="{FF2B5EF4-FFF2-40B4-BE49-F238E27FC236}">
                <a16:creationId xmlns:a16="http://schemas.microsoft.com/office/drawing/2014/main" id="{F8E6F7A1-942A-551F-8895-0903CC576702}"/>
              </a:ext>
            </a:extLst>
          </p:cNvPr>
          <p:cNvPicPr>
            <a:picLocks noChangeAspect="1"/>
          </p:cNvPicPr>
          <p:nvPr/>
        </p:nvPicPr>
        <p:blipFill>
          <a:blip r:embed="rId2"/>
          <a:stretch>
            <a:fillRect/>
          </a:stretch>
        </p:blipFill>
        <p:spPr>
          <a:xfrm>
            <a:off x="1119625" y="2071883"/>
            <a:ext cx="3743394" cy="4584596"/>
          </a:xfrm>
          <a:prstGeom prst="rect">
            <a:avLst/>
          </a:prstGeom>
          <a:ln>
            <a:solidFill>
              <a:srgbClr val="FF0000"/>
            </a:solidFill>
          </a:ln>
        </p:spPr>
      </p:pic>
      <p:pic>
        <p:nvPicPr>
          <p:cNvPr id="4" name="Picture 3" descr="A screenshot of a computer&#10;&#10;Description automatically generated">
            <a:extLst>
              <a:ext uri="{FF2B5EF4-FFF2-40B4-BE49-F238E27FC236}">
                <a16:creationId xmlns:a16="http://schemas.microsoft.com/office/drawing/2014/main" id="{03E3C063-B78B-CF8D-8457-E85E7114E77D}"/>
              </a:ext>
            </a:extLst>
          </p:cNvPr>
          <p:cNvPicPr>
            <a:picLocks noChangeAspect="1"/>
          </p:cNvPicPr>
          <p:nvPr/>
        </p:nvPicPr>
        <p:blipFill>
          <a:blip r:embed="rId3"/>
          <a:stretch>
            <a:fillRect/>
          </a:stretch>
        </p:blipFill>
        <p:spPr>
          <a:xfrm>
            <a:off x="5753309" y="2071883"/>
            <a:ext cx="5225894" cy="4584597"/>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5ABE7FF5-656B-59C4-29CE-D6737ED11AB4}"/>
              </a:ext>
            </a:extLst>
          </p:cNvPr>
          <p:cNvCxnSpPr/>
          <p:nvPr/>
        </p:nvCxnSpPr>
        <p:spPr>
          <a:xfrm flipV="1">
            <a:off x="3759786" y="4106978"/>
            <a:ext cx="2302076" cy="159128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7E6B780-A363-BD62-D9DB-C013CDC513A5}"/>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Right click on column, then click "number format" to pick a format</a:t>
            </a:r>
          </a:p>
          <a:p>
            <a:pPr marL="285750" indent="-285750">
              <a:buFont typeface="Arial"/>
              <a:buChar char="•"/>
            </a:pPr>
            <a:r>
              <a:rPr lang="en-US">
                <a:latin typeface="Aptos"/>
                <a:ea typeface="Calibri"/>
                <a:cs typeface="Calibri"/>
              </a:rPr>
              <a:t>This is an Excel tip only </a:t>
            </a:r>
            <a:endParaRPr lang="en-US">
              <a:ea typeface="Calibri"/>
              <a:cs typeface="Calibri"/>
            </a:endParaRPr>
          </a:p>
        </p:txBody>
      </p:sp>
      <p:sp>
        <p:nvSpPr>
          <p:cNvPr id="11" name="Oval 10">
            <a:extLst>
              <a:ext uri="{FF2B5EF4-FFF2-40B4-BE49-F238E27FC236}">
                <a16:creationId xmlns:a16="http://schemas.microsoft.com/office/drawing/2014/main" id="{2C748E16-75C1-BB81-D810-634A630E729C}"/>
              </a:ext>
            </a:extLst>
          </p:cNvPr>
          <p:cNvSpPr/>
          <p:nvPr/>
        </p:nvSpPr>
        <p:spPr>
          <a:xfrm>
            <a:off x="1712925" y="2607173"/>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2">
            <a:extLst>
              <a:ext uri="{FF2B5EF4-FFF2-40B4-BE49-F238E27FC236}">
                <a16:creationId xmlns:a16="http://schemas.microsoft.com/office/drawing/2014/main" id="{8F8DC679-2E82-4728-8706-38EBE8541594}"/>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2695584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omputer&#10;&#10;Description automatically generated">
            <a:extLst>
              <a:ext uri="{FF2B5EF4-FFF2-40B4-BE49-F238E27FC236}">
                <a16:creationId xmlns:a16="http://schemas.microsoft.com/office/drawing/2014/main" id="{8ECEFCB2-1E92-E86B-23CF-3009FAA21214}"/>
              </a:ext>
            </a:extLst>
          </p:cNvPr>
          <p:cNvPicPr>
            <a:picLocks noChangeAspect="1"/>
          </p:cNvPicPr>
          <p:nvPr/>
        </p:nvPicPr>
        <p:blipFill>
          <a:blip r:embed="rId4"/>
          <a:stretch>
            <a:fillRect/>
          </a:stretch>
        </p:blipFill>
        <p:spPr>
          <a:xfrm>
            <a:off x="174599" y="2116992"/>
            <a:ext cx="5608259" cy="3356580"/>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6: Optional – Freeze first row</a:t>
            </a:r>
            <a:endParaRPr lang="en-US"/>
          </a:p>
        </p:txBody>
      </p:sp>
      <p:sp>
        <p:nvSpPr>
          <p:cNvPr id="5" name="TextBox 4">
            <a:extLst>
              <a:ext uri="{FF2B5EF4-FFF2-40B4-BE49-F238E27FC236}">
                <a16:creationId xmlns:a16="http://schemas.microsoft.com/office/drawing/2014/main" id="{68829B5D-5C64-3D5C-30F0-7160B7366AE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Right click on row, then click "view", then click "top row" to freeze the top row while scrolling down</a:t>
            </a:r>
            <a:endParaRPr lang="en-US">
              <a:ea typeface="Calibri" panose="020F0502020204030204"/>
              <a:cs typeface="Calibri" panose="020F0502020204030204"/>
            </a:endParaRPr>
          </a:p>
          <a:p>
            <a:pPr marL="285750" indent="-285750">
              <a:buFont typeface="Arial"/>
              <a:buChar char="•"/>
            </a:pPr>
            <a:r>
              <a:rPr lang="en-US">
                <a:latin typeface="Aptos"/>
              </a:rPr>
              <a:t>This is an Excel tip only </a:t>
            </a:r>
            <a:endParaRPr lang="en-US">
              <a:ea typeface="Calibri"/>
              <a:cs typeface="Calibri"/>
            </a:endParaRPr>
          </a:p>
        </p:txBody>
      </p:sp>
      <p:sp>
        <p:nvSpPr>
          <p:cNvPr id="7" name="Oval 6">
            <a:extLst>
              <a:ext uri="{FF2B5EF4-FFF2-40B4-BE49-F238E27FC236}">
                <a16:creationId xmlns:a16="http://schemas.microsoft.com/office/drawing/2014/main" id="{678EBECF-5C31-A08C-71E9-2A53E14D0075}"/>
              </a:ext>
            </a:extLst>
          </p:cNvPr>
          <p:cNvSpPr/>
          <p:nvPr/>
        </p:nvSpPr>
        <p:spPr>
          <a:xfrm>
            <a:off x="289686" y="3792133"/>
            <a:ext cx="289686" cy="26449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Oval 8">
            <a:extLst>
              <a:ext uri="{FF2B5EF4-FFF2-40B4-BE49-F238E27FC236}">
                <a16:creationId xmlns:a16="http://schemas.microsoft.com/office/drawing/2014/main" id="{C8AB66E8-8DC0-A477-59DD-5B6AFF1380BB}"/>
              </a:ext>
            </a:extLst>
          </p:cNvPr>
          <p:cNvSpPr/>
          <p:nvPr/>
        </p:nvSpPr>
        <p:spPr>
          <a:xfrm>
            <a:off x="4477536" y="2463356"/>
            <a:ext cx="428231" cy="39044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3" name="Straight Arrow Connector 12">
            <a:extLst>
              <a:ext uri="{FF2B5EF4-FFF2-40B4-BE49-F238E27FC236}">
                <a16:creationId xmlns:a16="http://schemas.microsoft.com/office/drawing/2014/main" id="{6A704909-8FC9-C9BE-459D-BCCDAB207434}"/>
              </a:ext>
            </a:extLst>
          </p:cNvPr>
          <p:cNvCxnSpPr/>
          <p:nvPr/>
        </p:nvCxnSpPr>
        <p:spPr>
          <a:xfrm flipH="1">
            <a:off x="2409300" y="3374477"/>
            <a:ext cx="431049" cy="2717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freeze pane">
            <a:hlinkClick r:id="" action="ppaction://media"/>
            <a:extLst>
              <a:ext uri="{FF2B5EF4-FFF2-40B4-BE49-F238E27FC236}">
                <a16:creationId xmlns:a16="http://schemas.microsoft.com/office/drawing/2014/main" id="{669D7DC2-72A4-160E-9E8B-E3462F3B8B2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524092" y="4211022"/>
            <a:ext cx="8393336" cy="2600667"/>
          </a:xfrm>
          <a:prstGeom prst="rect">
            <a:avLst/>
          </a:prstGeom>
          <a:ln>
            <a:solidFill>
              <a:srgbClr val="FF0000"/>
            </a:solidFill>
          </a:ln>
        </p:spPr>
      </p:pic>
      <p:sp>
        <p:nvSpPr>
          <p:cNvPr id="3" name="TextBox 2">
            <a:extLst>
              <a:ext uri="{FF2B5EF4-FFF2-40B4-BE49-F238E27FC236}">
                <a16:creationId xmlns:a16="http://schemas.microsoft.com/office/drawing/2014/main" id="{4AF020D0-243D-39C1-B9F7-58742E5F8C60}"/>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333500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7: Entering data in the  spreadsheet</a:t>
            </a:r>
            <a:endParaRPr lang="en-US"/>
          </a:p>
        </p:txBody>
      </p:sp>
      <p:pic>
        <p:nvPicPr>
          <p:cNvPr id="3" name="Picture 2" descr="A screenshot of a computer&#10;&#10;Description automatically generated">
            <a:extLst>
              <a:ext uri="{FF2B5EF4-FFF2-40B4-BE49-F238E27FC236}">
                <a16:creationId xmlns:a16="http://schemas.microsoft.com/office/drawing/2014/main" id="{CE049B0B-CF89-BB5E-F2D4-7BDAC6320626}"/>
              </a:ext>
            </a:extLst>
          </p:cNvPr>
          <p:cNvPicPr>
            <a:picLocks noChangeAspect="1"/>
          </p:cNvPicPr>
          <p:nvPr/>
        </p:nvPicPr>
        <p:blipFill>
          <a:blip r:embed="rId2"/>
          <a:stretch>
            <a:fillRect/>
          </a:stretch>
        </p:blipFill>
        <p:spPr>
          <a:xfrm>
            <a:off x="226711" y="2615098"/>
            <a:ext cx="6102298" cy="2898910"/>
          </a:xfrm>
          <a:prstGeom prst="rect">
            <a:avLst/>
          </a:prstGeom>
          <a:ln>
            <a:solidFill>
              <a:srgbClr val="FF0000"/>
            </a:solidFill>
          </a:ln>
        </p:spPr>
      </p:pic>
      <p:pic>
        <p:nvPicPr>
          <p:cNvPr id="4" name="Picture 3" descr="A screenshot of a computer&#10;&#10;Description automatically generated">
            <a:extLst>
              <a:ext uri="{FF2B5EF4-FFF2-40B4-BE49-F238E27FC236}">
                <a16:creationId xmlns:a16="http://schemas.microsoft.com/office/drawing/2014/main" id="{053A9049-926C-9753-92ED-5A38D3C441EA}"/>
              </a:ext>
            </a:extLst>
          </p:cNvPr>
          <p:cNvPicPr>
            <a:picLocks noChangeAspect="1"/>
          </p:cNvPicPr>
          <p:nvPr/>
        </p:nvPicPr>
        <p:blipFill>
          <a:blip r:embed="rId3"/>
          <a:stretch>
            <a:fillRect/>
          </a:stretch>
        </p:blipFill>
        <p:spPr>
          <a:xfrm>
            <a:off x="6921212" y="2636825"/>
            <a:ext cx="4968271" cy="2886941"/>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A64E370F-2FBA-7D0D-5DE9-9756ABA4E0F5}"/>
              </a:ext>
            </a:extLst>
          </p:cNvPr>
          <p:cNvCxnSpPr/>
          <p:nvPr/>
        </p:nvCxnSpPr>
        <p:spPr>
          <a:xfrm>
            <a:off x="5908401" y="4557582"/>
            <a:ext cx="1243345" cy="211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D0338515-7810-846A-8024-836E70848D66}"/>
              </a:ext>
            </a:extLst>
          </p:cNvPr>
          <p:cNvSpPr/>
          <p:nvPr/>
        </p:nvSpPr>
        <p:spPr>
          <a:xfrm>
            <a:off x="4212212" y="3036730"/>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EBCBE962-35B7-69BA-BFDD-CC772A3C7701}"/>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Copy paste and/or write up necessary information into the sheet</a:t>
            </a:r>
            <a:endParaRPr lang="en-US"/>
          </a:p>
          <a:p>
            <a:pPr marL="285750" indent="-285750">
              <a:buFont typeface="Arial"/>
              <a:buChar char="•"/>
            </a:pPr>
            <a:r>
              <a:rPr lang="en-US">
                <a:cs typeface="Calibri" panose="020F0502020204030204"/>
              </a:rPr>
              <a:t>If text is too long for a cell, you can click "wrap"</a:t>
            </a:r>
            <a:endParaRPr lang="en-US"/>
          </a:p>
        </p:txBody>
      </p:sp>
      <p:sp>
        <p:nvSpPr>
          <p:cNvPr id="5" name="TextBox 2">
            <a:extLst>
              <a:ext uri="{FF2B5EF4-FFF2-40B4-BE49-F238E27FC236}">
                <a16:creationId xmlns:a16="http://schemas.microsoft.com/office/drawing/2014/main" id="{16560253-02BC-3DD7-8EEB-DB56057A9041}"/>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1225465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8: Word Count in Cell </a:t>
            </a:r>
            <a:endParaRPr lang="en-US"/>
          </a:p>
        </p:txBody>
      </p:sp>
      <p:pic>
        <p:nvPicPr>
          <p:cNvPr id="3" name="Picture 2" descr="A screenshot of a computer screen&#10;&#10;Description automatically generated">
            <a:extLst>
              <a:ext uri="{FF2B5EF4-FFF2-40B4-BE49-F238E27FC236}">
                <a16:creationId xmlns:a16="http://schemas.microsoft.com/office/drawing/2014/main" id="{6A8C10F6-EE92-23C7-0D33-AFA6D3813F38}"/>
              </a:ext>
            </a:extLst>
          </p:cNvPr>
          <p:cNvPicPr>
            <a:picLocks noChangeAspect="1"/>
          </p:cNvPicPr>
          <p:nvPr/>
        </p:nvPicPr>
        <p:blipFill rotWithShape="1">
          <a:blip r:embed="rId2"/>
          <a:srcRect l="-203" t="28685" b="866"/>
          <a:stretch/>
        </p:blipFill>
        <p:spPr>
          <a:xfrm>
            <a:off x="3252753" y="2462692"/>
            <a:ext cx="5517462" cy="3397143"/>
          </a:xfrm>
          <a:prstGeom prst="rect">
            <a:avLst/>
          </a:prstGeom>
          <a:ln>
            <a:solidFill>
              <a:schemeClr val="tx1"/>
            </a:solidFill>
          </a:ln>
        </p:spPr>
      </p:pic>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word count:</a:t>
            </a:r>
            <a:r>
              <a:rPr lang="en-US">
                <a:cs typeface="Calibri"/>
              </a:rPr>
              <a:t> copy paste the article's body </a:t>
            </a:r>
            <a:br>
              <a:rPr lang="en-US">
                <a:cs typeface="Calibri"/>
              </a:rPr>
            </a:br>
            <a:r>
              <a:rPr lang="en-US">
                <a:cs typeface="Calibri"/>
              </a:rPr>
              <a:t>of text into a Word file to get the word count</a:t>
            </a:r>
            <a:endParaRPr lang="en-US">
              <a:ea typeface="Calibri" panose="020F0502020204030204"/>
              <a:cs typeface="Calibri"/>
            </a:endParaRPr>
          </a:p>
          <a:p>
            <a:pPr marL="285750" indent="-285750">
              <a:buFont typeface="Arial"/>
              <a:buChar char="•"/>
            </a:pPr>
            <a:r>
              <a:rPr lang="en-US">
                <a:ea typeface="Calibri" panose="020F0502020204030204"/>
                <a:cs typeface="Calibri"/>
              </a:rPr>
              <a:t>This is an Excel tip only </a:t>
            </a:r>
          </a:p>
          <a:p>
            <a:pPr marL="285750" indent="-285750">
              <a:buFont typeface="Arial"/>
              <a:buChar char="•"/>
            </a:pPr>
            <a:endParaRPr lang="en-US">
              <a:ea typeface="Calibri" panose="020F0502020204030204"/>
              <a:cs typeface="Calibri"/>
            </a:endParaRPr>
          </a:p>
        </p:txBody>
      </p:sp>
      <p:sp>
        <p:nvSpPr>
          <p:cNvPr id="6" name="Rectangle 5">
            <a:extLst>
              <a:ext uri="{FF2B5EF4-FFF2-40B4-BE49-F238E27FC236}">
                <a16:creationId xmlns:a16="http://schemas.microsoft.com/office/drawing/2014/main" id="{023A1D7A-F840-32C4-FC1A-03A4C3184941}"/>
              </a:ext>
            </a:extLst>
          </p:cNvPr>
          <p:cNvSpPr/>
          <p:nvPr/>
        </p:nvSpPr>
        <p:spPr>
          <a:xfrm>
            <a:off x="3801499" y="5641717"/>
            <a:ext cx="616580" cy="349007"/>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FC0D45B7-A704-A367-1F54-066DA8FC5676}"/>
              </a:ext>
            </a:extLst>
          </p:cNvPr>
          <p:cNvSpPr txBox="1"/>
          <p:nvPr/>
        </p:nvSpPr>
        <p:spPr>
          <a:xfrm>
            <a:off x="6339424" y="6490817"/>
            <a:ext cx="597226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ea typeface="+mn-lt"/>
                <a:cs typeface="+mn-lt"/>
              </a:rPr>
              <a:t>Beauchesne, E. (2007, November 28). Poverty: Loan outlets target poor, advocates say government comes under fire for lack of regulations for fringe lending companies</a:t>
            </a:r>
            <a:r>
              <a:rPr lang="en-US" sz="900" i="1">
                <a:ea typeface="+mn-lt"/>
                <a:cs typeface="+mn-lt"/>
              </a:rPr>
              <a:t>. The Globe and Mail</a:t>
            </a:r>
            <a:r>
              <a:rPr lang="en-US" sz="900">
                <a:ea typeface="+mn-lt"/>
                <a:cs typeface="+mn-lt"/>
              </a:rPr>
              <a:t>, p. 17. </a:t>
            </a:r>
          </a:p>
        </p:txBody>
      </p:sp>
      <p:sp>
        <p:nvSpPr>
          <p:cNvPr id="4" name="TextBox 2">
            <a:extLst>
              <a:ext uri="{FF2B5EF4-FFF2-40B4-BE49-F238E27FC236}">
                <a16:creationId xmlns:a16="http://schemas.microsoft.com/office/drawing/2014/main" id="{129911DE-2D0F-13AD-CCA0-05AACF5ACE63}"/>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2495067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9: Column I "Overall Emotion"</a:t>
            </a: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b="1">
                <a:cs typeface="Calibri"/>
              </a:rPr>
              <a:t>For overall emotion:</a:t>
            </a:r>
            <a:r>
              <a:rPr lang="en-US">
                <a:cs typeface="Calibri"/>
              </a:rPr>
              <a:t> </a:t>
            </a:r>
            <a:r>
              <a:rPr lang="en-US" sz="1400">
                <a:cs typeface="Calibri"/>
              </a:rPr>
              <a:t> </a:t>
            </a:r>
            <a:r>
              <a:rPr lang="en-US">
                <a:cs typeface="Calibri"/>
              </a:rPr>
              <a:t>You would need to develop a code book to define what criteria you need to fit in any of your emotions </a:t>
            </a:r>
            <a:endParaRPr lang="en-US">
              <a:ea typeface="Calibri"/>
              <a:cs typeface="Calibri"/>
            </a:endParaRPr>
          </a:p>
        </p:txBody>
      </p:sp>
      <p:sp>
        <p:nvSpPr>
          <p:cNvPr id="8" name="TextBox 7">
            <a:extLst>
              <a:ext uri="{FF2B5EF4-FFF2-40B4-BE49-F238E27FC236}">
                <a16:creationId xmlns:a16="http://schemas.microsoft.com/office/drawing/2014/main" id="{9C964009-7E85-6031-BA8F-219D3CBD2F5B}"/>
              </a:ext>
            </a:extLst>
          </p:cNvPr>
          <p:cNvSpPr txBox="1"/>
          <p:nvPr/>
        </p:nvSpPr>
        <p:spPr>
          <a:xfrm>
            <a:off x="7418103" y="3359882"/>
            <a:ext cx="421105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Optimistic </a:t>
            </a:r>
            <a:r>
              <a:rPr lang="en-US">
                <a:cs typeface="Calibri"/>
              </a:rPr>
              <a:t>for minorities who are affected</a:t>
            </a:r>
          </a:p>
        </p:txBody>
      </p:sp>
      <p:sp>
        <p:nvSpPr>
          <p:cNvPr id="10" name="TextBox 9">
            <a:extLst>
              <a:ext uri="{FF2B5EF4-FFF2-40B4-BE49-F238E27FC236}">
                <a16:creationId xmlns:a16="http://schemas.microsoft.com/office/drawing/2014/main" id="{0B2345E7-03CC-7911-DF09-B199C72AF5F1}"/>
              </a:ext>
            </a:extLst>
          </p:cNvPr>
          <p:cNvSpPr txBox="1"/>
          <p:nvPr/>
        </p:nvSpPr>
        <p:spPr>
          <a:xfrm>
            <a:off x="8114932" y="5119500"/>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Hopeful </a:t>
            </a:r>
            <a:r>
              <a:rPr lang="en-US">
                <a:cs typeface="Calibri"/>
              </a:rPr>
              <a:t>for upcoming situation</a:t>
            </a:r>
          </a:p>
        </p:txBody>
      </p:sp>
      <p:pic>
        <p:nvPicPr>
          <p:cNvPr id="3" name="Picture 2" descr="A close up of a text&#10;&#10;Description automatically generated">
            <a:extLst>
              <a:ext uri="{FF2B5EF4-FFF2-40B4-BE49-F238E27FC236}">
                <a16:creationId xmlns:a16="http://schemas.microsoft.com/office/drawing/2014/main" id="{6741513C-98B7-8581-9EB1-CFC45650707F}"/>
              </a:ext>
            </a:extLst>
          </p:cNvPr>
          <p:cNvPicPr>
            <a:picLocks noChangeAspect="1"/>
          </p:cNvPicPr>
          <p:nvPr/>
        </p:nvPicPr>
        <p:blipFill>
          <a:blip r:embed="rId2"/>
          <a:stretch>
            <a:fillRect/>
          </a:stretch>
        </p:blipFill>
        <p:spPr>
          <a:xfrm>
            <a:off x="655967" y="2456103"/>
            <a:ext cx="5905500" cy="3038475"/>
          </a:xfrm>
          <a:prstGeom prst="rect">
            <a:avLst/>
          </a:prstGeom>
          <a:ln>
            <a:solidFill>
              <a:srgbClr val="FF0000"/>
            </a:solidFill>
          </a:ln>
        </p:spPr>
      </p:pic>
      <p:sp>
        <p:nvSpPr>
          <p:cNvPr id="4" name="TextBox 2">
            <a:extLst>
              <a:ext uri="{FF2B5EF4-FFF2-40B4-BE49-F238E27FC236}">
                <a16:creationId xmlns:a16="http://schemas.microsoft.com/office/drawing/2014/main" id="{09F2EDC8-4802-EEE9-0F2B-508BD38079FC}"/>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6" name="TextBox 5">
            <a:extLst>
              <a:ext uri="{FF2B5EF4-FFF2-40B4-BE49-F238E27FC236}">
                <a16:creationId xmlns:a16="http://schemas.microsoft.com/office/drawing/2014/main" id="{47BFF2F2-7C97-3F9E-49B8-43899BB1A17B}"/>
              </a:ext>
            </a:extLst>
          </p:cNvPr>
          <p:cNvSpPr txBox="1"/>
          <p:nvPr/>
        </p:nvSpPr>
        <p:spPr>
          <a:xfrm>
            <a:off x="7861301" y="6348186"/>
            <a:ext cx="4330699"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latin typeface="Times New Roman"/>
                <a:ea typeface="Calibri"/>
                <a:cs typeface="Times New Roman"/>
              </a:rPr>
              <a:t>D</a:t>
            </a:r>
            <a:r>
              <a:rPr lang="en-US" sz="900">
                <a:ea typeface="+mn-lt"/>
                <a:cs typeface="+mn-lt"/>
              </a:rPr>
              <a:t>erenoncourt, E., &amp; </a:t>
            </a:r>
            <a:r>
              <a:rPr lang="en-US" sz="900" err="1">
                <a:ea typeface="+mn-lt"/>
                <a:cs typeface="+mn-lt"/>
              </a:rPr>
              <a:t>Montialoux</a:t>
            </a:r>
            <a:r>
              <a:rPr lang="en-US" sz="900">
                <a:ea typeface="+mn-lt"/>
                <a:cs typeface="+mn-lt"/>
              </a:rPr>
              <a:t>, C. (2020, October 25). To reduce racial inequality, raise the minimum wage. </a:t>
            </a:r>
            <a:r>
              <a:rPr lang="en-US" sz="900" i="1">
                <a:ea typeface="+mn-lt"/>
                <a:cs typeface="+mn-lt"/>
              </a:rPr>
              <a:t>The New York Times.</a:t>
            </a:r>
            <a:r>
              <a:rPr lang="en-US" sz="900">
                <a:ea typeface="+mn-lt"/>
                <a:cs typeface="+mn-lt"/>
              </a:rPr>
              <a:t> https://www.nytimes.com/2020/10/25/opinion/minimum-wage-race-protests.html </a:t>
            </a:r>
            <a:endParaRPr lang="en-US" sz="900" u="sng">
              <a:latin typeface="Times New Roman"/>
              <a:ea typeface="Calibri"/>
              <a:cs typeface="Times New Roman"/>
            </a:endParaRPr>
          </a:p>
        </p:txBody>
      </p:sp>
    </p:spTree>
    <p:extLst>
      <p:ext uri="{BB962C8B-B14F-4D97-AF65-F5344CB8AC3E}">
        <p14:creationId xmlns:p14="http://schemas.microsoft.com/office/powerpoint/2010/main" val="3070605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10: Column M "Theme"</a:t>
            </a:r>
            <a:endParaRPr lang="en-US">
              <a:ea typeface="Calibri Light" panose="020F0302020204030204"/>
              <a:cs typeface="Calibri Light" panose="020F0302020204030204"/>
            </a:endParaRP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theme:</a:t>
            </a:r>
            <a:r>
              <a:rPr lang="en-US">
                <a:cs typeface="Calibri"/>
              </a:rPr>
              <a:t> analyze the body of the text to see the major themes, look for key words that indicate that</a:t>
            </a:r>
          </a:p>
        </p:txBody>
      </p:sp>
      <p:sp>
        <p:nvSpPr>
          <p:cNvPr id="8" name="TextBox 7">
            <a:extLst>
              <a:ext uri="{FF2B5EF4-FFF2-40B4-BE49-F238E27FC236}">
                <a16:creationId xmlns:a16="http://schemas.microsoft.com/office/drawing/2014/main" id="{9C964009-7E85-6031-BA8F-219D3CBD2F5B}"/>
              </a:ext>
            </a:extLst>
          </p:cNvPr>
          <p:cNvSpPr txBox="1"/>
          <p:nvPr/>
        </p:nvSpPr>
        <p:spPr>
          <a:xfrm>
            <a:off x="7087234" y="3039040"/>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n-lt"/>
                <a:cs typeface="+mn-lt"/>
              </a:rPr>
              <a:t>UN Goals</a:t>
            </a:r>
            <a:endParaRPr lang="en-US"/>
          </a:p>
        </p:txBody>
      </p:sp>
      <p:cxnSp>
        <p:nvCxnSpPr>
          <p:cNvPr id="6" name="Straight Arrow Connector 5">
            <a:extLst>
              <a:ext uri="{FF2B5EF4-FFF2-40B4-BE49-F238E27FC236}">
                <a16:creationId xmlns:a16="http://schemas.microsoft.com/office/drawing/2014/main" id="{202BF920-1C57-0BC6-F848-BEE2A4FE7ADA}"/>
              </a:ext>
            </a:extLst>
          </p:cNvPr>
          <p:cNvCxnSpPr/>
          <p:nvPr/>
        </p:nvCxnSpPr>
        <p:spPr>
          <a:xfrm>
            <a:off x="5594684" y="3128210"/>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descr="A yellow rectangle with black text&#10;&#10;Description automatically generated">
            <a:extLst>
              <a:ext uri="{FF2B5EF4-FFF2-40B4-BE49-F238E27FC236}">
                <a16:creationId xmlns:a16="http://schemas.microsoft.com/office/drawing/2014/main" id="{2CDA69E4-9576-60EA-FF8A-974865059731}"/>
              </a:ext>
            </a:extLst>
          </p:cNvPr>
          <p:cNvPicPr>
            <a:picLocks noChangeAspect="1"/>
          </p:cNvPicPr>
          <p:nvPr/>
        </p:nvPicPr>
        <p:blipFill>
          <a:blip r:embed="rId2"/>
          <a:stretch>
            <a:fillRect/>
          </a:stretch>
        </p:blipFill>
        <p:spPr>
          <a:xfrm>
            <a:off x="244415" y="2645346"/>
            <a:ext cx="6096000" cy="1567307"/>
          </a:xfrm>
          <a:prstGeom prst="rect">
            <a:avLst/>
          </a:prstGeom>
          <a:ln>
            <a:solidFill>
              <a:srgbClr val="FF0000"/>
            </a:solidFill>
          </a:ln>
        </p:spPr>
      </p:pic>
      <p:sp>
        <p:nvSpPr>
          <p:cNvPr id="3" name="TextBox 2">
            <a:extLst>
              <a:ext uri="{FF2B5EF4-FFF2-40B4-BE49-F238E27FC236}">
                <a16:creationId xmlns:a16="http://schemas.microsoft.com/office/drawing/2014/main" id="{F829F170-047B-8DDC-496B-95776EF5FEE9}"/>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9" name="TextBox 8">
            <a:extLst>
              <a:ext uri="{FF2B5EF4-FFF2-40B4-BE49-F238E27FC236}">
                <a16:creationId xmlns:a16="http://schemas.microsoft.com/office/drawing/2014/main" id="{08614262-1B4C-0C42-259D-DF75D527724E}"/>
              </a:ext>
            </a:extLst>
          </p:cNvPr>
          <p:cNvSpPr txBox="1"/>
          <p:nvPr/>
        </p:nvSpPr>
        <p:spPr>
          <a:xfrm>
            <a:off x="7868355" y="6113135"/>
            <a:ext cx="4323644" cy="9387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050"/>
              </a:lnSpc>
            </a:pPr>
            <a:r>
              <a:rPr lang="en-US" sz="1000">
                <a:latin typeface="Times New Roman"/>
                <a:cs typeface="Segoe UI"/>
              </a:rPr>
              <a:t>El</a:t>
            </a:r>
            <a:r>
              <a:rPr lang="en-US" sz="1000">
                <a:ea typeface="+mn-lt"/>
                <a:cs typeface="+mn-lt"/>
              </a:rPr>
              <a:t>liott, L. (2023, July 17). Top economists call for action on runaway global inequality. </a:t>
            </a:r>
            <a:r>
              <a:rPr lang="en-US" sz="1000" i="1">
                <a:ea typeface="+mn-lt"/>
                <a:cs typeface="+mn-lt"/>
              </a:rPr>
              <a:t>The Guardian.</a:t>
            </a:r>
            <a:r>
              <a:rPr lang="en-US" sz="1000">
                <a:ea typeface="+mn-lt"/>
                <a:cs typeface="+mn-lt"/>
              </a:rPr>
              <a:t> https://www.theguardian.com/inequality/2023/jul/17/top-economists-call-for-action-global-inequality-rich-poor-poverty-climate-breakdown-un-world-bank</a:t>
            </a:r>
            <a:r>
              <a:rPr lang="en-US" sz="1000">
                <a:latin typeface="Times New Roman"/>
                <a:cs typeface="Segoe UI"/>
                <a:hlinkClick r:id="rId3">
                  <a:extLst>
                    <a:ext uri="{A12FA001-AC4F-418D-AE19-62706E023703}">
                      <ahyp:hlinkClr xmlns:ahyp="http://schemas.microsoft.com/office/drawing/2018/hyperlinkcolor" val="tx"/>
                    </a:ext>
                  </a:extLst>
                </a:hlinkClick>
              </a:rPr>
              <a:t>​</a:t>
            </a:r>
            <a:endParaRPr lang="en-US"/>
          </a:p>
          <a:p>
            <a:pPr>
              <a:lnSpc>
                <a:spcPts val="1050"/>
              </a:lnSpc>
            </a:pPr>
            <a:endParaRPr lang="en-US" sz="1000">
              <a:latin typeface="Times New Roman"/>
              <a:cs typeface="Segoe UI"/>
            </a:endParaRPr>
          </a:p>
        </p:txBody>
      </p:sp>
    </p:spTree>
    <p:extLst>
      <p:ext uri="{BB962C8B-B14F-4D97-AF65-F5344CB8AC3E}">
        <p14:creationId xmlns:p14="http://schemas.microsoft.com/office/powerpoint/2010/main" val="402710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a:solidFill>
                  <a:srgbClr val="C00000"/>
                </a:solidFill>
                <a:latin typeface="Arial"/>
                <a:cs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3752443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11: Column J "Post Theme"</a:t>
            </a: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post theme:</a:t>
            </a:r>
            <a:r>
              <a:rPr lang="en-US">
                <a:cs typeface="Calibri"/>
              </a:rPr>
              <a:t> analyze the body of the text to see the language used, and see whether the article is analytical, informative, critical, etc.</a:t>
            </a:r>
          </a:p>
        </p:txBody>
      </p:sp>
      <p:sp>
        <p:nvSpPr>
          <p:cNvPr id="10" name="TextBox 9">
            <a:extLst>
              <a:ext uri="{FF2B5EF4-FFF2-40B4-BE49-F238E27FC236}">
                <a16:creationId xmlns:a16="http://schemas.microsoft.com/office/drawing/2014/main" id="{F4A61766-F78A-26CB-C49B-E1AE38DCC364}"/>
              </a:ext>
            </a:extLst>
          </p:cNvPr>
          <p:cNvSpPr txBox="1"/>
          <p:nvPr/>
        </p:nvSpPr>
        <p:spPr>
          <a:xfrm>
            <a:off x="8129482" y="5004191"/>
            <a:ext cx="352418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Informative </a:t>
            </a:r>
            <a:r>
              <a:rPr lang="en-US">
                <a:cs typeface="Calibri"/>
              </a:rPr>
              <a:t>of halt's in goals</a:t>
            </a:r>
          </a:p>
        </p:txBody>
      </p:sp>
      <p:cxnSp>
        <p:nvCxnSpPr>
          <p:cNvPr id="11" name="Straight Arrow Connector 10">
            <a:extLst>
              <a:ext uri="{FF2B5EF4-FFF2-40B4-BE49-F238E27FC236}">
                <a16:creationId xmlns:a16="http://schemas.microsoft.com/office/drawing/2014/main" id="{16DB8857-D5BB-38DF-A866-A3D1A0F2E104}"/>
              </a:ext>
            </a:extLst>
          </p:cNvPr>
          <p:cNvCxnSpPr>
            <a:cxnSpLocks/>
          </p:cNvCxnSpPr>
          <p:nvPr/>
        </p:nvCxnSpPr>
        <p:spPr>
          <a:xfrm>
            <a:off x="6636932" y="5061164"/>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descr="A yellow text on a white background&#10;&#10;Description automatically generated">
            <a:extLst>
              <a:ext uri="{FF2B5EF4-FFF2-40B4-BE49-F238E27FC236}">
                <a16:creationId xmlns:a16="http://schemas.microsoft.com/office/drawing/2014/main" id="{E33EEB5C-2FB4-D3E2-9083-DA2DA7BC2C02}"/>
              </a:ext>
            </a:extLst>
          </p:cNvPr>
          <p:cNvPicPr>
            <a:picLocks noChangeAspect="1"/>
          </p:cNvPicPr>
          <p:nvPr/>
        </p:nvPicPr>
        <p:blipFill>
          <a:blip r:embed="rId2"/>
          <a:stretch>
            <a:fillRect/>
          </a:stretch>
        </p:blipFill>
        <p:spPr>
          <a:xfrm>
            <a:off x="71887" y="2936481"/>
            <a:ext cx="6096000" cy="2710321"/>
          </a:xfrm>
          <a:prstGeom prst="rect">
            <a:avLst/>
          </a:prstGeom>
          <a:ln>
            <a:solidFill>
              <a:srgbClr val="FF0000"/>
            </a:solidFill>
          </a:ln>
        </p:spPr>
      </p:pic>
      <p:sp>
        <p:nvSpPr>
          <p:cNvPr id="3" name="TextBox 2">
            <a:extLst>
              <a:ext uri="{FF2B5EF4-FFF2-40B4-BE49-F238E27FC236}">
                <a16:creationId xmlns:a16="http://schemas.microsoft.com/office/drawing/2014/main" id="{CD129785-4A9C-79F5-0D14-DDB364A6B4F0}"/>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8" name="TextBox 7">
            <a:extLst>
              <a:ext uri="{FF2B5EF4-FFF2-40B4-BE49-F238E27FC236}">
                <a16:creationId xmlns:a16="http://schemas.microsoft.com/office/drawing/2014/main" id="{00A8D99B-A8E5-0E3F-996D-FDB03038433A}"/>
              </a:ext>
            </a:extLst>
          </p:cNvPr>
          <p:cNvSpPr txBox="1"/>
          <p:nvPr/>
        </p:nvSpPr>
        <p:spPr>
          <a:xfrm>
            <a:off x="7868355" y="6113135"/>
            <a:ext cx="4323644" cy="9387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050"/>
              </a:lnSpc>
            </a:pPr>
            <a:r>
              <a:rPr lang="en-US" sz="1000">
                <a:latin typeface="Times New Roman"/>
                <a:cs typeface="Segoe UI"/>
              </a:rPr>
              <a:t>El</a:t>
            </a:r>
            <a:r>
              <a:rPr lang="en-US" sz="1000">
                <a:ea typeface="+mn-lt"/>
                <a:cs typeface="+mn-lt"/>
              </a:rPr>
              <a:t>liott, L. (2023, July 17). Top economists call for action on runaway global inequality. </a:t>
            </a:r>
            <a:r>
              <a:rPr lang="en-US" sz="1000" i="1">
                <a:ea typeface="+mn-lt"/>
                <a:cs typeface="+mn-lt"/>
              </a:rPr>
              <a:t>The Guardian.</a:t>
            </a:r>
            <a:r>
              <a:rPr lang="en-US" sz="1000">
                <a:ea typeface="+mn-lt"/>
                <a:cs typeface="+mn-lt"/>
              </a:rPr>
              <a:t> https://www.theguardian.com/inequality/2023/jul/17/top-economists-call-for-action-global-inequality-rich-poor-poverty-climate-breakdown-un-world-bank</a:t>
            </a:r>
            <a:r>
              <a:rPr lang="en-US" sz="1000">
                <a:latin typeface="Times New Roman"/>
                <a:cs typeface="Segoe UI"/>
                <a:hlinkClick r:id="rId3">
                  <a:extLst>
                    <a:ext uri="{A12FA001-AC4F-418D-AE19-62706E023703}">
                      <ahyp:hlinkClr xmlns:ahyp="http://schemas.microsoft.com/office/drawing/2018/hyperlinkcolor" val="tx"/>
                    </a:ext>
                  </a:extLst>
                </a:hlinkClick>
              </a:rPr>
              <a:t>​</a:t>
            </a:r>
            <a:endParaRPr lang="en-US"/>
          </a:p>
          <a:p>
            <a:pPr>
              <a:lnSpc>
                <a:spcPts val="1050"/>
              </a:lnSpc>
            </a:pPr>
            <a:endParaRPr lang="en-US" sz="1000">
              <a:latin typeface="Times New Roman"/>
              <a:cs typeface="Segoe UI"/>
            </a:endParaRPr>
          </a:p>
        </p:txBody>
      </p:sp>
    </p:spTree>
    <p:extLst>
      <p:ext uri="{BB962C8B-B14F-4D97-AF65-F5344CB8AC3E}">
        <p14:creationId xmlns:p14="http://schemas.microsoft.com/office/powerpoint/2010/main" val="1536897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ea typeface="Calibri Light"/>
                <a:cs typeface="Calibri Light"/>
              </a:rPr>
              <a:t>What your sheet should look like </a:t>
            </a:r>
          </a:p>
        </p:txBody>
      </p:sp>
      <p:pic>
        <p:nvPicPr>
          <p:cNvPr id="3" name="Picture 2" descr="A screenshot of a computer&#10;&#10;Description automatically generated">
            <a:extLst>
              <a:ext uri="{FF2B5EF4-FFF2-40B4-BE49-F238E27FC236}">
                <a16:creationId xmlns:a16="http://schemas.microsoft.com/office/drawing/2014/main" id="{56E2CCDA-209F-8A5D-4867-E0EC5A018CFF}"/>
              </a:ext>
            </a:extLst>
          </p:cNvPr>
          <p:cNvPicPr>
            <a:picLocks noChangeAspect="1"/>
          </p:cNvPicPr>
          <p:nvPr/>
        </p:nvPicPr>
        <p:blipFill>
          <a:blip r:embed="rId2"/>
          <a:stretch>
            <a:fillRect/>
          </a:stretch>
        </p:blipFill>
        <p:spPr>
          <a:xfrm>
            <a:off x="366677" y="1557421"/>
            <a:ext cx="8009594" cy="2505624"/>
          </a:xfrm>
          <a:prstGeom prst="rect">
            <a:avLst/>
          </a:prstGeom>
          <a:ln>
            <a:solidFill>
              <a:srgbClr val="FF0000"/>
            </a:solidFill>
          </a:ln>
        </p:spPr>
      </p:pic>
      <p:pic>
        <p:nvPicPr>
          <p:cNvPr id="4" name="Picture 3" descr="A screenshot of a computer&#10;&#10;Description automatically generated">
            <a:extLst>
              <a:ext uri="{FF2B5EF4-FFF2-40B4-BE49-F238E27FC236}">
                <a16:creationId xmlns:a16="http://schemas.microsoft.com/office/drawing/2014/main" id="{FF76AAC5-A720-322A-469F-E16CD6CD3503}"/>
              </a:ext>
            </a:extLst>
          </p:cNvPr>
          <p:cNvPicPr>
            <a:picLocks noChangeAspect="1"/>
          </p:cNvPicPr>
          <p:nvPr/>
        </p:nvPicPr>
        <p:blipFill>
          <a:blip r:embed="rId3"/>
          <a:stretch>
            <a:fillRect/>
          </a:stretch>
        </p:blipFill>
        <p:spPr>
          <a:xfrm>
            <a:off x="1365489" y="4165730"/>
            <a:ext cx="5947038" cy="2418660"/>
          </a:xfrm>
          <a:prstGeom prst="rect">
            <a:avLst/>
          </a:prstGeom>
          <a:ln>
            <a:solidFill>
              <a:srgbClr val="FF0000"/>
            </a:solidFill>
          </a:ln>
        </p:spPr>
      </p:pic>
      <p:sp>
        <p:nvSpPr>
          <p:cNvPr id="5" name="TextBox 2">
            <a:extLst>
              <a:ext uri="{FF2B5EF4-FFF2-40B4-BE49-F238E27FC236}">
                <a16:creationId xmlns:a16="http://schemas.microsoft.com/office/drawing/2014/main" id="{F03B832C-D7D8-08F4-85DB-E5D50B141DAB}"/>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6" name="TextBox 5">
            <a:extLst>
              <a:ext uri="{FF2B5EF4-FFF2-40B4-BE49-F238E27FC236}">
                <a16:creationId xmlns:a16="http://schemas.microsoft.com/office/drawing/2014/main" id="{F58118C4-F94C-7686-EE2D-EE8EBF07B33A}"/>
              </a:ext>
            </a:extLst>
          </p:cNvPr>
          <p:cNvSpPr txBox="1"/>
          <p:nvPr/>
        </p:nvSpPr>
        <p:spPr>
          <a:xfrm>
            <a:off x="8380185" y="5658756"/>
            <a:ext cx="389527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ea typeface="+mn-lt"/>
                <a:cs typeface="+mn-lt"/>
              </a:rPr>
              <a:t>Beauchesne, E. (2007, November 28). Poverty: Loan outlets target poor, advocates say government comes under fire for lack of regulations for fringe lending companies.</a:t>
            </a:r>
            <a:r>
              <a:rPr lang="en-US" sz="900" i="1">
                <a:ea typeface="+mn-lt"/>
                <a:cs typeface="+mn-lt"/>
              </a:rPr>
              <a:t> The Globe and Mail</a:t>
            </a:r>
            <a:r>
              <a:rPr lang="en-US" sz="900">
                <a:ea typeface="+mn-lt"/>
                <a:cs typeface="+mn-lt"/>
              </a:rPr>
              <a:t>, p. 17. </a:t>
            </a:r>
          </a:p>
          <a:p>
            <a:endParaRPr lang="en-US" sz="900">
              <a:ea typeface="Calibri"/>
              <a:cs typeface="Calibri"/>
            </a:endParaRPr>
          </a:p>
          <a:p>
            <a:r>
              <a:rPr lang="en-US" sz="900">
                <a:ea typeface="Calibri"/>
                <a:cs typeface="Calibri"/>
              </a:rPr>
              <a:t>Hannay, C., &amp; Keller, J. (2018, August 22). Politics briefing: Defining poverty in Canada. </a:t>
            </a:r>
            <a:r>
              <a:rPr lang="en-US" sz="900" i="1">
                <a:ea typeface="Calibri"/>
                <a:cs typeface="Calibri"/>
              </a:rPr>
              <a:t>The Globe Mail.</a:t>
            </a:r>
            <a:r>
              <a:rPr lang="en-US" sz="900">
                <a:ea typeface="Calibri"/>
                <a:cs typeface="Calibri"/>
              </a:rPr>
              <a:t> https://www.theglobeandmail.com/politics/article-politics-briefing-defining-poverty-in-canada/ </a:t>
            </a:r>
          </a:p>
        </p:txBody>
      </p:sp>
    </p:spTree>
    <p:extLst>
      <p:ext uri="{BB962C8B-B14F-4D97-AF65-F5344CB8AC3E}">
        <p14:creationId xmlns:p14="http://schemas.microsoft.com/office/powerpoint/2010/main" val="2671605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ea typeface="Calibri Light"/>
                <a:cs typeface="Calibri Light"/>
              </a:rPr>
              <a:t>References</a:t>
            </a:r>
          </a:p>
        </p:txBody>
      </p:sp>
      <p:sp>
        <p:nvSpPr>
          <p:cNvPr id="5" name="TextBox 4">
            <a:extLst>
              <a:ext uri="{FF2B5EF4-FFF2-40B4-BE49-F238E27FC236}">
                <a16:creationId xmlns:a16="http://schemas.microsoft.com/office/drawing/2014/main" id="{3CC359A4-A7AF-34F3-C963-FE55E2A52B93}"/>
              </a:ext>
            </a:extLst>
          </p:cNvPr>
          <p:cNvSpPr txBox="1"/>
          <p:nvPr/>
        </p:nvSpPr>
        <p:spPr>
          <a:xfrm>
            <a:off x="845980" y="1412717"/>
            <a:ext cx="10668000" cy="30616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lnSpc>
                <a:spcPct val="90000"/>
              </a:lnSpc>
              <a:spcBef>
                <a:spcPts val="1000"/>
              </a:spcBef>
            </a:pPr>
            <a:r>
              <a:rPr lang="en-US" sz="1400">
                <a:latin typeface="Calibri"/>
                <a:ea typeface="+mn-lt"/>
                <a:cs typeface="Calibri"/>
              </a:rPr>
              <a:t>Beauchesne, E. (2007, November 28). Poverty: Loan outlets target poor, advocates say government comes under fire for lack of regulations for fringe lending companies. </a:t>
            </a:r>
            <a:r>
              <a:rPr lang="en-US" sz="1400" i="1">
                <a:latin typeface="Calibri"/>
                <a:ea typeface="+mn-lt"/>
                <a:cs typeface="Calibri"/>
              </a:rPr>
              <a:t>The Globe and Mail</a:t>
            </a:r>
            <a:r>
              <a:rPr lang="en-US" sz="1400">
                <a:latin typeface="Calibri"/>
                <a:ea typeface="+mn-lt"/>
                <a:cs typeface="Calibri"/>
              </a:rPr>
              <a:t>, p. 17. </a:t>
            </a:r>
            <a:endParaRPr lang="en-US" sz="1400">
              <a:ea typeface="Calibri"/>
              <a:cs typeface="Calibri"/>
            </a:endParaRPr>
          </a:p>
          <a:p>
            <a:pPr marL="228600" indent="-228600">
              <a:lnSpc>
                <a:spcPct val="90000"/>
              </a:lnSpc>
              <a:spcBef>
                <a:spcPts val="1000"/>
              </a:spcBef>
            </a:pPr>
            <a:r>
              <a:rPr lang="en-US" sz="1400">
                <a:ea typeface="+mn-lt"/>
                <a:cs typeface="+mn-lt"/>
              </a:rPr>
              <a:t>Department of Economic and Social Affairs (2024).</a:t>
            </a:r>
            <a:r>
              <a:rPr lang="en-US" sz="1400" i="1">
                <a:ea typeface="+mn-lt"/>
                <a:cs typeface="+mn-lt"/>
              </a:rPr>
              <a:t> The sustainable development goals report 2024.</a:t>
            </a:r>
            <a:r>
              <a:rPr lang="en-US" sz="1400">
                <a:ea typeface="+mn-lt"/>
                <a:cs typeface="+mn-lt"/>
              </a:rPr>
              <a:t> United Nations. https://unstats.un.org/sdgs/report/2024/The-Sustainable-Development-Goals-Report-2024.pdf.</a:t>
            </a:r>
            <a:endParaRPr lang="en-US"/>
          </a:p>
          <a:p>
            <a:pPr marL="228600" indent="-228600">
              <a:lnSpc>
                <a:spcPct val="90000"/>
              </a:lnSpc>
              <a:spcBef>
                <a:spcPts val="1000"/>
              </a:spcBef>
            </a:pPr>
            <a:r>
              <a:rPr lang="en-US" sz="1400">
                <a:latin typeface="Calibri"/>
                <a:ea typeface="+mn-lt"/>
                <a:cs typeface="Times New Roman"/>
              </a:rPr>
              <a:t>Derenoncourt, E., &amp; </a:t>
            </a:r>
            <a:r>
              <a:rPr lang="en-US" sz="1400" err="1">
                <a:latin typeface="Calibri"/>
                <a:ea typeface="+mn-lt"/>
                <a:cs typeface="Times New Roman"/>
              </a:rPr>
              <a:t>Montialoux</a:t>
            </a:r>
            <a:r>
              <a:rPr lang="en-US" sz="1400">
                <a:latin typeface="Calibri"/>
                <a:ea typeface="+mn-lt"/>
                <a:cs typeface="Times New Roman"/>
              </a:rPr>
              <a:t>, C. (2020, October 25). To reduce racial inequality, raise the minimum wage. </a:t>
            </a:r>
            <a:r>
              <a:rPr lang="en-US" sz="1400" i="1">
                <a:latin typeface="Calibri"/>
                <a:ea typeface="+mn-lt"/>
                <a:cs typeface="Times New Roman"/>
              </a:rPr>
              <a:t>The New York Times.</a:t>
            </a:r>
            <a:r>
              <a:rPr lang="en-US" sz="1400">
                <a:latin typeface="Calibri"/>
                <a:ea typeface="+mn-lt"/>
                <a:cs typeface="Times New Roman"/>
              </a:rPr>
              <a:t> https://www.nytimes.com/2020/10/25/opinion/minimum-wage-race-protests.html</a:t>
            </a:r>
            <a:endParaRPr lang="en-US" sz="1400">
              <a:latin typeface="Calibri"/>
              <a:ea typeface="Calibri"/>
              <a:cs typeface="Times New Roman"/>
            </a:endParaRPr>
          </a:p>
          <a:p>
            <a:pPr marL="228600" indent="-228600">
              <a:lnSpc>
                <a:spcPct val="90000"/>
              </a:lnSpc>
              <a:spcBef>
                <a:spcPts val="1000"/>
              </a:spcBef>
            </a:pPr>
            <a:r>
              <a:rPr lang="en-US" sz="1400">
                <a:latin typeface="Calibri"/>
                <a:ea typeface="+mn-lt"/>
                <a:cs typeface="Times New Roman"/>
              </a:rPr>
              <a:t>Elliott, L. (2023, July 17). Top economists call for action on runaway global inequality. </a:t>
            </a:r>
            <a:r>
              <a:rPr lang="en-US" sz="1400" i="1">
                <a:latin typeface="Calibri"/>
                <a:ea typeface="+mn-lt"/>
                <a:cs typeface="Times New Roman"/>
              </a:rPr>
              <a:t>The Guardian.</a:t>
            </a:r>
            <a:r>
              <a:rPr lang="en-US" sz="1400">
                <a:latin typeface="Calibri"/>
                <a:ea typeface="+mn-lt"/>
                <a:cs typeface="Times New Roman"/>
              </a:rPr>
              <a:t> https://www.theguardian.com/inequality/2023/jul/17/top-economists-call-for-action-global-inequality-rich-poor-poverty-climate-breakdown-un-world-bank</a:t>
            </a:r>
          </a:p>
          <a:p>
            <a:pPr marL="228600" indent="-228600">
              <a:lnSpc>
                <a:spcPct val="90000"/>
              </a:lnSpc>
              <a:spcBef>
                <a:spcPts val="1000"/>
              </a:spcBef>
            </a:pPr>
            <a:r>
              <a:rPr lang="en-US" sz="1400">
                <a:ea typeface="+mn-lt"/>
                <a:cs typeface="+mn-lt"/>
              </a:rPr>
              <a:t>Hannay, C., &amp; Keller, J. (2018, August 22). Politics briefing: Defining poverty in Canada. </a:t>
            </a:r>
            <a:r>
              <a:rPr lang="en-US" sz="1400" i="1">
                <a:ea typeface="+mn-lt"/>
                <a:cs typeface="+mn-lt"/>
              </a:rPr>
              <a:t>The Globe and Mail.</a:t>
            </a:r>
            <a:r>
              <a:rPr lang="en-US" sz="1400">
                <a:ea typeface="+mn-lt"/>
                <a:cs typeface="+mn-lt"/>
              </a:rPr>
              <a:t> https://www.theglobeandmail.com/politics/article-politics-briefing-defining-poverty-in-canada/  </a:t>
            </a:r>
          </a:p>
          <a:p>
            <a:pPr marL="228600" indent="-228600">
              <a:lnSpc>
                <a:spcPct val="90000"/>
              </a:lnSpc>
              <a:spcBef>
                <a:spcPts val="1000"/>
              </a:spcBef>
            </a:pPr>
            <a:endParaRPr lang="en-US" sz="1400">
              <a:ea typeface="Calibri" panose="020F0502020204030204"/>
              <a:cs typeface="Calibri"/>
            </a:endParaRPr>
          </a:p>
        </p:txBody>
      </p:sp>
      <p:sp>
        <p:nvSpPr>
          <p:cNvPr id="3" name="TextBox 2">
            <a:extLst>
              <a:ext uri="{FF2B5EF4-FFF2-40B4-BE49-F238E27FC236}">
                <a16:creationId xmlns:a16="http://schemas.microsoft.com/office/drawing/2014/main" id="{66AB5BFC-28E0-4E03-36F4-C77FC72E7B9D}"/>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4207565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E0C4DE-D1A2-94F8-6AEE-05B0369FD442}"/>
              </a:ext>
            </a:extLst>
          </p:cNvPr>
          <p:cNvSpPr>
            <a:spLocks noGrp="1"/>
          </p:cNvSpPr>
          <p:nvPr>
            <p:ph type="title"/>
          </p:nvPr>
        </p:nvSpPr>
        <p:spPr>
          <a:xfrm>
            <a:off x="466722" y="586855"/>
            <a:ext cx="3201366" cy="3387497"/>
          </a:xfrm>
        </p:spPr>
        <p:txBody>
          <a:bodyPr anchor="b">
            <a:normAutofit/>
          </a:bodyPr>
          <a:lstStyle/>
          <a:p>
            <a:pPr algn="r"/>
            <a:r>
              <a:rPr lang="en-US" sz="4000" b="1">
                <a:solidFill>
                  <a:srgbClr val="FFFFFF"/>
                </a:solidFill>
              </a:rPr>
              <a:t>UN SDG 10</a:t>
            </a:r>
          </a:p>
        </p:txBody>
      </p:sp>
      <p:sp>
        <p:nvSpPr>
          <p:cNvPr id="3" name="Content Placeholder 2">
            <a:extLst>
              <a:ext uri="{FF2B5EF4-FFF2-40B4-BE49-F238E27FC236}">
                <a16:creationId xmlns:a16="http://schemas.microsoft.com/office/drawing/2014/main" id="{75964F4A-347F-2F3C-A0DE-0614A4110D26}"/>
              </a:ext>
            </a:extLst>
          </p:cNvPr>
          <p:cNvSpPr>
            <a:spLocks noGrp="1"/>
          </p:cNvSpPr>
          <p:nvPr>
            <p:ph idx="1"/>
          </p:nvPr>
        </p:nvSpPr>
        <p:spPr>
          <a:xfrm>
            <a:off x="4810259" y="649480"/>
            <a:ext cx="6555347" cy="5546047"/>
          </a:xfrm>
        </p:spPr>
        <p:txBody>
          <a:bodyPr anchor="ctr">
            <a:normAutofit/>
          </a:bodyPr>
          <a:lstStyle/>
          <a:p>
            <a:pPr marL="0" indent="0">
              <a:lnSpc>
                <a:spcPct val="90000"/>
              </a:lnSpc>
              <a:spcBef>
                <a:spcPts val="1000"/>
              </a:spcBef>
              <a:buNone/>
            </a:pPr>
            <a:r>
              <a:rPr lang="en-US" sz="2000">
                <a:latin typeface="Aptos"/>
              </a:rPr>
              <a:t>“Addressing inequality both within and among countries necessitates equitable resource distribution, investment in education and skills, social protection measures, efforts to stop discrimination, support for marginalized groups, and international cooperation for fair trade and financial systems” (DESA, 2024).</a:t>
            </a:r>
          </a:p>
        </p:txBody>
      </p:sp>
      <p:sp>
        <p:nvSpPr>
          <p:cNvPr id="4" name="TextBox 3">
            <a:extLst>
              <a:ext uri="{FF2B5EF4-FFF2-40B4-BE49-F238E27FC236}">
                <a16:creationId xmlns:a16="http://schemas.microsoft.com/office/drawing/2014/main" id="{A0405A8F-71FB-D7E7-E02B-AEA2DE122C54}"/>
              </a:ext>
            </a:extLst>
          </p:cNvPr>
          <p:cNvSpPr txBox="1"/>
          <p:nvPr/>
        </p:nvSpPr>
        <p:spPr>
          <a:xfrm>
            <a:off x="4439969" y="6600166"/>
            <a:ext cx="5947639" cy="2308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t>D</a:t>
            </a:r>
            <a:r>
              <a:rPr lang="en-US" sz="900">
                <a:ea typeface="+mn-lt"/>
                <a:cs typeface="+mn-lt"/>
              </a:rPr>
              <a:t>epartment of Economic and Social Affairs (2024). </a:t>
            </a:r>
            <a:r>
              <a:rPr lang="en-US" sz="900" i="1">
                <a:ea typeface="+mn-lt"/>
                <a:cs typeface="+mn-lt"/>
              </a:rPr>
              <a:t>The sustainable development goals report 2024.</a:t>
            </a:r>
            <a:r>
              <a:rPr lang="en-US" sz="900">
                <a:ea typeface="+mn-lt"/>
                <a:cs typeface="+mn-lt"/>
              </a:rPr>
              <a:t> United Nations. </a:t>
            </a:r>
            <a:endParaRPr lang="en-US" sz="900"/>
          </a:p>
        </p:txBody>
      </p:sp>
      <p:sp>
        <p:nvSpPr>
          <p:cNvPr id="6" name="TextBox 5">
            <a:extLst>
              <a:ext uri="{FF2B5EF4-FFF2-40B4-BE49-F238E27FC236}">
                <a16:creationId xmlns:a16="http://schemas.microsoft.com/office/drawing/2014/main" id="{E38B3330-091E-2F95-9D88-43DAC0824A86}"/>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796684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0DE7F3B-42BB-BCC5-99A1-E9BCE8322CB7}"/>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is Content Analysis? </a:t>
            </a:r>
          </a:p>
        </p:txBody>
      </p:sp>
      <p:sp>
        <p:nvSpPr>
          <p:cNvPr id="3" name="Content Placeholder 2">
            <a:extLst>
              <a:ext uri="{FF2B5EF4-FFF2-40B4-BE49-F238E27FC236}">
                <a16:creationId xmlns:a16="http://schemas.microsoft.com/office/drawing/2014/main" id="{06BA54D5-4B7B-3C37-3F17-40BBD1EAA43C}"/>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is a way of generating qualitative data from qualitative data.</a:t>
            </a:r>
          </a:p>
          <a:p>
            <a:r>
              <a:rPr lang="en-US" sz="2000"/>
              <a:t>It always generates numbers</a:t>
            </a:r>
          </a:p>
          <a:p>
            <a:pPr lvl="1"/>
            <a:r>
              <a:rPr lang="en-US" sz="2000"/>
              <a:t>Raw qualitative data</a:t>
            </a:r>
          </a:p>
          <a:p>
            <a:pPr lvl="1"/>
            <a:r>
              <a:rPr lang="en-US" sz="2000"/>
              <a:t>Percentages</a:t>
            </a:r>
          </a:p>
          <a:p>
            <a:r>
              <a:rPr lang="en-US" sz="2000"/>
              <a:t>Easiest quantitative data</a:t>
            </a:r>
          </a:p>
          <a:p>
            <a:pPr lvl="1"/>
            <a:endParaRPr lang="en-US" sz="2000"/>
          </a:p>
          <a:p>
            <a:pPr marL="457200" lvl="1"/>
            <a:endParaRPr lang="en-US" sz="2000"/>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99F850E-2E5F-5372-B76A-5E80B682C68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218908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B6F2AF-D0D2-418A-1C25-6AA0E9F6836B}"/>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does Content Analysis do? </a:t>
            </a:r>
          </a:p>
        </p:txBody>
      </p:sp>
      <p:sp>
        <p:nvSpPr>
          <p:cNvPr id="3" name="Content Placeholder 2">
            <a:extLst>
              <a:ext uri="{FF2B5EF4-FFF2-40B4-BE49-F238E27FC236}">
                <a16:creationId xmlns:a16="http://schemas.microsoft.com/office/drawing/2014/main" id="{9C3FDBC7-161F-A17F-F7AE-E0B063964591}"/>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Make comparisons </a:t>
            </a:r>
          </a:p>
          <a:p>
            <a:r>
              <a:rPr lang="en-US" sz="2000"/>
              <a:t>Shows or detects trends </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42646BF-6518-EBF6-26E3-044A3BAC1B12}"/>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57266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016CAA3-79A5-940A-F030-7CD82080B616}"/>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Categories </a:t>
            </a:r>
          </a:p>
        </p:txBody>
      </p:sp>
      <p:sp>
        <p:nvSpPr>
          <p:cNvPr id="3" name="Content Placeholder 2">
            <a:extLst>
              <a:ext uri="{FF2B5EF4-FFF2-40B4-BE49-F238E27FC236}">
                <a16:creationId xmlns:a16="http://schemas.microsoft.com/office/drawing/2014/main" id="{7F07A231-17CC-BCBB-062F-86FED921C030}"/>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categorization of the data is crucial</a:t>
            </a:r>
          </a:p>
          <a:p>
            <a:r>
              <a:rPr lang="en-US" sz="2000"/>
              <a:t>The categories must be exhaustive and mutual exclusive</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69004D2-6677-39A1-AD50-E55BEBD0FAAD}"/>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721977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E3FA63-2F60-38BA-91D6-EF103A4201AA}"/>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Mutually exclusive</a:t>
            </a:r>
          </a:p>
        </p:txBody>
      </p:sp>
      <p:sp>
        <p:nvSpPr>
          <p:cNvPr id="3" name="Content Placeholder 2">
            <a:extLst>
              <a:ext uri="{FF2B5EF4-FFF2-40B4-BE49-F238E27FC236}">
                <a16:creationId xmlns:a16="http://schemas.microsoft.com/office/drawing/2014/main" id="{11F1AC2A-E579-D238-F010-C50758A9280C}"/>
              </a:ext>
            </a:extLst>
          </p:cNvPr>
          <p:cNvSpPr>
            <a:spLocks noGrp="1"/>
          </p:cNvSpPr>
          <p:nvPr>
            <p:ph idx="1"/>
          </p:nvPr>
        </p:nvSpPr>
        <p:spPr>
          <a:xfrm>
            <a:off x="4380855" y="1412489"/>
            <a:ext cx="3427283" cy="4363844"/>
          </a:xfrm>
        </p:spPr>
        <p:txBody>
          <a:bodyPr vert="horz" lIns="91440" tIns="45720" rIns="91440" bIns="45720" rtlCol="0">
            <a:normAutofit/>
          </a:bodyPr>
          <a:lstStyle/>
          <a:p>
            <a:pPr marL="0"/>
            <a:r>
              <a:rPr lang="en-US" sz="2000"/>
              <a:t>1. Means that all the categories have to be separate and clear</a:t>
            </a:r>
          </a:p>
          <a:p>
            <a:pPr lvl="1"/>
            <a:r>
              <a:rPr lang="en-US" sz="2000"/>
              <a:t>example: 1-10 and 11-20 NOT 1-10 and 10-20 because 10 is in both</a:t>
            </a:r>
          </a:p>
          <a:p>
            <a:pPr marL="0"/>
            <a:r>
              <a:rPr lang="en-US" sz="2000"/>
              <a:t>2. The data is qualitative mostly to start so to make the</a:t>
            </a:r>
          </a:p>
          <a:p>
            <a:pPr lvl="1"/>
            <a:r>
              <a:rPr lang="en-US" sz="2000"/>
              <a:t>lines between the categories you need a code book</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B42F382-7961-B5D5-8F16-18E69F5A1F1E}"/>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746315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B3CEDBD-A78A-05BB-F893-29D47A0988DD}"/>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Exhaustive</a:t>
            </a:r>
          </a:p>
        </p:txBody>
      </p:sp>
      <p:sp>
        <p:nvSpPr>
          <p:cNvPr id="3" name="Content Placeholder 2">
            <a:extLst>
              <a:ext uri="{FF2B5EF4-FFF2-40B4-BE49-F238E27FC236}">
                <a16:creationId xmlns:a16="http://schemas.microsoft.com/office/drawing/2014/main" id="{A708DA6D-553F-FDBC-6863-22E3B0C395F3}"/>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categories need to include everything</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5960F3F-2E97-AED7-7569-B844A2E02B7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63610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C97A684-72CB-30C8-49BC-2A094BC70A2F}"/>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3700" kern="1200">
                <a:solidFill>
                  <a:srgbClr val="FFFFFF"/>
                </a:solidFill>
                <a:latin typeface="+mj-lt"/>
                <a:ea typeface="+mj-ea"/>
                <a:cs typeface="+mj-cs"/>
              </a:rPr>
              <a:t>Data Comparisons </a:t>
            </a:r>
          </a:p>
        </p:txBody>
      </p:sp>
      <p:sp>
        <p:nvSpPr>
          <p:cNvPr id="3" name="Content Placeholder 2">
            <a:extLst>
              <a:ext uri="{FF2B5EF4-FFF2-40B4-BE49-F238E27FC236}">
                <a16:creationId xmlns:a16="http://schemas.microsoft.com/office/drawing/2014/main" id="{600414BC-E620-FB0C-9638-87278CCC7D9E}"/>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can reveal a comparison that you expected and confirm your idea</a:t>
            </a:r>
          </a:p>
          <a:p>
            <a:r>
              <a:rPr lang="en-US" sz="2000"/>
              <a:t>Content analysis can reveal a comparison that is unexpected and force you to think about new data</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B49CD0B-7307-0D5D-3D96-19937E43AA60}"/>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1221101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A049AF7-C406-4C0C-8307-C3817016B1EC}">
  <ds:schemaRefs>
    <ds:schemaRef ds:uri="http://schemas.microsoft.com/sharepoint/v3/contenttype/forms"/>
  </ds:schemaRefs>
</ds:datastoreItem>
</file>

<file path=customXml/itemProps2.xml><?xml version="1.0" encoding="utf-8"?>
<ds:datastoreItem xmlns:ds="http://schemas.openxmlformats.org/officeDocument/2006/customXml" ds:itemID="{D0292BF4-3320-4E01-A4EE-F933F43C78C0}"/>
</file>

<file path=customXml/itemProps3.xml><?xml version="1.0" encoding="utf-8"?>
<ds:datastoreItem xmlns:ds="http://schemas.openxmlformats.org/officeDocument/2006/customXml" ds:itemID="{EED248DF-AFD9-4784-8123-4D6A7C70FB64}">
  <ds:schemaRefs>
    <ds:schemaRef ds:uri="1320bcb7-7e27-4981-9c40-dbb733a2aa8a"/>
    <ds:schemaRef ds:uri="43d74e60-0073-4310-a63d-7493cfd5ec27"/>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22</Slides>
  <Notes>0</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Pitch 7 - UN SDG 10  Reduced Inequalities  Content Analysis </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10</vt:lpstr>
      <vt:lpstr>What is Content Analysis? </vt:lpstr>
      <vt:lpstr>What does Content Analysis do? </vt:lpstr>
      <vt:lpstr>Categories </vt:lpstr>
      <vt:lpstr>Mutually exclusive</vt:lpstr>
      <vt:lpstr>Exhaustive</vt:lpstr>
      <vt:lpstr>Data Comparisons </vt:lpstr>
      <vt:lpstr>PowerPoint Presentation</vt:lpstr>
      <vt:lpstr>Step 2: Pick out your articles</vt:lpstr>
      <vt:lpstr>Step 3: Setting up a spreadsheet</vt:lpstr>
      <vt:lpstr>Step 4: Fix column widths</vt:lpstr>
      <vt:lpstr>Step 5: Optional - Add a date format</vt:lpstr>
      <vt:lpstr>Step 6: Optional – Freeze first row</vt:lpstr>
      <vt:lpstr>Step 7: Entering data in the  spreadsheet</vt:lpstr>
      <vt:lpstr>Step 8: Word Count in Cell </vt:lpstr>
      <vt:lpstr>Step 9: Column I "Overall Emotion"</vt:lpstr>
      <vt:lpstr>Step 10: Column M "Theme"</vt:lpstr>
      <vt:lpstr>Step 11: Column J "Post Theme"</vt:lpstr>
      <vt:lpstr>What your sheet should look like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2024-04-26T15:04:10Z</dcterms:created>
  <dcterms:modified xsi:type="dcterms:W3CDTF">2025-06-24T16:03:16Z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