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5143500" type="screen16x9"/>
  <p:notesSz cx="6858000" cy="9144000"/>
  <p:embeddedFontLst>
    <p:embeddedFont>
      <p:font typeface="Roboto" panose="02000000000000000000" pitchFamily="2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06"/>
  </p:normalViewPr>
  <p:slideViewPr>
    <p:cSldViewPr snapToGrid="0" snapToObjects="1" showGuides="1">
      <p:cViewPr varScale="1">
        <p:scale>
          <a:sx n="143" d="100"/>
          <a:sy n="143" d="100"/>
        </p:scale>
        <p:origin x="664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4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4e6ea35025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4e6ea35025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4e6ea35025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4e6ea35025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4e6ea35025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4e6ea35025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4e6ea35025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4e6ea35025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4e6ea35025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4e6ea35025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4e70a5d760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4e70a5d760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4e5cb5ba72_1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4e5cb5ba72_1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4e5cb5ba72_1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4e5cb5ba72_1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4e5cb5ba72_1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4e5cb5ba72_1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4e5cb5ba72_1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4e5cb5ba72_1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4e5cb5ba72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4e5cb5ba72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e5cb5ba72_1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4e5cb5ba72_1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4e6ea35025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4e6ea35025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4e6ea3502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4e6ea3502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4e6ea35025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4e6ea35025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e6ea35025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4e6ea35025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4e6ea35025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4e6ea35025_0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4e70a5d760_1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4e70a5d760_1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4e6ea35025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4e6ea35025_0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4e6ea35025_0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4e6ea35025_0_1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4e6ea35025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4e6ea35025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4e5cb5ba72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4e5cb5ba72_0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4e7772a18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4e7772a18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4e67d9d86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4e67d9d86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LAS worked with us to develop questions and tested the beta before release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Nancy Waite reviewed all questions and gave feedback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4e6ea35025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4e6ea35025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4e5cb5ba72_1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4e5cb5ba72_1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4e70a5d760_1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4e70a5d760_1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4e6ea35025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4e6ea35025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4e6ea35025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4e6ea35025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e6ea35025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4e6ea35025_0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oi.org/10.25071/10315/35711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t.ly/AccessibleContentLandscape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Assessing the Accessible Content Provider Landscape</a:t>
            </a:r>
            <a:endParaRPr sz="480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Meredith Hatton and Andrea Kosavic,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York University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Do you make use of a central repository? Select all that apply.</a:t>
            </a:r>
            <a:endParaRPr sz="2200"/>
          </a:p>
        </p:txBody>
      </p:sp>
      <p:pic>
        <p:nvPicPr>
          <p:cNvPr id="117" name="Google Shape;117;p22" descr="Forms response chart. Question title: 18. Do you make use of a central repository? (Select all that apply.). Number of responses: 23 responses."/>
          <p:cNvPicPr preferRelativeResize="0"/>
          <p:nvPr/>
        </p:nvPicPr>
        <p:blipFill rotWithShape="1">
          <a:blip r:embed="rId3">
            <a:alphaModFix/>
          </a:blip>
          <a:srcRect t="20432"/>
          <a:stretch/>
        </p:blipFill>
        <p:spPr>
          <a:xfrm>
            <a:off x="-533400" y="988318"/>
            <a:ext cx="9144000" cy="3774183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2"/>
          <p:cNvSpPr txBox="1"/>
          <p:nvPr/>
        </p:nvSpPr>
        <p:spPr>
          <a:xfrm>
            <a:off x="326900" y="789125"/>
            <a:ext cx="1773600" cy="4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(n=23) </a:t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3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How many faculty, staff, and students does your institution provide alt-formats for each year?</a:t>
            </a:r>
            <a:endParaRPr sz="2400"/>
          </a:p>
        </p:txBody>
      </p:sp>
      <p:pic>
        <p:nvPicPr>
          <p:cNvPr id="124" name="Google Shape;124;p23" descr=" Canada&#10;1-20 2&#10;20-40 3&#10;40-60 2&#10;60-80 1&#10;80-100 2&#10;100-200 5&#10;200-300 1&#10;300-400 1&#10;400+ 0&#10;&#10;ALL&#10;1-20  2&#10;20-40  4&#10;40-60  3&#10;60-80  1&#10;80-100  2&#10;100-200 6&#10;200-300  1&#10;300-400  1&#10;400+  1" title="How many faculty, staff, and students does your institution provide alt-formats for each year?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1246325"/>
            <a:ext cx="7823724" cy="3897174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3"/>
          <p:cNvSpPr txBox="1"/>
          <p:nvPr/>
        </p:nvSpPr>
        <p:spPr>
          <a:xfrm>
            <a:off x="326900" y="1017725"/>
            <a:ext cx="1773600" cy="4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(n=21) </a:t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4"/>
          <p:cNvSpPr txBox="1">
            <a:spLocks noGrp="1"/>
          </p:cNvSpPr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Arrangements with publisher file repositories</a:t>
            </a:r>
            <a:endParaRPr/>
          </a:p>
        </p:txBody>
      </p:sp>
      <p:pic>
        <p:nvPicPr>
          <p:cNvPr id="131" name="Google Shape;131;p24" descr="AccessText Network  17&#10;ACE 2&#10;AERO 15&#10;Bookshare Canada 1&#10;Bookshare UK 1&#10;Bookshare US 10&#10;CELA 1&#10;Internet Archive 1" title="Arrangements with publisher file repositorie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692461" cy="3820975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4"/>
          <p:cNvSpPr txBox="1"/>
          <p:nvPr/>
        </p:nvSpPr>
        <p:spPr>
          <a:xfrm>
            <a:off x="326900" y="789125"/>
            <a:ext cx="1773600" cy="4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(n=21) </a:t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5"/>
          <p:cNvSpPr txBox="1">
            <a:spLocks noGrp="1"/>
          </p:cNvSpPr>
          <p:nvPr>
            <p:ph type="title"/>
          </p:nvPr>
        </p:nvSpPr>
        <p:spPr>
          <a:xfrm>
            <a:off x="311700" y="154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highlight>
                  <a:srgbClr val="FFFFFF"/>
                </a:highlight>
              </a:rPr>
              <a:t>For publishers outside of the larger sharing networks, have you had any luck securing special arrangements to obtain accessible versions of etexts/ebooks for registered students?</a:t>
            </a:r>
            <a:endParaRPr sz="2200"/>
          </a:p>
        </p:txBody>
      </p:sp>
      <p:pic>
        <p:nvPicPr>
          <p:cNvPr id="138" name="Google Shape;138;p25" descr="Yes 15&#10;No 5&#10;No specific arrangements have been made 1&#10;We don't normally have problems obtaining texts from  publishers 1&#10;Depends  1" title="For publishers outside of the larger sharing networks, have you had any luck securing special arrangements to obtain accessible versions of etexts/ebooks for registered students?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322525"/>
            <a:ext cx="8839203" cy="3688801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5"/>
          <p:cNvSpPr txBox="1"/>
          <p:nvPr/>
        </p:nvSpPr>
        <p:spPr>
          <a:xfrm>
            <a:off x="326900" y="1170125"/>
            <a:ext cx="1773600" cy="4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(n=23) </a:t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6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highlight>
                  <a:srgbClr val="FFFFFF"/>
                </a:highlight>
              </a:rPr>
              <a:t>Respondents have had success with obtaining accessible versions of etexts/ebooks from the following:</a:t>
            </a:r>
            <a:endParaRPr sz="2000"/>
          </a:p>
        </p:txBody>
      </p:sp>
      <p:sp>
        <p:nvSpPr>
          <p:cNvPr id="145" name="Google Shape;145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21582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Any university press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Bedford/St.Martn's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Between the Lines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Bloomsbury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Broadview Press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Brown Book Group</a:t>
            </a:r>
            <a:endParaRPr sz="11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Canadian Scholars Press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Carswell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Cdn Assoc. of OTs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Cengage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Elsevier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Fernwood Publishing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Gaspereau Press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Greenwood/Praeger/Linworth/Libraries Unlimited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Grove Press (Grove Atlantic)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Guilford Press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Harper Collins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Houghton Mifflin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100">
              <a:solidFill>
                <a:srgbClr val="000000"/>
              </a:solidFill>
            </a:endParaRPr>
          </a:p>
        </p:txBody>
      </p:sp>
      <p:sp>
        <p:nvSpPr>
          <p:cNvPr id="146" name="Google Shape;146;p26"/>
          <p:cNvSpPr txBox="1">
            <a:spLocks noGrp="1"/>
          </p:cNvSpPr>
          <p:nvPr>
            <p:ph type="body" idx="2"/>
          </p:nvPr>
        </p:nvSpPr>
        <p:spPr>
          <a:xfrm>
            <a:off x="2469800" y="1144100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House of Anansi Press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Irwin Law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Johns Hopkins U. Press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LexisNexis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Lippincott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Little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Lyceum Books Inc.</a:t>
            </a:r>
            <a:endParaRPr sz="11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MacMillan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McClelland &amp; Stewart</a:t>
            </a:r>
            <a:endParaRPr sz="11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McGill-queen's U. Press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MIT Press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Nelson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Oxford University Press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Palgrave Macmillan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Pearson (US)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Penguin Random House Canada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Penguin (US)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Perseus Books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</a:rPr>
              <a:t>Pine Forge Press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100">
              <a:solidFill>
                <a:srgbClr val="000000"/>
              </a:solidFill>
            </a:endParaRPr>
          </a:p>
        </p:txBody>
      </p:sp>
      <p:sp>
        <p:nvSpPr>
          <p:cNvPr id="147" name="Google Shape;147;p26"/>
          <p:cNvSpPr txBox="1">
            <a:spLocks noGrp="1"/>
          </p:cNvSpPr>
          <p:nvPr>
            <p:ph type="body" idx="2"/>
          </p:nvPr>
        </p:nvSpPr>
        <p:spPr>
          <a:xfrm>
            <a:off x="4694250" y="1144100"/>
            <a:ext cx="21582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Playwrights Canada Press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Random House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Routledge (Taylor &amp; Francis)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Rowman &amp; Littlefield Publ. Inc.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Running Press</a:t>
            </a:r>
            <a:endParaRPr sz="11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Sagamore Publishing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Sage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South End Press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Stanford U. Press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Taylor and Francis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The New Press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Thompson Books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Thompson-Reuters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U. of California Press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U. of Chicago Press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U. of Nebraska Press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U. of North Carolina Press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U. of Pittsburg Press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U. of Texas Press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100">
              <a:solidFill>
                <a:srgbClr val="000000"/>
              </a:solidFill>
            </a:endParaRPr>
          </a:p>
        </p:txBody>
      </p:sp>
      <p:sp>
        <p:nvSpPr>
          <p:cNvPr id="148" name="Google Shape;148;p26"/>
          <p:cNvSpPr txBox="1">
            <a:spLocks noGrp="1"/>
          </p:cNvSpPr>
          <p:nvPr>
            <p:ph type="body" idx="2"/>
          </p:nvPr>
        </p:nvSpPr>
        <p:spPr>
          <a:xfrm>
            <a:off x="6706025" y="1144100"/>
            <a:ext cx="22752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U. of Toronto Press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UBC Press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Vintage Canada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W.H. Freeman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Waveland Press Inc.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West Academic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Westview Press</a:t>
            </a:r>
            <a:endParaRPr sz="11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Wiley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Williams &amp; Wilkins (also Wolters Kluwer)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Yale University Press</a:t>
            </a:r>
            <a:endParaRPr b="1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CC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b="1">
                <a:solidFill>
                  <a:srgbClr val="CC0000"/>
                </a:solidFill>
              </a:rPr>
              <a:t>Problematic:</a:t>
            </a:r>
            <a:br>
              <a:rPr lang="en" b="1">
                <a:solidFill>
                  <a:srgbClr val="CC0000"/>
                </a:solidFill>
              </a:rPr>
            </a:br>
            <a:r>
              <a:rPr lang="en">
                <a:solidFill>
                  <a:srgbClr val="CC0000"/>
                </a:solidFill>
              </a:rPr>
              <a:t>Penguin and Captus Corp due to DRM</a:t>
            </a:r>
            <a:endParaRPr b="1">
              <a:solidFill>
                <a:srgbClr val="CC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Digitization Services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8"/>
          <p:cNvSpPr txBox="1">
            <a:spLocks noGrp="1"/>
          </p:cNvSpPr>
          <p:nvPr>
            <p:ph type="title"/>
          </p:nvPr>
        </p:nvSpPr>
        <p:spPr>
          <a:xfrm>
            <a:off x="311700" y="2805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Demand for digitization services</a:t>
            </a:r>
            <a:endParaRPr/>
          </a:p>
        </p:txBody>
      </p:sp>
      <p:sp>
        <p:nvSpPr>
          <p:cNvPr id="159" name="Google Shape;159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Offering digitization services</a:t>
            </a:r>
            <a:endParaRPr b="1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60" name="Google Shape;160;p28" descr="Increased 13, 54.2%&#10;Remained 5, 20.8%&#10;Decreased 3, 12.5%&#10;Don't know 3, 12.5%" title="Digitization requests over the last 3 years"/>
          <p:cNvSpPr txBox="1">
            <a:spLocks noGrp="1"/>
          </p:cNvSpPr>
          <p:nvPr>
            <p:ph type="body" idx="2"/>
          </p:nvPr>
        </p:nvSpPr>
        <p:spPr>
          <a:xfrm>
            <a:off x="4438500" y="1159150"/>
            <a:ext cx="4705500" cy="103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Digitization requests over the last 3 years have...</a:t>
            </a:r>
            <a:endParaRPr b="1">
              <a:solidFill>
                <a:srgbClr val="000000"/>
              </a:solidFill>
            </a:endParaRPr>
          </a:p>
        </p:txBody>
      </p:sp>
      <p:pic>
        <p:nvPicPr>
          <p:cNvPr id="161" name="Google Shape;161;p28" descr="Increased 14, 58.3%&#10;Remained 5, 20.8%&#10;Decreased 2, 8.3%&#10;Don't know 3, 12.5%" title="Digitization requests over the last 3 years have..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63999" y="1735825"/>
            <a:ext cx="4419576" cy="2732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8" descr="Yes -22&#10;No -2" title="Offering digitization services?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0225" y="1806609"/>
            <a:ext cx="4201376" cy="259119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8"/>
          <p:cNvSpPr txBox="1"/>
          <p:nvPr/>
        </p:nvSpPr>
        <p:spPr>
          <a:xfrm>
            <a:off x="4648075" y="4327525"/>
            <a:ext cx="1773600" cy="4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(n=21) </a:t>
            </a:r>
            <a:endParaRPr sz="1800">
              <a:solidFill>
                <a:srgbClr val="434343"/>
              </a:solidFill>
            </a:endParaRPr>
          </a:p>
        </p:txBody>
      </p:sp>
      <p:sp>
        <p:nvSpPr>
          <p:cNvPr id="164" name="Google Shape;164;p28"/>
          <p:cNvSpPr txBox="1"/>
          <p:nvPr/>
        </p:nvSpPr>
        <p:spPr>
          <a:xfrm>
            <a:off x="407525" y="4327525"/>
            <a:ext cx="1773600" cy="4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(n=23) </a:t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9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Number of digitization requests fulfilled per year</a:t>
            </a:r>
            <a:endParaRPr/>
          </a:p>
        </p:txBody>
      </p:sp>
      <p:pic>
        <p:nvPicPr>
          <p:cNvPr id="170" name="Google Shape;170;p29" descr="0 All 2 Canada 1&#10;1-20 All 2 Canada 2&#10;21-50 All 3 Canada 3&#10;51-100 All 5 Canada 5&#10;101-500 All 6 Canada 3&#10;501+  All 6 Canada 4" title="Number of digitization requests fulfilled per year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961700"/>
            <a:ext cx="8166952" cy="4105599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9"/>
          <p:cNvSpPr txBox="1"/>
          <p:nvPr/>
        </p:nvSpPr>
        <p:spPr>
          <a:xfrm>
            <a:off x="326900" y="712925"/>
            <a:ext cx="1773600" cy="4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(n=23) </a:t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0"/>
          <p:cNvSpPr txBox="1">
            <a:spLocks noGrp="1"/>
          </p:cNvSpPr>
          <p:nvPr>
            <p:ph type="title"/>
          </p:nvPr>
        </p:nvSpPr>
        <p:spPr>
          <a:xfrm>
            <a:off x="311700" y="1539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Are students required to purchase materials for which they are requesting alternate formats?</a:t>
            </a:r>
            <a:endParaRPr sz="2600"/>
          </a:p>
        </p:txBody>
      </p:sp>
      <p:sp>
        <p:nvSpPr>
          <p:cNvPr id="177" name="Google Shape;177;p30"/>
          <p:cNvSpPr txBox="1">
            <a:spLocks noGrp="1"/>
          </p:cNvSpPr>
          <p:nvPr>
            <p:ph type="body" idx="1"/>
          </p:nvPr>
        </p:nvSpPr>
        <p:spPr>
          <a:xfrm>
            <a:off x="6537600" y="1152475"/>
            <a:ext cx="2418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Qualifiers:</a:t>
            </a: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Depends on the publisher (1)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Students have to purchase textbooks (2)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Students purchase only if library does not hold item (1)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78" name="Google Shape;178;p30" descr="Student has to purchase 20&#10;Library holdings can be digitized 18&#10;If a student has purchased a book Student Accessibility Services is responsible for acquiring an accessible copy but if it is a book/document from the library Libraries is responsible for digitization 1&#10;It depends on the publisher 1&#10;Students have to purchase requested textbooks 2&#10;Students purchase only if library does not hold the item 1" title="Are students required to purchase materials for which they are requesting alternate formats?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304875"/>
            <a:ext cx="6232800" cy="3853948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30"/>
          <p:cNvSpPr txBox="1"/>
          <p:nvPr/>
        </p:nvSpPr>
        <p:spPr>
          <a:xfrm>
            <a:off x="318325" y="971325"/>
            <a:ext cx="1773600" cy="4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(n=24) </a:t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1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Funding sources for purchase of digitization equipment</a:t>
            </a:r>
            <a:endParaRPr/>
          </a:p>
        </p:txBody>
      </p:sp>
      <p:pic>
        <p:nvPicPr>
          <p:cNvPr id="185" name="Google Shape;185;p31" descr=" All&#10;Library 14&#10;Institution 17&#10;Consortium 1&#10;Accessibility Services 1&#10;Students with Disabilities Office 1&#10;Donations and Grants 1&#10;&#10;&#10;Canada&#10;Library  10&#10;Institution  12&#10;Consortium  1&#10;Accessibility Services  1&#10;Students with Disabilities Office  0&#10;Donations and Grants  1" title="Funding sources for purchase of digitization equipmen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51125"/>
            <a:ext cx="8839198" cy="3545235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31"/>
          <p:cNvSpPr txBox="1"/>
          <p:nvPr/>
        </p:nvSpPr>
        <p:spPr>
          <a:xfrm>
            <a:off x="311700" y="1198600"/>
            <a:ext cx="1773600" cy="4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(n=24) </a:t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About the Survey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13175"/>
            <a:ext cx="3603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Circulated</a:t>
            </a:r>
            <a:r>
              <a:rPr lang="en"/>
              <a:t>: </a:t>
            </a: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Canada, USA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September - October 2018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b="1"/>
              <a:t>Total responses:</a:t>
            </a:r>
            <a:endParaRPr b="1"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24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62" name="Google Shape;62;p14" descr="USA 6 (25%) &#10;Canada 18 (75%)" title="Replies to survey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13400" y="696775"/>
            <a:ext cx="4382151" cy="4237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2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Hardware used for digitization</a:t>
            </a:r>
            <a:endParaRPr/>
          </a:p>
        </p:txBody>
      </p:sp>
      <p:pic>
        <p:nvPicPr>
          <p:cNvPr id="192" name="Google Shape;192;p32" descr="Book edge scanner 1&#10;Document feeder 13&#10;Flatbed 9&#10;Overhead scanner (Fujitsu Scan Snap, Zeutschel) 2&#10;SLR setup 1" title="Hardware used for digitization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8" cy="3730765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32"/>
          <p:cNvSpPr txBox="1"/>
          <p:nvPr/>
        </p:nvSpPr>
        <p:spPr>
          <a:xfrm>
            <a:off x="311700" y="665200"/>
            <a:ext cx="1773600" cy="4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(n=21) </a:t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capture preferences</a:t>
            </a:r>
            <a:endParaRPr/>
          </a:p>
        </p:txBody>
      </p:sp>
      <p:pic>
        <p:nvPicPr>
          <p:cNvPr id="199" name="Google Shape;199;p33" descr="Bitonal ( black and white)- Exclusive 3 Multiple 9&#10;&#10;Colour ( 24/48 bit ) - Exclusive 7 Multiple 16&#10;&#10;Greyscale ( 16 bit/24 bit) _ Exclusive 7   Multiple 13" title="Image capture preference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1017725"/>
            <a:ext cx="7454598" cy="3816044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3"/>
          <p:cNvSpPr txBox="1"/>
          <p:nvPr/>
        </p:nvSpPr>
        <p:spPr>
          <a:xfrm>
            <a:off x="302650" y="941525"/>
            <a:ext cx="1773600" cy="4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(n=21) </a:t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Post processing operations in use</a:t>
            </a:r>
            <a:endParaRPr/>
          </a:p>
        </p:txBody>
      </p:sp>
      <p:sp>
        <p:nvSpPr>
          <p:cNvPr id="206" name="Google Shape;206;p34"/>
          <p:cNvSpPr txBox="1"/>
          <p:nvPr/>
        </p:nvSpPr>
        <p:spPr>
          <a:xfrm>
            <a:off x="311700" y="4580775"/>
            <a:ext cx="6511200" cy="75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34"/>
          <p:cNvSpPr txBox="1"/>
          <p:nvPr/>
        </p:nvSpPr>
        <p:spPr>
          <a:xfrm>
            <a:off x="203475" y="4733175"/>
            <a:ext cx="8628900" cy="75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*Showing data where n=2 or greater. See dataset for n=1 responses.</a:t>
            </a:r>
            <a:endParaRPr/>
          </a:p>
        </p:txBody>
      </p:sp>
      <p:pic>
        <p:nvPicPr>
          <p:cNvPr id="208" name="Google Shape;208;p34" descr="Alt-text  12&#10;Brightness  3&#10;Contrast  4&#10;Cropping  9&#10;Despeckle  3&#10;OCR  22&#10;Deskew  9&#10;Image cleanup (digital erasing)  4" title="Post Processing operations in us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0" cy="3410649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34"/>
          <p:cNvSpPr txBox="1"/>
          <p:nvPr/>
        </p:nvSpPr>
        <p:spPr>
          <a:xfrm>
            <a:off x="311700" y="817600"/>
            <a:ext cx="1773600" cy="4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(n=22) </a:t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Software used for OCR creation</a:t>
            </a:r>
            <a:endParaRPr/>
          </a:p>
        </p:txBody>
      </p:sp>
      <p:pic>
        <p:nvPicPr>
          <p:cNvPr id="215" name="Google Shape;215;p35" descr="Canon CapturePerfect 3.x 1&#10;Kurzweil 2&#10;Read&amp;Write Gold 1&#10;Zeutschel 1&#10;ABBYY 9&#10;Adobe Acrobat Professional 18&#10;Omni Professional/OmniPage 19" title="Software used for OCR creation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200" cy="3595771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35"/>
          <p:cNvSpPr txBox="1"/>
          <p:nvPr/>
        </p:nvSpPr>
        <p:spPr>
          <a:xfrm>
            <a:off x="365425" y="865325"/>
            <a:ext cx="1773600" cy="4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(n=22) </a:t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6"/>
          <p:cNvSpPr txBox="1">
            <a:spLocks noGrp="1"/>
          </p:cNvSpPr>
          <p:nvPr>
            <p:ph type="title"/>
          </p:nvPr>
        </p:nvSpPr>
        <p:spPr>
          <a:xfrm>
            <a:off x="311700" y="1408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Use of specialized software for delivering mathematical materials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434343"/>
                </a:solidFill>
              </a:rPr>
              <a:t>All (n=14) </a:t>
            </a:r>
            <a:endParaRPr sz="1800">
              <a:solidFill>
                <a:srgbClr val="43434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pic>
        <p:nvPicPr>
          <p:cNvPr id="222" name="Google Shape;222;p36" descr="ABBYY 2&#10;Adobe 1&#10;CAR 4&#10;EquatIO 2&#10;InftyReader 2&#10;Kurzweil 3&#10;MathML 3&#10;MathSpeak in alt text in MS Word 1&#10;MathType 3&#10;OmniPage and transcription 1&#10;Supermath 1" title="Specialized software for delivering mathematical materials"/>
          <p:cNvPicPr preferRelativeResize="0"/>
          <p:nvPr/>
        </p:nvPicPr>
        <p:blipFill rotWithShape="1">
          <a:blip r:embed="rId3">
            <a:alphaModFix/>
          </a:blip>
          <a:srcRect l="3409" t="4970"/>
          <a:stretch/>
        </p:blipFill>
        <p:spPr>
          <a:xfrm>
            <a:off x="353775" y="1275250"/>
            <a:ext cx="7875826" cy="3715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7"/>
          <p:cNvSpPr txBox="1">
            <a:spLocks noGrp="1"/>
          </p:cNvSpPr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Percentage of respondents offering professionally produced MS Word materials. (OCR verification and correction)</a:t>
            </a:r>
            <a:endParaRPr sz="2400"/>
          </a:p>
        </p:txBody>
      </p:sp>
      <p:pic>
        <p:nvPicPr>
          <p:cNvPr id="228" name="Google Shape;228;p37" descr="In House 12&#10;Students with Disabilities Office 1&#10;Service Provider 7" title="OCR Correction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3400" y="1458275"/>
            <a:ext cx="4750824" cy="340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37" descr="Yes  40.9%&#10;&#10;No 59.1%" title="Institutions offering professionally produced MS Word materials. (OCR verification and correction)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384225"/>
            <a:ext cx="3679800" cy="3606875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37"/>
          <p:cNvSpPr txBox="1"/>
          <p:nvPr/>
        </p:nvSpPr>
        <p:spPr>
          <a:xfrm>
            <a:off x="2876750" y="4671900"/>
            <a:ext cx="1773600" cy="4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(n=22) </a:t>
            </a:r>
            <a:endParaRPr sz="1800">
              <a:solidFill>
                <a:srgbClr val="434343"/>
              </a:solidFill>
            </a:endParaRPr>
          </a:p>
        </p:txBody>
      </p:sp>
      <p:sp>
        <p:nvSpPr>
          <p:cNvPr id="231" name="Google Shape;231;p37"/>
          <p:cNvSpPr txBox="1"/>
          <p:nvPr/>
        </p:nvSpPr>
        <p:spPr>
          <a:xfrm>
            <a:off x="6856550" y="4671900"/>
            <a:ext cx="1773600" cy="4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(n=18) </a:t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8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Braille and Tactile Braille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9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Institutions providing braille and tactile braille			</a:t>
            </a:r>
            <a:endParaRPr/>
          </a:p>
        </p:txBody>
      </p:sp>
      <p:pic>
        <p:nvPicPr>
          <p:cNvPr id="242" name="Google Shape;242;p39" descr=" Braille&#10;Yes 70%&#10;No 30%&#10;&#10;Tactlie Braille&#10;Yes 55%&#10;No 46%" title="Institutions providing braille and tactile braill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1093925"/>
            <a:ext cx="8234262" cy="3979874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39"/>
          <p:cNvSpPr txBox="1"/>
          <p:nvPr/>
        </p:nvSpPr>
        <p:spPr>
          <a:xfrm>
            <a:off x="311700" y="741400"/>
            <a:ext cx="4388700" cy="4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(Braille n=24, Tactile Braille n=23) </a:t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0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Timelines for providing braille/tactile braille</a:t>
            </a:r>
            <a:endParaRPr/>
          </a:p>
        </p:txBody>
      </p:sp>
      <p:pic>
        <p:nvPicPr>
          <p:cNvPr id="249" name="Google Shape;249;p40" descr="Canada&#10;Less than week Canada 1 &#10;1 Week Canada 3 &#10;2 Weeks Canada 3 &#10;1 month Canada 4 &#10; 2 months Canada 1 &#10;2 months plus Canada 0 &#10;&#10;All&#10;Less than week  All 2&#10;1 Week  All 3&#10;2 Weeks  All 3&#10;1 month  All 4&#10; 2 months  All 1&#10;2 months plus  All 1" title="Timelines for providing braille and tactile braill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594620" cy="3820975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40"/>
          <p:cNvSpPr txBox="1"/>
          <p:nvPr/>
        </p:nvSpPr>
        <p:spPr>
          <a:xfrm>
            <a:off x="311700" y="665200"/>
            <a:ext cx="1773600" cy="4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(n=15) </a:t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41"/>
          <p:cNvSpPr txBox="1">
            <a:spLocks noGrp="1"/>
          </p:cNvSpPr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Braille and tactile braille requests are fulfilled by:</a:t>
            </a:r>
            <a:endParaRPr/>
          </a:p>
        </p:txBody>
      </p:sp>
      <p:pic>
        <p:nvPicPr>
          <p:cNvPr id="256" name="Google Shape;256;p41" descr="Accessibility Services 1&#10;AERO  7&#10;Outside vendor 3&#10;Accessible Learning Services 1&#10; In-house 3&#10;Students with Disabilities office 1&#10;Manitoba Department of Education Office of Alternate Format Resources production 1&#10;Teaching and Learning with Technology Department 1&#10;Braille Department 1&#10;Academic Accommodation unit 1" title="Braille and tactile braille requests are fulfilled by..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1175" y="865325"/>
            <a:ext cx="8744771" cy="4125775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41"/>
          <p:cNvSpPr txBox="1"/>
          <p:nvPr/>
        </p:nvSpPr>
        <p:spPr>
          <a:xfrm>
            <a:off x="311700" y="817600"/>
            <a:ext cx="1773600" cy="4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(n=16) </a:t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311700" y="152400"/>
            <a:ext cx="8520600" cy="10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Who provides accessible formats at your institution?</a:t>
            </a:r>
            <a:endParaRPr/>
          </a:p>
        </p:txBody>
      </p:sp>
      <p:pic>
        <p:nvPicPr>
          <p:cNvPr id="68" name="Google Shape;68;p15" descr="Accessible Learning Services 1&#10;Library 12&#10;Centre for Students with Disabilities 1&#10;Counselling &amp; Accessibility Services 1&#10;Student Services 8" title="Canadian breakdown of departments responsible for accessibility"/>
          <p:cNvPicPr preferRelativeResize="0"/>
          <p:nvPr/>
        </p:nvPicPr>
        <p:blipFill rotWithShape="1">
          <a:blip r:embed="rId3">
            <a:alphaModFix/>
          </a:blip>
          <a:srcRect b="8917"/>
          <a:stretch/>
        </p:blipFill>
        <p:spPr>
          <a:xfrm>
            <a:off x="311700" y="758950"/>
            <a:ext cx="3476250" cy="43305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 txBox="1"/>
          <p:nvPr/>
        </p:nvSpPr>
        <p:spPr>
          <a:xfrm>
            <a:off x="3484275" y="3105100"/>
            <a:ext cx="1224000" cy="8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Canada</a:t>
            </a:r>
            <a:endParaRPr sz="22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(n=18)</a:t>
            </a:r>
            <a:r>
              <a:rPr lang="en" sz="2400"/>
              <a:t> </a:t>
            </a:r>
            <a:endParaRPr sz="2400"/>
          </a:p>
        </p:txBody>
      </p:sp>
      <p:sp>
        <p:nvSpPr>
          <p:cNvPr id="70" name="Google Shape;70;p15"/>
          <p:cNvSpPr txBox="1"/>
          <p:nvPr/>
        </p:nvSpPr>
        <p:spPr>
          <a:xfrm>
            <a:off x="7739650" y="3105100"/>
            <a:ext cx="854400" cy="8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All</a:t>
            </a:r>
            <a:endParaRPr sz="22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(n=24)</a:t>
            </a:r>
            <a:r>
              <a:rPr lang="en" sz="2200"/>
              <a:t> </a:t>
            </a:r>
            <a:endParaRPr sz="2200"/>
          </a:p>
        </p:txBody>
      </p:sp>
      <p:pic>
        <p:nvPicPr>
          <p:cNvPr id="71" name="Google Shape;71;p15" title="Char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0525" y="895675"/>
            <a:ext cx="3099125" cy="3953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42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832300" cy="169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Dataset is available here: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u="sng">
                <a:solidFill>
                  <a:schemeClr val="hlink"/>
                </a:solidFill>
                <a:hlinkClick r:id="rId3"/>
              </a:rPr>
              <a:t>https://www.doi.org/10.25071/10315/35711</a:t>
            </a:r>
            <a:endParaRPr sz="3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u="sng">
                <a:solidFill>
                  <a:schemeClr val="hlink"/>
                </a:solidFill>
                <a:hlinkClick r:id="rId4"/>
              </a:rPr>
              <a:t>bit.ly/AccessibleContentLandscape</a:t>
            </a:r>
            <a:endParaRPr sz="3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  <p:sp>
        <p:nvSpPr>
          <p:cNvPr id="268" name="Google Shape;268;p43"/>
          <p:cNvSpPr txBox="1">
            <a:spLocks noGrp="1"/>
          </p:cNvSpPr>
          <p:nvPr>
            <p:ph type="body" idx="1"/>
          </p:nvPr>
        </p:nvSpPr>
        <p:spPr>
          <a:xfrm>
            <a:off x="311700" y="1110925"/>
            <a:ext cx="8520600" cy="3416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dk1"/>
                </a:solidFill>
              </a:rPr>
              <a:t>A special thank you to all those who helped with survey development.</a:t>
            </a: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dk1"/>
                </a:solidFill>
              </a:rPr>
              <a:t>The York University Libraries Library Accessibility Team: </a:t>
            </a: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dk1"/>
                </a:solidFill>
                <a:highlight>
                  <a:srgbClr val="FFFFFF"/>
                </a:highlight>
              </a:rPr>
              <a:t>Vivian Alfieri</a:t>
            </a:r>
            <a:r>
              <a:rPr lang="en" sz="2000">
                <a:solidFill>
                  <a:schemeClr val="dk1"/>
                </a:solidFill>
              </a:rPr>
              <a:t>, </a:t>
            </a:r>
            <a:r>
              <a:rPr lang="en" sz="2000">
                <a:solidFill>
                  <a:schemeClr val="dk1"/>
                </a:solidFill>
                <a:highlight>
                  <a:srgbClr val="FFFFFF"/>
                </a:highlight>
              </a:rPr>
              <a:t>Claudio Iacoe</a:t>
            </a:r>
            <a:r>
              <a:rPr lang="en" sz="2000">
                <a:solidFill>
                  <a:schemeClr val="dk1"/>
                </a:solidFill>
              </a:rPr>
              <a:t>, </a:t>
            </a:r>
            <a:r>
              <a:rPr lang="en" sz="2000">
                <a:solidFill>
                  <a:schemeClr val="dk1"/>
                </a:solidFill>
                <a:highlight>
                  <a:srgbClr val="FFFFFF"/>
                </a:highlight>
              </a:rPr>
              <a:t>Laszlo Juhos and Veronica Pinnock</a:t>
            </a:r>
            <a:endParaRPr sz="2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dk1"/>
                </a:solidFill>
              </a:rPr>
              <a:t>Nancy Waite, TD Coordinator for Library Accessibility Services, Library Accessibility Services, McMaster University Libraries</a:t>
            </a: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Popularity of Accessible Formats</a:t>
            </a:r>
            <a:endParaRPr/>
          </a:p>
        </p:txBody>
      </p:sp>
      <p:pic>
        <p:nvPicPr>
          <p:cNvPr id="77" name="Google Shape;77;p16" descr=" PDF&#10;Least popular 2&#10;Less popular 0&#10;More popular 1&#10;Most popular 18&#10;&#10;EPUB&#10;&#10;Least popular 8&#10;Less popular 4 &#10;More popular 3&#10;Most popular 0&#10;&#10;BRAILLE&#10;&#10;Least popular 10&#10;Less popular 4&#10;More popular 2&#10;Most popular 1" title="Popularity of Accessible Format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475" y="1017725"/>
            <a:ext cx="8387850" cy="401925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>
            <a:off x="326900" y="941525"/>
            <a:ext cx="1773600" cy="4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(n=23) </a:t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Computing platform preferences</a:t>
            </a:r>
            <a:endParaRPr/>
          </a:p>
        </p:txBody>
      </p:sp>
      <p:pic>
        <p:nvPicPr>
          <p:cNvPr id="84" name="Google Shape;84;p17" descr="Mac Service Provider 2 Mac User 9&#10;PC Service Provider 19 PC User 19&#10;PC&amp;MAC Service Provider 7" title="Alignment of computing platform preferenc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215224" cy="36764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7"/>
          <p:cNvSpPr txBox="1"/>
          <p:nvPr/>
        </p:nvSpPr>
        <p:spPr>
          <a:xfrm>
            <a:off x="326900" y="941525"/>
            <a:ext cx="1773600" cy="4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(n=24) </a:t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Accessible Books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Number of book requests per year</a:t>
            </a:r>
            <a:endParaRPr/>
          </a:p>
        </p:txBody>
      </p:sp>
      <p:pic>
        <p:nvPicPr>
          <p:cNvPr id="96" name="Google Shape;96;p19" descr=" Canada&#10;1-50 3&#10;51-100 5&#10;101-200 1&#10;200+ 9&#10;&#10;ALL&#10;1-50 3&#10;51-100 5&#10;101-200 1&#10;200+ 12" title="Number of book requests per year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17725"/>
            <a:ext cx="8151757" cy="38209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9"/>
          <p:cNvSpPr txBox="1"/>
          <p:nvPr/>
        </p:nvSpPr>
        <p:spPr>
          <a:xfrm>
            <a:off x="326900" y="941525"/>
            <a:ext cx="1773600" cy="4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(n=21) </a:t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Average turnaround time for a 350 page book</a:t>
            </a:r>
            <a:endParaRPr/>
          </a:p>
        </p:txBody>
      </p:sp>
      <p:pic>
        <p:nvPicPr>
          <p:cNvPr id="103" name="Google Shape;103;p20" descr="One Day - Canada  5 All 5&#10;Three days Canada  3 All 5&#10;One week Canada  5 All 6&#10;Two weeks Canada  3 All 5&#10;&#10;Three weeks+  Canada  0 All 0" title="Average turnaround time for a 350 book"/>
          <p:cNvPicPr preferRelativeResize="0"/>
          <p:nvPr/>
        </p:nvPicPr>
        <p:blipFill rotWithShape="1">
          <a:blip r:embed="rId3">
            <a:alphaModFix/>
          </a:blip>
          <a:srcRect l="11182"/>
          <a:stretch/>
        </p:blipFill>
        <p:spPr>
          <a:xfrm>
            <a:off x="361750" y="1170125"/>
            <a:ext cx="7726756" cy="3980249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0"/>
          <p:cNvSpPr txBox="1"/>
          <p:nvPr/>
        </p:nvSpPr>
        <p:spPr>
          <a:xfrm>
            <a:off x="326900" y="941525"/>
            <a:ext cx="1773600" cy="4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(n=21) </a:t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>
            <a:spLocks noGrp="1"/>
          </p:cNvSpPr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Percentage of book requests requiring original scans</a:t>
            </a:r>
            <a:endParaRPr/>
          </a:p>
        </p:txBody>
      </p:sp>
      <p:pic>
        <p:nvPicPr>
          <p:cNvPr id="110" name="Google Shape;110;p21" descr="1-2 % 1&#10;5%  5&#10;10% 3&#10;15% 1&#10;20% 1&#10;30% 2&#10;40% 1" title="Percentage of book requests requiring original scan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00" y="1119289"/>
            <a:ext cx="8520600" cy="395638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1"/>
          <p:cNvSpPr txBox="1"/>
          <p:nvPr/>
        </p:nvSpPr>
        <p:spPr>
          <a:xfrm>
            <a:off x="326900" y="789125"/>
            <a:ext cx="1773600" cy="4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All (n=14) </a:t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775</Words>
  <Application>Microsoft Macintosh PowerPoint</Application>
  <PresentationFormat>On-screen Show (16:9)</PresentationFormat>
  <Paragraphs>162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Times New Roman</vt:lpstr>
      <vt:lpstr>Roboto</vt:lpstr>
      <vt:lpstr>Arial</vt:lpstr>
      <vt:lpstr>Simple Light</vt:lpstr>
      <vt:lpstr>Assessing the Accessible Content Provider Landscape</vt:lpstr>
      <vt:lpstr>About the Survey</vt:lpstr>
      <vt:lpstr>Who provides accessible formats at your institution?</vt:lpstr>
      <vt:lpstr>Popularity of Accessible Formats</vt:lpstr>
      <vt:lpstr>Computing platform preferences</vt:lpstr>
      <vt:lpstr>Accessible Books</vt:lpstr>
      <vt:lpstr>Number of book requests per year</vt:lpstr>
      <vt:lpstr>Average turnaround time for a 350 page book</vt:lpstr>
      <vt:lpstr>Percentage of book requests requiring original scans</vt:lpstr>
      <vt:lpstr>Do you make use of a central repository? Select all that apply.</vt:lpstr>
      <vt:lpstr>How many faculty, staff, and students does your institution provide alt-formats for each year?</vt:lpstr>
      <vt:lpstr>Arrangements with publisher file repositories</vt:lpstr>
      <vt:lpstr>For publishers outside of the larger sharing networks, have you had any luck securing special arrangements to obtain accessible versions of etexts/ebooks for registered students?</vt:lpstr>
      <vt:lpstr>Respondents have had success with obtaining accessible versions of etexts/ebooks from the following:</vt:lpstr>
      <vt:lpstr>Digitization Services</vt:lpstr>
      <vt:lpstr>Demand for digitization services</vt:lpstr>
      <vt:lpstr>Number of digitization requests fulfilled per year</vt:lpstr>
      <vt:lpstr>Are students required to purchase materials for which they are requesting alternate formats?</vt:lpstr>
      <vt:lpstr>Funding sources for purchase of digitization equipment</vt:lpstr>
      <vt:lpstr>Hardware used for digitization</vt:lpstr>
      <vt:lpstr>Image capture preferences</vt:lpstr>
      <vt:lpstr>Post processing operations in use</vt:lpstr>
      <vt:lpstr>Software used for OCR creation</vt:lpstr>
      <vt:lpstr>Use of specialized software for delivering mathematical materials All (n=14)  </vt:lpstr>
      <vt:lpstr>Percentage of respondents offering professionally produced MS Word materials. (OCR verification and correction)</vt:lpstr>
      <vt:lpstr>Braille and Tactile Braille</vt:lpstr>
      <vt:lpstr>Institutions providing braille and tactile braille   </vt:lpstr>
      <vt:lpstr>Timelines for providing braille/tactile braille</vt:lpstr>
      <vt:lpstr>Braille and tactile braille requests are fulfilled by:</vt:lpstr>
      <vt:lpstr>   Dataset is available here:  https://www.doi.org/10.25071/10315/35711 bit.ly/AccessibleContentLandscape     </vt:lpstr>
      <vt:lpstr>Thank you!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Assessing the Accessible Content Provider Landscape</dc:title>
  <cp:lastModifiedBy>Meredith Hatton</cp:lastModifiedBy>
  <cp:revision>2</cp:revision>
  <dcterms:modified xsi:type="dcterms:W3CDTF">2019-04-12T17:27:34Z</dcterms:modified>
</cp:coreProperties>
</file>