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330" r:id="rId5"/>
    <p:sldId id="280" r:id="rId6"/>
    <p:sldId id="281" r:id="rId7"/>
    <p:sldId id="433" r:id="rId8"/>
    <p:sldId id="434" r:id="rId9"/>
    <p:sldId id="435" r:id="rId10"/>
    <p:sldId id="437" r:id="rId11"/>
    <p:sldId id="675" r:id="rId12"/>
    <p:sldId id="678" r:id="rId13"/>
    <p:sldId id="685" r:id="rId14"/>
    <p:sldId id="679" r:id="rId15"/>
    <p:sldId id="680" r:id="rId16"/>
    <p:sldId id="676" r:id="rId17"/>
    <p:sldId id="681" r:id="rId18"/>
    <p:sldId id="688" r:id="rId19"/>
    <p:sldId id="682" r:id="rId20"/>
    <p:sldId id="683" r:id="rId21"/>
    <p:sldId id="677" r:id="rId22"/>
    <p:sldId id="684" r:id="rId23"/>
    <p:sldId id="686" r:id="rId24"/>
    <p:sldId id="687" r:id="rId25"/>
    <p:sldId id="278" r:id="rId26"/>
    <p:sldId id="27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D8CF97-D6D5-3854-DECF-BD8C3020116E}" name="Alain Saleh" initials="AS" userId="S::alains@yorku.ca::039d1f4c-e284-49fb-82d8-3ace0e393fd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565"/>
    <a:srgbClr val="98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DA4A67-3EE5-3244-A972-DA414B97676B}" v="72" dt="2022-07-22T18:45:53.9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71385"/>
  </p:normalViewPr>
  <p:slideViewPr>
    <p:cSldViewPr snapToGrid="0">
      <p:cViewPr varScale="1">
        <p:scale>
          <a:sx n="79" d="100"/>
          <a:sy n="79" d="100"/>
        </p:scale>
        <p:origin x="1864" y="192"/>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Saleh" userId="039d1f4c-e284-49fb-82d8-3ace0e393fd6" providerId="ADAL" clId="{52DA4A67-3EE5-3244-A972-DA414B97676B}"/>
    <pc:docChg chg="undo custSel modSld">
      <pc:chgData name="Alain Saleh" userId="039d1f4c-e284-49fb-82d8-3ace0e393fd6" providerId="ADAL" clId="{52DA4A67-3EE5-3244-A972-DA414B97676B}" dt="2022-07-22T18:49:12.887" v="802"/>
      <pc:docMkLst>
        <pc:docMk/>
      </pc:docMkLst>
      <pc:sldChg chg="modSp mod modNotesTx">
        <pc:chgData name="Alain Saleh" userId="039d1f4c-e284-49fb-82d8-3ace0e393fd6" providerId="ADAL" clId="{52DA4A67-3EE5-3244-A972-DA414B97676B}" dt="2022-07-22T16:04:13.127" v="165" actId="20577"/>
        <pc:sldMkLst>
          <pc:docMk/>
          <pc:sldMk cId="3922526804" sldId="677"/>
        </pc:sldMkLst>
        <pc:spChg chg="mod">
          <ac:chgData name="Alain Saleh" userId="039d1f4c-e284-49fb-82d8-3ace0e393fd6" providerId="ADAL" clId="{52DA4A67-3EE5-3244-A972-DA414B97676B}" dt="2022-07-22T16:04:01.166" v="164"/>
          <ac:spMkLst>
            <pc:docMk/>
            <pc:sldMk cId="3922526804" sldId="677"/>
            <ac:spMk id="4" creationId="{7F1E49F2-B40A-E54B-9DE6-5750D1C1232B}"/>
          </ac:spMkLst>
        </pc:spChg>
      </pc:sldChg>
      <pc:sldChg chg="addSp modSp mod modAnim">
        <pc:chgData name="Alain Saleh" userId="039d1f4c-e284-49fb-82d8-3ace0e393fd6" providerId="ADAL" clId="{52DA4A67-3EE5-3244-A972-DA414B97676B}" dt="2022-07-22T18:46:13.390" v="799" actId="1035"/>
        <pc:sldMkLst>
          <pc:docMk/>
          <pc:sldMk cId="443356953" sldId="679"/>
        </pc:sldMkLst>
        <pc:spChg chg="add mod">
          <ac:chgData name="Alain Saleh" userId="039d1f4c-e284-49fb-82d8-3ace0e393fd6" providerId="ADAL" clId="{52DA4A67-3EE5-3244-A972-DA414B97676B}" dt="2022-07-22T18:46:13.390" v="799" actId="1035"/>
          <ac:spMkLst>
            <pc:docMk/>
            <pc:sldMk cId="443356953" sldId="679"/>
            <ac:spMk id="2" creationId="{05F303F5-F4E7-B22C-DAD5-FE9426FDBD3F}"/>
          </ac:spMkLst>
        </pc:spChg>
        <pc:spChg chg="add mod">
          <ac:chgData name="Alain Saleh" userId="039d1f4c-e284-49fb-82d8-3ace0e393fd6" providerId="ADAL" clId="{52DA4A67-3EE5-3244-A972-DA414B97676B}" dt="2022-07-22T18:45:58.919" v="795" actId="1037"/>
          <ac:spMkLst>
            <pc:docMk/>
            <pc:sldMk cId="443356953" sldId="679"/>
            <ac:spMk id="3" creationId="{CA5216DE-0515-6811-C447-A5E9CB4F3219}"/>
          </ac:spMkLst>
        </pc:spChg>
        <pc:spChg chg="add mod">
          <ac:chgData name="Alain Saleh" userId="039d1f4c-e284-49fb-82d8-3ace0e393fd6" providerId="ADAL" clId="{52DA4A67-3EE5-3244-A972-DA414B97676B}" dt="2022-07-22T18:45:53.982" v="791" actId="20577"/>
          <ac:spMkLst>
            <pc:docMk/>
            <pc:sldMk cId="443356953" sldId="679"/>
            <ac:spMk id="7" creationId="{05820FE6-1CCB-3D13-BFAE-56702748294F}"/>
          </ac:spMkLst>
        </pc:spChg>
      </pc:sldChg>
      <pc:sldChg chg="delSp modSp mod">
        <pc:chgData name="Alain Saleh" userId="039d1f4c-e284-49fb-82d8-3ace0e393fd6" providerId="ADAL" clId="{52DA4A67-3EE5-3244-A972-DA414B97676B}" dt="2022-07-22T18:49:12.887" v="802"/>
        <pc:sldMkLst>
          <pc:docMk/>
          <pc:sldMk cId="869284546" sldId="682"/>
        </pc:sldMkLst>
        <pc:spChg chg="del">
          <ac:chgData name="Alain Saleh" userId="039d1f4c-e284-49fb-82d8-3ace0e393fd6" providerId="ADAL" clId="{52DA4A67-3EE5-3244-A972-DA414B97676B}" dt="2022-07-22T18:48:36.740" v="800" actId="478"/>
          <ac:spMkLst>
            <pc:docMk/>
            <pc:sldMk cId="869284546" sldId="682"/>
            <ac:spMk id="2" creationId="{A69DAA4D-0A9C-3280-E61C-32ABBAC5F2D7}"/>
          </ac:spMkLst>
        </pc:spChg>
        <pc:spChg chg="mod">
          <ac:chgData name="Alain Saleh" userId="039d1f4c-e284-49fb-82d8-3ace0e393fd6" providerId="ADAL" clId="{52DA4A67-3EE5-3244-A972-DA414B97676B}" dt="2022-07-22T18:49:12.887" v="802"/>
          <ac:spMkLst>
            <pc:docMk/>
            <pc:sldMk cId="869284546" sldId="682"/>
            <ac:spMk id="6" creationId="{0A8B42CD-9C94-EAE3-9491-EB88AFBCA073}"/>
          </ac:spMkLst>
        </pc:spChg>
        <pc:spChg chg="mod">
          <ac:chgData name="Alain Saleh" userId="039d1f4c-e284-49fb-82d8-3ace0e393fd6" providerId="ADAL" clId="{52DA4A67-3EE5-3244-A972-DA414B97676B}" dt="2022-07-22T16:00:14.309" v="97" actId="948"/>
          <ac:spMkLst>
            <pc:docMk/>
            <pc:sldMk cId="869284546" sldId="682"/>
            <ac:spMk id="8" creationId="{6FB3D036-C797-50D1-2423-3551EC7BD0A5}"/>
          </ac:spMkLst>
        </pc:spChg>
        <pc:picChg chg="del">
          <ac:chgData name="Alain Saleh" userId="039d1f4c-e284-49fb-82d8-3ace0e393fd6" providerId="ADAL" clId="{52DA4A67-3EE5-3244-A972-DA414B97676B}" dt="2022-07-22T18:48:36.740" v="800" actId="478"/>
          <ac:picMkLst>
            <pc:docMk/>
            <pc:sldMk cId="869284546" sldId="682"/>
            <ac:picMk id="7" creationId="{94B5BCE2-8BDB-F825-5D8B-725C28692432}"/>
          </ac:picMkLst>
        </pc:picChg>
      </pc:sldChg>
      <pc:sldChg chg="addSp delSp modSp mod modAnim delCm modNotesTx">
        <pc:chgData name="Alain Saleh" userId="039d1f4c-e284-49fb-82d8-3ace0e393fd6" providerId="ADAL" clId="{52DA4A67-3EE5-3244-A972-DA414B97676B}" dt="2022-07-22T16:03:32.333" v="156" actId="20577"/>
        <pc:sldMkLst>
          <pc:docMk/>
          <pc:sldMk cId="2214490325" sldId="683"/>
        </pc:sldMkLst>
        <pc:spChg chg="add mod">
          <ac:chgData name="Alain Saleh" userId="039d1f4c-e284-49fb-82d8-3ace0e393fd6" providerId="ADAL" clId="{52DA4A67-3EE5-3244-A972-DA414B97676B}" dt="2022-07-22T16:01:33.693" v="114" actId="403"/>
          <ac:spMkLst>
            <pc:docMk/>
            <pc:sldMk cId="2214490325" sldId="683"/>
            <ac:spMk id="2" creationId="{37696826-A03B-1F4E-5A7D-9CE8FD3D115A}"/>
          </ac:spMkLst>
        </pc:spChg>
        <pc:spChg chg="add mod">
          <ac:chgData name="Alain Saleh" userId="039d1f4c-e284-49fb-82d8-3ace0e393fd6" providerId="ADAL" clId="{52DA4A67-3EE5-3244-A972-DA414B97676B}" dt="2022-07-22T16:01:28.480" v="113" actId="403"/>
          <ac:spMkLst>
            <pc:docMk/>
            <pc:sldMk cId="2214490325" sldId="683"/>
            <ac:spMk id="3" creationId="{C4AAFBCE-529C-A6E1-7C7C-298A5363B15F}"/>
          </ac:spMkLst>
        </pc:spChg>
        <pc:spChg chg="add del mod">
          <ac:chgData name="Alain Saleh" userId="039d1f4c-e284-49fb-82d8-3ace0e393fd6" providerId="ADAL" clId="{52DA4A67-3EE5-3244-A972-DA414B97676B}" dt="2022-07-22T16:02:13.288" v="126" actId="478"/>
          <ac:spMkLst>
            <pc:docMk/>
            <pc:sldMk cId="2214490325" sldId="683"/>
            <ac:spMk id="4" creationId="{ADA680D1-1FFC-9054-5325-C38F2DFE0E1F}"/>
          </ac:spMkLst>
        </pc:spChg>
        <pc:spChg chg="mod">
          <ac:chgData name="Alain Saleh" userId="039d1f4c-e284-49fb-82d8-3ace0e393fd6" providerId="ADAL" clId="{52DA4A67-3EE5-3244-A972-DA414B97676B}" dt="2022-07-22T15:53:11.970" v="1"/>
          <ac:spMkLst>
            <pc:docMk/>
            <pc:sldMk cId="2214490325" sldId="683"/>
            <ac:spMk id="6" creationId="{0A8B42CD-9C94-EAE3-9491-EB88AFBCA073}"/>
          </ac:spMkLst>
        </pc:spChg>
        <pc:spChg chg="add mod">
          <ac:chgData name="Alain Saleh" userId="039d1f4c-e284-49fb-82d8-3ace0e393fd6" providerId="ADAL" clId="{52DA4A67-3EE5-3244-A972-DA414B97676B}" dt="2022-07-22T16:03:03.071" v="155" actId="1036"/>
          <ac:spMkLst>
            <pc:docMk/>
            <pc:sldMk cId="2214490325" sldId="683"/>
            <ac:spMk id="7" creationId="{0F77B192-7D56-EB47-302A-53CB5D7EA21B}"/>
          </ac:spMkLst>
        </pc:spChg>
        <pc:spChg chg="mod">
          <ac:chgData name="Alain Saleh" userId="039d1f4c-e284-49fb-82d8-3ace0e393fd6" providerId="ADAL" clId="{52DA4A67-3EE5-3244-A972-DA414B97676B}" dt="2022-07-22T15:59:37.566" v="86" actId="14100"/>
          <ac:spMkLst>
            <pc:docMk/>
            <pc:sldMk cId="2214490325" sldId="683"/>
            <ac:spMk id="8" creationId="{EBFF3023-E05A-8536-7DE2-9F6C6A177FCF}"/>
          </ac:spMkLst>
        </pc:spChg>
        <pc:spChg chg="mod">
          <ac:chgData name="Alain Saleh" userId="039d1f4c-e284-49fb-82d8-3ace0e393fd6" providerId="ADAL" clId="{52DA4A67-3EE5-3244-A972-DA414B97676B}" dt="2022-07-22T15:59:42.006" v="93" actId="1035"/>
          <ac:spMkLst>
            <pc:docMk/>
            <pc:sldMk cId="2214490325" sldId="683"/>
            <ac:spMk id="9" creationId="{175FA854-9D78-DA43-3745-2D8EDA518405}"/>
          </ac:spMkLst>
        </pc:spChg>
      </pc:sldChg>
      <pc:sldChg chg="modSp mod modNotesTx">
        <pc:chgData name="Alain Saleh" userId="039d1f4c-e284-49fb-82d8-3ace0e393fd6" providerId="ADAL" clId="{52DA4A67-3EE5-3244-A972-DA414B97676B}" dt="2022-07-22T16:10:12.666" v="298" actId="948"/>
        <pc:sldMkLst>
          <pc:docMk/>
          <pc:sldMk cId="3210688541" sldId="684"/>
        </pc:sldMkLst>
        <pc:spChg chg="mod">
          <ac:chgData name="Alain Saleh" userId="039d1f4c-e284-49fb-82d8-3ace0e393fd6" providerId="ADAL" clId="{52DA4A67-3EE5-3244-A972-DA414B97676B}" dt="2022-07-22T16:07:55.672" v="192" actId="20577"/>
          <ac:spMkLst>
            <pc:docMk/>
            <pc:sldMk cId="3210688541" sldId="684"/>
            <ac:spMk id="6" creationId="{0A8B42CD-9C94-EAE3-9491-EB88AFBCA073}"/>
          </ac:spMkLst>
        </pc:spChg>
        <pc:spChg chg="mod">
          <ac:chgData name="Alain Saleh" userId="039d1f4c-e284-49fb-82d8-3ace0e393fd6" providerId="ADAL" clId="{52DA4A67-3EE5-3244-A972-DA414B97676B}" dt="2022-07-22T16:10:12.666" v="298" actId="948"/>
          <ac:spMkLst>
            <pc:docMk/>
            <pc:sldMk cId="3210688541" sldId="684"/>
            <ac:spMk id="8" creationId="{38C69BBB-D44C-69C4-0D20-5B6A75289F7B}"/>
          </ac:spMkLst>
        </pc:spChg>
      </pc:sldChg>
      <pc:sldChg chg="addSp delSp modSp mod modAnim">
        <pc:chgData name="Alain Saleh" userId="039d1f4c-e284-49fb-82d8-3ace0e393fd6" providerId="ADAL" clId="{52DA4A67-3EE5-3244-A972-DA414B97676B}" dt="2022-07-22T18:45:01.835" v="768" actId="1037"/>
        <pc:sldMkLst>
          <pc:docMk/>
          <pc:sldMk cId="4122400020" sldId="685"/>
        </pc:sldMkLst>
        <pc:spChg chg="add mod">
          <ac:chgData name="Alain Saleh" userId="039d1f4c-e284-49fb-82d8-3ace0e393fd6" providerId="ADAL" clId="{52DA4A67-3EE5-3244-A972-DA414B97676B}" dt="2022-07-22T18:43:52.046" v="727" actId="1076"/>
          <ac:spMkLst>
            <pc:docMk/>
            <pc:sldMk cId="4122400020" sldId="685"/>
            <ac:spMk id="2" creationId="{336FE80D-F8AC-3440-8080-540E75D2A4B3}"/>
          </ac:spMkLst>
        </pc:spChg>
        <pc:spChg chg="add del mod">
          <ac:chgData name="Alain Saleh" userId="039d1f4c-e284-49fb-82d8-3ace0e393fd6" providerId="ADAL" clId="{52DA4A67-3EE5-3244-A972-DA414B97676B}" dt="2022-07-22T18:44:01.532" v="759"/>
          <ac:spMkLst>
            <pc:docMk/>
            <pc:sldMk cId="4122400020" sldId="685"/>
            <ac:spMk id="3" creationId="{8D5D8022-7376-D184-BEF9-734B8D86BE4E}"/>
          </ac:spMkLst>
        </pc:spChg>
        <pc:spChg chg="add mod">
          <ac:chgData name="Alain Saleh" userId="039d1f4c-e284-49fb-82d8-3ace0e393fd6" providerId="ADAL" clId="{52DA4A67-3EE5-3244-A972-DA414B97676B}" dt="2022-07-22T18:44:08.397" v="760" actId="571"/>
          <ac:spMkLst>
            <pc:docMk/>
            <pc:sldMk cId="4122400020" sldId="685"/>
            <ac:spMk id="7" creationId="{31708886-AFD9-562A-2EA5-E3552DDB291E}"/>
          </ac:spMkLst>
        </pc:spChg>
        <pc:spChg chg="add mod">
          <ac:chgData name="Alain Saleh" userId="039d1f4c-e284-49fb-82d8-3ace0e393fd6" providerId="ADAL" clId="{52DA4A67-3EE5-3244-A972-DA414B97676B}" dt="2022-07-22T18:45:01.835" v="768" actId="1037"/>
          <ac:spMkLst>
            <pc:docMk/>
            <pc:sldMk cId="4122400020" sldId="685"/>
            <ac:spMk id="8" creationId="{27AFBAC8-E161-6805-F4BC-A5BAC694D90A}"/>
          </ac:spMkLst>
        </pc:spChg>
        <pc:spChg chg="mod">
          <ac:chgData name="Alain Saleh" userId="039d1f4c-e284-49fb-82d8-3ace0e393fd6" providerId="ADAL" clId="{52DA4A67-3EE5-3244-A972-DA414B97676B}" dt="2022-07-22T18:44:29.140" v="765" actId="14100"/>
          <ac:spMkLst>
            <pc:docMk/>
            <pc:sldMk cId="4122400020" sldId="685"/>
            <ac:spMk id="12" creationId="{321E2748-3387-752D-93D3-B079499992E3}"/>
          </ac:spMkLst>
        </pc:spChg>
      </pc:sldChg>
      <pc:sldChg chg="modSp mod modNotesTx">
        <pc:chgData name="Alain Saleh" userId="039d1f4c-e284-49fb-82d8-3ace0e393fd6" providerId="ADAL" clId="{52DA4A67-3EE5-3244-A972-DA414B97676B}" dt="2022-07-22T16:11:31.590" v="314" actId="20577"/>
        <pc:sldMkLst>
          <pc:docMk/>
          <pc:sldMk cId="3587915456" sldId="686"/>
        </pc:sldMkLst>
        <pc:spChg chg="mod">
          <ac:chgData name="Alain Saleh" userId="039d1f4c-e284-49fb-82d8-3ace0e393fd6" providerId="ADAL" clId="{52DA4A67-3EE5-3244-A972-DA414B97676B}" dt="2022-07-22T16:11:04.299" v="310" actId="14100"/>
          <ac:spMkLst>
            <pc:docMk/>
            <pc:sldMk cId="3587915456" sldId="686"/>
            <ac:spMk id="3" creationId="{4C94B378-9E0A-344F-8CF0-13673A7BD839}"/>
          </ac:spMkLst>
        </pc:spChg>
        <pc:spChg chg="mod">
          <ac:chgData name="Alain Saleh" userId="039d1f4c-e284-49fb-82d8-3ace0e393fd6" providerId="ADAL" clId="{52DA4A67-3EE5-3244-A972-DA414B97676B}" dt="2022-07-22T16:11:21.704" v="313" actId="14100"/>
          <ac:spMkLst>
            <pc:docMk/>
            <pc:sldMk cId="3587915456" sldId="686"/>
            <ac:spMk id="4" creationId="{7F1E49F2-B40A-E54B-9DE6-5750D1C1232B}"/>
          </ac:spMkLst>
        </pc:spChg>
        <pc:picChg chg="mod">
          <ac:chgData name="Alain Saleh" userId="039d1f4c-e284-49fb-82d8-3ace0e393fd6" providerId="ADAL" clId="{52DA4A67-3EE5-3244-A972-DA414B97676B}" dt="2022-07-22T16:11:04.299" v="310" actId="14100"/>
          <ac:picMkLst>
            <pc:docMk/>
            <pc:sldMk cId="3587915456" sldId="686"/>
            <ac:picMk id="8" creationId="{C0DD9BC3-9F6F-8E42-BF04-A2BFFC9F5BBB}"/>
          </ac:picMkLst>
        </pc:picChg>
      </pc:sldChg>
      <pc:sldChg chg="modSp mod modNotesTx">
        <pc:chgData name="Alain Saleh" userId="039d1f4c-e284-49fb-82d8-3ace0e393fd6" providerId="ADAL" clId="{52DA4A67-3EE5-3244-A972-DA414B97676B}" dt="2022-07-22T16:19:59.804" v="722" actId="20577"/>
        <pc:sldMkLst>
          <pc:docMk/>
          <pc:sldMk cId="4074694616" sldId="687"/>
        </pc:sldMkLst>
        <pc:spChg chg="mod">
          <ac:chgData name="Alain Saleh" userId="039d1f4c-e284-49fb-82d8-3ace0e393fd6" providerId="ADAL" clId="{52DA4A67-3EE5-3244-A972-DA414B97676B}" dt="2022-07-22T16:17:51.998" v="625" actId="20577"/>
          <ac:spMkLst>
            <pc:docMk/>
            <pc:sldMk cId="4074694616" sldId="687"/>
            <ac:spMk id="2" creationId="{54322077-76F2-A0F1-BEB1-9A2B6AEB459B}"/>
          </ac:spMkLst>
        </pc:spChg>
        <pc:spChg chg="mod">
          <ac:chgData name="Alain Saleh" userId="039d1f4c-e284-49fb-82d8-3ace0e393fd6" providerId="ADAL" clId="{52DA4A67-3EE5-3244-A972-DA414B97676B}" dt="2022-07-22T16:11:42.495" v="342" actId="20577"/>
          <ac:spMkLst>
            <pc:docMk/>
            <pc:sldMk cId="4074694616" sldId="687"/>
            <ac:spMk id="6" creationId="{0A8B42CD-9C94-EAE3-9491-EB88AFBCA07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38590-269A-4902-8527-33CCAA8BCFB0}" type="datetimeFigureOut">
              <a:rPr lang="en-CA" smtClean="0"/>
              <a:t>2022-07-22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12BEB-5354-4D08-A8F1-6E62B946F0A0}" type="slidenum">
              <a:rPr lang="en-CA" smtClean="0"/>
              <a:t>‹#›</a:t>
            </a:fld>
            <a:endParaRPr lang="en-CA"/>
          </a:p>
        </p:txBody>
      </p:sp>
    </p:spTree>
    <p:extLst>
      <p:ext uri="{BB962C8B-B14F-4D97-AF65-F5344CB8AC3E}">
        <p14:creationId xmlns:p14="http://schemas.microsoft.com/office/powerpoint/2010/main" val="1600219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itools-ioutils.fcac-acfc.gc.ca/yft-vof/FRA/placements-1-8.aspx"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anada.ca/fr/agence-consommation-matiere-financiere/services/epargnes-investissements/principes-base-investissement.html"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www.canada.ca/fr/agence-consommation-matiere-financiere/services/vos-outils-financiers/placements.html" TargetMode="External"/><Relationship Id="rId4" Type="http://schemas.openxmlformats.org/officeDocument/2006/relationships/hyperlink" Target="https://www.canada.ca/fr/services/finance.html"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2</a:t>
            </a:fld>
            <a:endParaRPr lang="en-US"/>
          </a:p>
        </p:txBody>
      </p:sp>
    </p:spTree>
    <p:extLst>
      <p:ext uri="{BB962C8B-B14F-4D97-AF65-F5344CB8AC3E}">
        <p14:creationId xmlns:p14="http://schemas.microsoft.com/office/powerpoint/2010/main" val="36207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i="1" kern="1200" dirty="0">
                <a:solidFill>
                  <a:schemeClr val="tx1"/>
                </a:solidFill>
                <a:effectLst/>
                <a:latin typeface="+mn-lt"/>
                <a:ea typeface="+mn-ea"/>
                <a:cs typeface="+mn-cs"/>
              </a:rPr>
              <a:t>Maintenant, je jouerai le rôle d’une personne qui fait ses premiers placements, tel que l’explique le scénario de la </a:t>
            </a:r>
            <a:r>
              <a:rPr lang="fr-CA" sz="1200" b="1" i="1" kern="1200" dirty="0">
                <a:solidFill>
                  <a:schemeClr val="tx1"/>
                </a:solidFill>
                <a:effectLst/>
                <a:latin typeface="+mn-lt"/>
                <a:ea typeface="+mn-ea"/>
                <a:cs typeface="+mn-cs"/>
              </a:rPr>
              <a:t>partie A</a:t>
            </a:r>
            <a:r>
              <a:rPr lang="fr-CA" sz="1200" i="1" kern="1200" dirty="0">
                <a:solidFill>
                  <a:schemeClr val="tx1"/>
                </a:solidFill>
                <a:effectLst/>
                <a:latin typeface="+mn-lt"/>
                <a:ea typeface="+mn-ea"/>
                <a:cs typeface="+mn-cs"/>
              </a:rPr>
              <a:t> de l’</a:t>
            </a:r>
            <a:r>
              <a:rPr lang="fr-CA" sz="1200" b="1" i="1" kern="1200" dirty="0">
                <a:solidFill>
                  <a:schemeClr val="tx1"/>
                </a:solidFill>
                <a:effectLst/>
                <a:latin typeface="+mn-lt"/>
                <a:ea typeface="+mn-ea"/>
                <a:cs typeface="+mn-cs"/>
              </a:rPr>
              <a:t>annexe 3</a:t>
            </a:r>
            <a:r>
              <a:rPr lang="fr-CA" sz="1200" i="1" kern="1200" dirty="0">
                <a:solidFill>
                  <a:schemeClr val="tx1"/>
                </a:solidFill>
                <a:effectLst/>
                <a:latin typeface="+mn-lt"/>
                <a:ea typeface="+mn-ea"/>
                <a:cs typeface="+mn-cs"/>
              </a:rPr>
              <a:t>. Nous examinerons les risques associés à différentes stratégies de placement et tu tenteras de fournir des solutions qui minimiseront ces risques.</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J’en suis donc à mes premiers placements. J’ignore tout du domaine, et je compte sur toi, ma conseillère financière ou mon conseiller financier, pour me guider.</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13</a:t>
            </a:fld>
            <a:endParaRPr lang="en-CA"/>
          </a:p>
        </p:txBody>
      </p:sp>
    </p:spTree>
    <p:extLst>
      <p:ext uri="{BB962C8B-B14F-4D97-AF65-F5344CB8AC3E}">
        <p14:creationId xmlns:p14="http://schemas.microsoft.com/office/powerpoint/2010/main" val="1549625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i="1" kern="1200" dirty="0">
                <a:solidFill>
                  <a:schemeClr val="tx1"/>
                </a:solidFill>
                <a:effectLst/>
                <a:latin typeface="+mn-lt"/>
                <a:ea typeface="+mn-ea"/>
                <a:cs typeface="+mn-cs"/>
              </a:rPr>
              <a:t>« J’ai décidé d’investir dans un seul et unique placement pendant un mois, et je te demande de me recommander UN SEUL des quatre placements énumérés. Lequel choisiras-tu en fonction de ce que tu sais de ces entreprises et de l’information présentée? Tu disposes de 2 minutes pour prendre ta décision. »</a:t>
            </a:r>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Accordez 2 minutes aux participantes et aux participants, puis invitez-les à partager leurs réponses (à haute voix, par clavardage (dans Zoom) ou en levant la main). </a:t>
            </a:r>
            <a:endParaRPr lang="en-CA" sz="1200" kern="1200" dirty="0">
              <a:solidFill>
                <a:schemeClr val="tx1"/>
              </a:solidFill>
              <a:effectLst/>
              <a:latin typeface="+mn-lt"/>
              <a:ea typeface="+mn-ea"/>
              <a:cs typeface="+mn-cs"/>
            </a:endParaRPr>
          </a:p>
          <a:p>
            <a:endParaRPr lang="en-US" dirty="0"/>
          </a:p>
          <a:p>
            <a:r>
              <a:rPr lang="en-US" dirty="0"/>
              <a:t>RÉSULTATS SUR LA PROCHAINE DIAPO</a:t>
            </a:r>
          </a:p>
        </p:txBody>
      </p:sp>
      <p:sp>
        <p:nvSpPr>
          <p:cNvPr id="4" name="Slide Number Placeholder 3"/>
          <p:cNvSpPr>
            <a:spLocks noGrp="1"/>
          </p:cNvSpPr>
          <p:nvPr>
            <p:ph type="sldNum" sz="quarter" idx="5"/>
          </p:nvPr>
        </p:nvSpPr>
        <p:spPr/>
        <p:txBody>
          <a:bodyPr/>
          <a:lstStyle/>
          <a:p>
            <a:fld id="{7BD12BEB-5354-4D08-A8F1-6E62B946F0A0}" type="slidenum">
              <a:rPr lang="en-CA" smtClean="0"/>
              <a:t>14</a:t>
            </a:fld>
            <a:endParaRPr lang="en-CA"/>
          </a:p>
        </p:txBody>
      </p:sp>
    </p:spTree>
    <p:extLst>
      <p:ext uri="{BB962C8B-B14F-4D97-AF65-F5344CB8AC3E}">
        <p14:creationId xmlns:p14="http://schemas.microsoft.com/office/powerpoint/2010/main" val="559358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a:solidFill>
                  <a:schemeClr val="tx1"/>
                </a:solidFill>
                <a:effectLst/>
                <a:latin typeface="+mn-lt"/>
                <a:ea typeface="+mn-ea"/>
                <a:cs typeface="+mn-cs"/>
              </a:rPr>
              <a:t>Note le </a:t>
            </a:r>
            <a:r>
              <a:rPr lang="en-CA" sz="1200" kern="1200" dirty="0" err="1">
                <a:solidFill>
                  <a:schemeClr val="tx1"/>
                </a:solidFill>
                <a:effectLst/>
                <a:latin typeface="+mn-lt"/>
                <a:ea typeface="+mn-ea"/>
                <a:cs typeface="+mn-cs"/>
              </a:rPr>
              <a:t>pourcentage</a:t>
            </a:r>
            <a:r>
              <a:rPr lang="en-CA" sz="1200" kern="1200" dirty="0">
                <a:solidFill>
                  <a:schemeClr val="tx1"/>
                </a:solidFill>
                <a:effectLst/>
                <a:latin typeface="+mn-lt"/>
                <a:ea typeface="+mn-ea"/>
                <a:cs typeface="+mn-cs"/>
              </a:rPr>
              <a:t> de variation du prix du placement que </a:t>
            </a:r>
            <a:r>
              <a:rPr lang="en-CA" sz="1200" kern="1200" dirty="0" err="1">
                <a:solidFill>
                  <a:schemeClr val="tx1"/>
                </a:solidFill>
                <a:effectLst/>
                <a:latin typeface="+mn-lt"/>
                <a:ea typeface="+mn-ea"/>
                <a:cs typeface="+mn-cs"/>
              </a:rPr>
              <a:t>tu</a:t>
            </a:r>
            <a:r>
              <a:rPr lang="en-CA" sz="1200" kern="1200" dirty="0">
                <a:solidFill>
                  <a:schemeClr val="tx1"/>
                </a:solidFill>
                <a:effectLst/>
                <a:latin typeface="+mn-lt"/>
                <a:ea typeface="+mn-ea"/>
                <a:cs typeface="+mn-cs"/>
              </a:rPr>
              <a:t> as </a:t>
            </a:r>
            <a:r>
              <a:rPr lang="en-CA" sz="1200" kern="1200" dirty="0" err="1">
                <a:solidFill>
                  <a:schemeClr val="tx1"/>
                </a:solidFill>
                <a:effectLst/>
                <a:latin typeface="+mn-lt"/>
                <a:ea typeface="+mn-ea"/>
                <a:cs typeface="+mn-cs"/>
              </a:rPr>
              <a:t>choisi</a:t>
            </a:r>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15</a:t>
            </a:fld>
            <a:endParaRPr lang="en-CA"/>
          </a:p>
        </p:txBody>
      </p:sp>
    </p:spTree>
    <p:extLst>
      <p:ext uri="{BB962C8B-B14F-4D97-AF65-F5344CB8AC3E}">
        <p14:creationId xmlns:p14="http://schemas.microsoft.com/office/powerpoint/2010/main" val="941936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Demandez-leur ensuite de déterminer : </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 a. la somme perdue, </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 b. le pourcentage de gain/perte du placement recommandé.</a:t>
            </a:r>
          </a:p>
          <a:p>
            <a:pPr lvl="1"/>
            <a:endParaRPr lang="fr-CA" sz="1200" kern="1200" dirty="0">
              <a:solidFill>
                <a:schemeClr val="tx1"/>
              </a:solidFill>
              <a:effectLst/>
              <a:latin typeface="+mn-lt"/>
              <a:ea typeface="+mn-ea"/>
              <a:cs typeface="+mn-cs"/>
            </a:endParaRPr>
          </a:p>
          <a:p>
            <a:r>
              <a:rPr lang="fr-CA" sz="1200" i="1" u="sng" kern="1200" dirty="0">
                <a:solidFill>
                  <a:schemeClr val="tx1"/>
                </a:solidFill>
                <a:effectLst/>
                <a:latin typeface="+mn-lt"/>
                <a:ea typeface="+mn-ea"/>
                <a:cs typeface="+mn-cs"/>
              </a:rPr>
              <a:t>Corrigé :</a:t>
            </a:r>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a. 5 000 $ multiplié par le « pourcentage de gain/perte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b. Le pourcentage de gain/perte de chaque placement est identique à la fluctuation de prix, en pourcentage, que les participantes et participants ont consignée. Autrement dit, le pourcentage de baisse ou de hausse du prix de l’action correspond au pourcentage de perte ou de gain du placement.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u="sng" kern="1200" dirty="0">
                <a:solidFill>
                  <a:schemeClr val="tx1"/>
                </a:solidFill>
                <a:effectLst/>
                <a:latin typeface="+mn-lt"/>
                <a:ea typeface="+mn-ea"/>
                <a:cs typeface="+mn-cs"/>
              </a:rPr>
              <a:t>Explication :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Prenons l’exemple de Nintendo. Supposons que j’ai placé tout mon argent dans Nintendo.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Après un mois, la valeur de l’action de Nintendo a chuté de 30 %.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Cela signifie que j’ai perdu 30 % de l’argent que j’ai placé (150 $). Si je vends mes actions à la fin de la période d’un mois, il ne me reste que 4 850 $.</a:t>
            </a:r>
            <a:endParaRPr lang="en-CA" sz="1200" kern="1200" dirty="0">
              <a:solidFill>
                <a:schemeClr val="tx1"/>
              </a:solidFill>
              <a:effectLst/>
              <a:latin typeface="+mn-lt"/>
              <a:ea typeface="+mn-ea"/>
              <a:cs typeface="+mn-cs"/>
            </a:endParaRPr>
          </a:p>
          <a:p>
            <a:pPr lvl="1"/>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16</a:t>
            </a:fld>
            <a:endParaRPr lang="en-CA"/>
          </a:p>
        </p:txBody>
      </p:sp>
    </p:spTree>
    <p:extLst>
      <p:ext uri="{BB962C8B-B14F-4D97-AF65-F5344CB8AC3E}">
        <p14:creationId xmlns:p14="http://schemas.microsoft.com/office/powerpoint/2010/main" val="4214922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Demandez aux participantes et aux participants de répondre aux questions de la partie B (prévoir 2 minutes). Ensuite, demandez-leur de partager leurs réponses puis révélez les bonnes réponses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Quelle est la perte accusée par l’animatrice ou l’animateur, exprimée en pourcentage de son placement de 5 000 $?</a:t>
            </a:r>
            <a:endParaRPr lang="en-CA" sz="1200" kern="1200" dirty="0">
              <a:solidFill>
                <a:schemeClr val="tx1"/>
              </a:solidFill>
              <a:effectLst/>
              <a:latin typeface="+mn-lt"/>
              <a:ea typeface="+mn-ea"/>
              <a:cs typeface="+mn-cs"/>
            </a:endParaRPr>
          </a:p>
          <a:p>
            <a:r>
              <a:rPr lang="fr-CA" sz="1200" b="1" u="sng" kern="1200" dirty="0">
                <a:solidFill>
                  <a:schemeClr val="tx1"/>
                </a:solidFill>
                <a:effectLst/>
                <a:latin typeface="+mn-lt"/>
                <a:ea typeface="+mn-ea"/>
                <a:cs typeface="+mn-cs"/>
              </a:rPr>
              <a:t>Réponse : 5 %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l’animatrice ou l’animateur avait investi tout son argent dans le placement 4, quelle aurait été sa perte, exprimée en pourcentage de son placement initial de 5 000 $?</a:t>
            </a:r>
            <a:endParaRPr lang="en-CA" sz="1200" kern="1200" dirty="0">
              <a:solidFill>
                <a:schemeClr val="tx1"/>
              </a:solidFill>
              <a:effectLst/>
              <a:latin typeface="+mn-lt"/>
              <a:ea typeface="+mn-ea"/>
              <a:cs typeface="+mn-cs"/>
            </a:endParaRPr>
          </a:p>
          <a:p>
            <a:r>
              <a:rPr lang="fr-CA" sz="1200" b="1" u="sng" kern="1200" dirty="0">
                <a:solidFill>
                  <a:schemeClr val="tx1"/>
                </a:solidFill>
                <a:effectLst/>
                <a:latin typeface="+mn-lt"/>
                <a:ea typeface="+mn-ea"/>
                <a:cs typeface="+mn-cs"/>
              </a:rPr>
              <a:t>Réponse : 20 %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Quelle stratégie de placement est plus susceptible de réduire le risque de placement?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Investir tout son argent dans un seul placement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r>
              <a:rPr lang="fr-CA" sz="1200" b="1" kern="1200" dirty="0">
                <a:solidFill>
                  <a:schemeClr val="tx1"/>
                </a:solidFill>
                <a:effectLst/>
                <a:latin typeface="+mn-lt"/>
                <a:ea typeface="+mn-ea"/>
                <a:cs typeface="+mn-cs"/>
              </a:rPr>
              <a:t>Investir dans un portefeuille de placement diversifié</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17</a:t>
            </a:fld>
            <a:endParaRPr lang="en-CA"/>
          </a:p>
        </p:txBody>
      </p:sp>
    </p:spTree>
    <p:extLst>
      <p:ext uri="{BB962C8B-B14F-4D97-AF65-F5344CB8AC3E}">
        <p14:creationId xmlns:p14="http://schemas.microsoft.com/office/powerpoint/2010/main" val="2067366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i="1" kern="1200" dirty="0">
                <a:solidFill>
                  <a:schemeClr val="tx1"/>
                </a:solidFill>
                <a:effectLst/>
                <a:latin typeface="+mn-lt"/>
                <a:ea typeface="+mn-ea"/>
                <a:cs typeface="+mn-cs"/>
              </a:rPr>
              <a:t>Jusqu’à présent, nous avons examiné les facteurs purement économiques à prendre en compte lorsqu’il s’agit de faire des placements. Cependant, la psychologie d’une personne peut également jouer un rôle important lorsqu’il s’agit de prendre des décisions de placement. Tous les placements comportent un risque - le risque de perdre une partie ou la totalité de l’argent investi. Un facteur dont tu dois donc également tenir compte, si tu décides de faire des placements, est ta réaction personnelle au risque.</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18</a:t>
            </a:fld>
            <a:endParaRPr lang="en-CA"/>
          </a:p>
        </p:txBody>
      </p:sp>
    </p:spTree>
    <p:extLst>
      <p:ext uri="{BB962C8B-B14F-4D97-AF65-F5344CB8AC3E}">
        <p14:creationId xmlns:p14="http://schemas.microsoft.com/office/powerpoint/2010/main" val="479979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Fournissez aux participantes et aux participants le lien suivant – qui pointe vers une évaluation de la tolérance au risque produite par le gouvernement du Canada – et demandez-leur de répondre aux questions de l’autoévaluation puis de répondre aux questions qui figurent à l’</a:t>
            </a:r>
            <a:r>
              <a:rPr lang="fr-CA" sz="1200" b="1" kern="1200" dirty="0">
                <a:solidFill>
                  <a:schemeClr val="tx1"/>
                </a:solidFill>
                <a:effectLst/>
                <a:latin typeface="+mn-lt"/>
                <a:ea typeface="+mn-ea"/>
                <a:cs typeface="+mn-cs"/>
              </a:rPr>
              <a:t>annexe 4</a:t>
            </a:r>
            <a:r>
              <a:rPr lang="fr-CA" sz="1200" kern="1200" dirty="0">
                <a:solidFill>
                  <a:schemeClr val="tx1"/>
                </a:solidFill>
                <a:effectLst/>
                <a:latin typeface="+mn-lt"/>
                <a:ea typeface="+mn-ea"/>
                <a:cs typeface="+mn-cs"/>
              </a:rPr>
              <a:t> (prévoir 5 à 10 minutes) : </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Français : </a:t>
            </a:r>
            <a:r>
              <a:rPr lang="fr-CA" sz="1200" u="sng" kern="1200" dirty="0">
                <a:solidFill>
                  <a:schemeClr val="tx1"/>
                </a:solidFill>
                <a:effectLst/>
                <a:latin typeface="+mn-lt"/>
                <a:ea typeface="+mn-ea"/>
                <a:cs typeface="+mn-cs"/>
                <a:hlinkClick r:id="rId3"/>
              </a:rPr>
              <a:t>https://itools-ioutils.fcac-acfc.gc.ca/yft-vof/FRA/placements-1-8.aspx</a:t>
            </a:r>
            <a:endParaRPr lang="en-CA" sz="1200" kern="1200" dirty="0">
              <a:solidFill>
                <a:schemeClr val="tx1"/>
              </a:solidFill>
              <a:effectLst/>
              <a:latin typeface="+mn-lt"/>
              <a:ea typeface="+mn-ea"/>
              <a:cs typeface="+mn-cs"/>
            </a:endParaRPr>
          </a:p>
          <a:p>
            <a:pPr lvl="0"/>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Invitez 2 ou 3 participantes ou participants à partager leur score avec le reste du groupe, l’exemple de portefeuille qui leur a été suggéré ainsi que le résultat de l’évaluation à leur tolérance au risque. Demandez ce qui suit aux participantes et aux participants :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Estimes-tu que la tolérance au risque reflétée par ton score reflète ta véritable tolérance au risque?</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Pourquoi est-ce utile de connaître sa propre tolérance au risque?</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Exemples de réponses : avoir une bonne connaissance de soi; si tu sais que tu es réfractaire au risque, tu voudras probablement éviter de faire des placements à un moment où tu ne peux pas te permettre de perdre de l’argent; si tu ne connais pas ton niveau de tolérance au risque, cela peut compromettre tes décisions sans que tu en sois consciente ou conscient (par exemple, tu pourrais penser que, financièrement, un investissement risqué est une bonne décision sans tenir compte du fait qu’une perte te perturberait beaucoup); éviter les achats et les ventes sur un coup de tête ou en mode panique.</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Quels conseils donnerais-tu à une amie ou à un ami qui prend souvent de gros risques et qui veut commencer à faire des placements?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Exemples de réponses : fais tes recherches; évite les placements très risqués.</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Quel type de placement ne comporte aucun risque?</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à Aucun. N’importe quel placement peut perdre de la valeur!</a:t>
            </a:r>
            <a:endParaRPr lang="en-CA" sz="1200" kern="1200" dirty="0">
              <a:solidFill>
                <a:schemeClr val="tx1"/>
              </a:solidFill>
              <a:effectLst/>
              <a:latin typeface="+mn-lt"/>
              <a:ea typeface="+mn-ea"/>
              <a:cs typeface="+mn-cs"/>
            </a:endParaRPr>
          </a:p>
          <a:p>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19</a:t>
            </a:fld>
            <a:endParaRPr lang="en-CA"/>
          </a:p>
        </p:txBody>
      </p:sp>
    </p:spTree>
    <p:extLst>
      <p:ext uri="{BB962C8B-B14F-4D97-AF65-F5344CB8AC3E}">
        <p14:creationId xmlns:p14="http://schemas.microsoft.com/office/powerpoint/2010/main" val="3720519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20</a:t>
            </a:fld>
            <a:endParaRPr lang="en-CA"/>
          </a:p>
        </p:txBody>
      </p:sp>
    </p:spTree>
    <p:extLst>
      <p:ext uri="{BB962C8B-B14F-4D97-AF65-F5344CB8AC3E}">
        <p14:creationId xmlns:p14="http://schemas.microsoft.com/office/powerpoint/2010/main" val="473436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S'il reste du temps, montrez aux participants la partie Ressources complémentaires de leur trousse et ouvre les liens qui s'y trouvent pour leur montrer les types de ressources qu'ils pourraient consulter pour poursuivre leur apprentissage. Les ressources ci-dessous pourraient leur être particulièrement utiles.</a:t>
            </a:r>
          </a:p>
          <a:p>
            <a:endParaRPr lang="fr-FR" noProof="0" dirty="0"/>
          </a:p>
          <a:p>
            <a:r>
              <a:rPr lang="fr-FR" noProof="0" dirty="0"/>
              <a:t>Principes de base des investissements (Gouvernement du Canada): </a:t>
            </a:r>
            <a:r>
              <a:rPr lang="fr-FR" sz="1200" u="sng" kern="1200" noProof="0" dirty="0">
                <a:solidFill>
                  <a:schemeClr val="tx1"/>
                </a:solidFill>
                <a:effectLst/>
                <a:latin typeface="+mn-lt"/>
                <a:ea typeface="+mn-ea"/>
                <a:cs typeface="+mn-cs"/>
                <a:hlinkClick r:id="rId3"/>
              </a:rPr>
              <a:t>https://www.canada.ca/fr/agence-consommation-matiere-financiere/services/epargnes-investissements/principes-base-investissement.html</a:t>
            </a:r>
            <a:r>
              <a:rPr lang="fr-FR" sz="12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Informations sur la gestion de l'argent, les dettes, les investissements (</a:t>
            </a:r>
            <a:r>
              <a:rPr lang="fr-CA" sz="1200" kern="1200" dirty="0">
                <a:solidFill>
                  <a:schemeClr val="tx1"/>
                </a:solidFill>
                <a:effectLst/>
                <a:latin typeface="+mn-lt"/>
                <a:ea typeface="+mn-ea"/>
                <a:cs typeface="+mn-cs"/>
              </a:rPr>
              <a:t>l’Agence de la consommation en matière financière du Canada (ACFC</a:t>
            </a:r>
            <a:r>
              <a:rPr lang="fr-FR" noProof="0" dirty="0"/>
              <a:t>) : </a:t>
            </a:r>
            <a:r>
              <a:rPr lang="fr-CA" sz="1200" u="sng" kern="1200" dirty="0">
                <a:solidFill>
                  <a:schemeClr val="tx1"/>
                </a:solidFill>
                <a:effectLst/>
                <a:latin typeface="+mn-lt"/>
                <a:ea typeface="+mn-ea"/>
                <a:cs typeface="+mn-cs"/>
                <a:hlinkClick r:id="rId4"/>
              </a:rPr>
              <a:t>https://www.canada.ca/fr/services/finance.html</a:t>
            </a:r>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Module d’apprentissage sur les placements (ACFC): </a:t>
            </a:r>
            <a:r>
              <a:rPr lang="fr-CA" sz="1200" u="sng" kern="1200" dirty="0">
                <a:solidFill>
                  <a:schemeClr val="tx1"/>
                </a:solidFill>
                <a:effectLst/>
                <a:latin typeface="+mn-lt"/>
                <a:ea typeface="+mn-ea"/>
                <a:cs typeface="+mn-cs"/>
                <a:hlinkClick r:id="rId5"/>
              </a:rPr>
              <a:t>https://www.canada.ca/fr/agence-consommation-matiere-financiere/services/vos-outils-financiers/placements.html</a:t>
            </a:r>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21</a:t>
            </a:fld>
            <a:endParaRPr lang="en-CA"/>
          </a:p>
        </p:txBody>
      </p:sp>
    </p:spTree>
    <p:extLst>
      <p:ext uri="{BB962C8B-B14F-4D97-AF65-F5344CB8AC3E}">
        <p14:creationId xmlns:p14="http://schemas.microsoft.com/office/powerpoint/2010/main" val="447384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0" kern="1200" dirty="0">
                <a:solidFill>
                  <a:schemeClr val="tx1"/>
                </a:solidFill>
                <a:effectLst/>
                <a:latin typeface="+mn-lt"/>
                <a:ea typeface="+mn-ea"/>
                <a:cs typeface="+mn-cs"/>
              </a:rPr>
              <a:t>Sondage </a:t>
            </a:r>
            <a:r>
              <a:rPr lang="en-CA" sz="1200" b="0" i="0" kern="1200" dirty="0" err="1">
                <a:solidFill>
                  <a:schemeClr val="tx1"/>
                </a:solidFill>
                <a:effectLst/>
                <a:latin typeface="+mn-lt"/>
                <a:ea typeface="+mn-ea"/>
                <a:cs typeface="+mn-cs"/>
              </a:rPr>
              <a:t>élève</a:t>
            </a:r>
            <a:r>
              <a:rPr lang="en-CA" sz="1200" b="0" i="0" kern="1200" dirty="0">
                <a:solidFill>
                  <a:schemeClr val="tx1"/>
                </a:solidFill>
                <a:effectLst/>
                <a:latin typeface="+mn-lt"/>
                <a:ea typeface="+mn-ea"/>
                <a:cs typeface="+mn-cs"/>
              </a:rPr>
              <a:t> : https://</a:t>
            </a:r>
            <a:r>
              <a:rPr lang="en-CA" sz="1200" b="0" i="0" kern="1200" dirty="0" err="1">
                <a:solidFill>
                  <a:schemeClr val="tx1"/>
                </a:solidFill>
                <a:effectLst/>
                <a:latin typeface="+mn-lt"/>
                <a:ea typeface="+mn-ea"/>
                <a:cs typeface="+mn-cs"/>
              </a:rPr>
              <a:t>forms.office.com</a:t>
            </a:r>
            <a:r>
              <a:rPr lang="en-CA" sz="1200" b="0" i="0" kern="1200" dirty="0">
                <a:solidFill>
                  <a:schemeClr val="tx1"/>
                </a:solidFill>
                <a:effectLst/>
                <a:latin typeface="+mn-lt"/>
                <a:ea typeface="+mn-ea"/>
                <a:cs typeface="+mn-cs"/>
              </a:rPr>
              <a:t>/Pages/</a:t>
            </a:r>
            <a:r>
              <a:rPr lang="en-CA" sz="1200" b="0" i="0" kern="1200" dirty="0" err="1">
                <a:solidFill>
                  <a:schemeClr val="tx1"/>
                </a:solidFill>
                <a:effectLst/>
                <a:latin typeface="+mn-lt"/>
                <a:ea typeface="+mn-ea"/>
                <a:cs typeface="+mn-cs"/>
              </a:rPr>
              <a:t>ResponsePage.aspx?id</a:t>
            </a:r>
            <a:r>
              <a:rPr lang="en-CA" sz="1200" b="0" i="0" kern="1200" dirty="0">
                <a:solidFill>
                  <a:schemeClr val="tx1"/>
                </a:solidFill>
                <a:effectLst/>
                <a:latin typeface="+mn-lt"/>
                <a:ea typeface="+mn-ea"/>
                <a:cs typeface="+mn-cs"/>
              </a:rPr>
              <a:t>=GBNTNBFw1E-H8KQ4FsSb0L8N1d_yUs5Bh2luzDQRh6BUREJOU09URjkwUFdURUhLOExMUVFGTlhDOC4u </a:t>
            </a:r>
          </a:p>
          <a:p>
            <a:pPr rtl="0" fontAlgn="base"/>
            <a:r>
              <a:rPr lang="en-CA" sz="1200" b="0" i="0" kern="1200" dirty="0">
                <a:solidFill>
                  <a:schemeClr val="tx1"/>
                </a:solidFill>
                <a:effectLst/>
                <a:latin typeface="+mn-lt"/>
                <a:ea typeface="+mn-ea"/>
                <a:cs typeface="+mn-cs"/>
              </a:rPr>
              <a:t>Sondage </a:t>
            </a:r>
            <a:r>
              <a:rPr lang="en-CA" sz="1200" b="0" i="0" kern="1200" dirty="0" err="1">
                <a:solidFill>
                  <a:schemeClr val="tx1"/>
                </a:solidFill>
                <a:effectLst/>
                <a:latin typeface="+mn-lt"/>
                <a:ea typeface="+mn-ea"/>
                <a:cs typeface="+mn-cs"/>
              </a:rPr>
              <a:t>enseignant</a:t>
            </a:r>
            <a:r>
              <a:rPr lang="en-CA" sz="1200" b="0" i="0" kern="1200" dirty="0">
                <a:solidFill>
                  <a:schemeClr val="tx1"/>
                </a:solidFill>
                <a:effectLst/>
                <a:latin typeface="+mn-lt"/>
                <a:ea typeface="+mn-ea"/>
                <a:cs typeface="+mn-cs"/>
              </a:rPr>
              <a:t> : https://</a:t>
            </a:r>
            <a:r>
              <a:rPr lang="en-CA" sz="1200" b="0" i="0" kern="1200" dirty="0" err="1">
                <a:solidFill>
                  <a:schemeClr val="tx1"/>
                </a:solidFill>
                <a:effectLst/>
                <a:latin typeface="+mn-lt"/>
                <a:ea typeface="+mn-ea"/>
                <a:cs typeface="+mn-cs"/>
              </a:rPr>
              <a:t>forms.office.com</a:t>
            </a:r>
            <a:r>
              <a:rPr lang="en-CA" sz="1200" b="0" i="0" kern="1200" dirty="0">
                <a:solidFill>
                  <a:schemeClr val="tx1"/>
                </a:solidFill>
                <a:effectLst/>
                <a:latin typeface="+mn-lt"/>
                <a:ea typeface="+mn-ea"/>
                <a:cs typeface="+mn-cs"/>
              </a:rPr>
              <a:t>/Pages/</a:t>
            </a:r>
            <a:r>
              <a:rPr lang="en-CA" sz="1200" b="0" i="0" kern="1200" dirty="0" err="1">
                <a:solidFill>
                  <a:schemeClr val="tx1"/>
                </a:solidFill>
                <a:effectLst/>
                <a:latin typeface="+mn-lt"/>
                <a:ea typeface="+mn-ea"/>
                <a:cs typeface="+mn-cs"/>
              </a:rPr>
              <a:t>ResponsePage.aspx?id</a:t>
            </a:r>
            <a:r>
              <a:rPr lang="en-CA" sz="1200" b="0" i="0" kern="1200" dirty="0">
                <a:solidFill>
                  <a:schemeClr val="tx1"/>
                </a:solidFill>
                <a:effectLst/>
                <a:latin typeface="+mn-lt"/>
                <a:ea typeface="+mn-ea"/>
                <a:cs typeface="+mn-cs"/>
              </a:rPr>
              <a:t>=GBNTNBFw1E-H8KQ4FsSb0L8N1d_yUs5Bh2luzDQRh6BUM0hIMkFEV0oxSlo5MkJHTDBMRE5YUjVITy4u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22</a:t>
            </a:fld>
            <a:endParaRPr lang="en-US"/>
          </a:p>
        </p:txBody>
      </p:sp>
    </p:spTree>
    <p:extLst>
      <p:ext uri="{BB962C8B-B14F-4D97-AF65-F5344CB8AC3E}">
        <p14:creationId xmlns:p14="http://schemas.microsoft.com/office/powerpoint/2010/main" val="4005639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3</a:t>
            </a:fld>
            <a:endParaRPr lang="en-US"/>
          </a:p>
        </p:txBody>
      </p:sp>
    </p:spTree>
    <p:extLst>
      <p:ext uri="{BB962C8B-B14F-4D97-AF65-F5344CB8AC3E}">
        <p14:creationId xmlns:p14="http://schemas.microsoft.com/office/powerpoint/2010/main" val="3649324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148552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i="1" kern="1200" dirty="0">
                <a:solidFill>
                  <a:schemeClr val="tx1"/>
                </a:solidFill>
                <a:effectLst/>
                <a:latin typeface="+mn-lt"/>
                <a:ea typeface="+mn-ea"/>
                <a:cs typeface="+mn-cs"/>
              </a:rPr>
              <a:t>« Je vais vous demander de répondre, en groupes, aux questions figurant à l’annexe 1 de votre guide. »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Une fois que les participantes et participants seront à la section pertinente, demandez-leur d’écrire leurs réponses sur une feuille de papier et de nommer une ou un porte-parole pour leur groupe.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Demandez aux participantes et aux participants de former des groupes de 3 ou à 4, en personne ou en salles d’atelier virtuelle sur Zoom, selon le cas.</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Une fois l’exercice terminé (prévoir environ 5 minutes), chaque groupe est invité à partager ses réponses. Chaque question peut avoir plus d’une réponse. Vous pouvez aider les groupes à compléter ou à enrichir leurs réponses en fonction des exemples suivants.</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b="1" kern="1200" dirty="0">
                <a:solidFill>
                  <a:schemeClr val="tx1"/>
                </a:solidFill>
                <a:effectLst/>
                <a:latin typeface="+mn-lt"/>
                <a:ea typeface="+mn-ea"/>
                <a:cs typeface="+mn-cs"/>
              </a:rPr>
              <a:t>Questions et exemples de réponses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Que signifie faire un placement ou « placer son argent »?</a:t>
            </a:r>
            <a:endParaRPr lang="en-CA" sz="1200" kern="1200" dirty="0">
              <a:solidFill>
                <a:schemeClr val="tx1"/>
              </a:solidFill>
              <a:effectLst/>
              <a:latin typeface="+mn-lt"/>
              <a:ea typeface="+mn-ea"/>
              <a:cs typeface="+mn-cs"/>
            </a:endParaRPr>
          </a:p>
          <a:p>
            <a:pPr lvl="1"/>
            <a:r>
              <a:rPr lang="fr-CA" sz="1200" i="1" kern="1200" dirty="0">
                <a:solidFill>
                  <a:schemeClr val="tx1"/>
                </a:solidFill>
                <a:effectLst/>
                <a:latin typeface="+mn-lt"/>
                <a:ea typeface="+mn-ea"/>
                <a:cs typeface="+mn-cs"/>
              </a:rPr>
              <a:t>Faire l’achat d’un instrument financier dans l’espoir de voir son prix ou sa valeur augmenter. </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Donne des exemples de types de placements.</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Action, soit une unité de participation au capital social d’une société.</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Obligation, soit une convention de prêt à long terme.</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Comment un placement rapporte-t-il de l’argent?</a:t>
            </a:r>
            <a:endParaRPr lang="en-CA" sz="1200" kern="1200" dirty="0">
              <a:solidFill>
                <a:schemeClr val="tx1"/>
              </a:solidFill>
              <a:effectLst/>
              <a:latin typeface="+mn-lt"/>
              <a:ea typeface="+mn-ea"/>
              <a:cs typeface="+mn-cs"/>
            </a:endParaRPr>
          </a:p>
          <a:p>
            <a:pPr lvl="2"/>
            <a:r>
              <a:rPr lang="fr-CA" sz="1200" i="1" kern="1200" dirty="0">
                <a:solidFill>
                  <a:schemeClr val="tx1"/>
                </a:solidFill>
                <a:effectLst/>
                <a:latin typeface="+mn-lt"/>
                <a:ea typeface="+mn-ea"/>
                <a:cs typeface="+mn-cs"/>
              </a:rPr>
              <a:t>La « vendeuse » ou le « vendeur » d’instruments de placement verse aux investisseuses et aux investisseurs différents types de bénéfices tels que (a) des intérêts, qu’une société ou un gouvernement paie à une prêteuse ou à un prêteur pour avoir emprunté de l’argent; (b) des dividendes, ou une partie du bénéfice réalisé; (c) la valeur d’un placement peut également augmenter au fil du temps et l’investisseuse ou l’investisseur peut faire un profit quand elle ou il le vend.</a:t>
            </a:r>
            <a:endParaRPr lang="en-CA" sz="12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Quels sont les risques inhérents aux placements?</a:t>
            </a:r>
            <a:endParaRPr lang="en-CA" sz="1200" kern="1200" dirty="0">
              <a:solidFill>
                <a:schemeClr val="tx1"/>
              </a:solidFill>
              <a:effectLst/>
              <a:latin typeface="+mn-lt"/>
              <a:ea typeface="+mn-ea"/>
              <a:cs typeface="+mn-cs"/>
            </a:endParaRPr>
          </a:p>
          <a:p>
            <a:pPr lvl="2"/>
            <a:r>
              <a:rPr lang="fr-CA" sz="1200" i="1" kern="1200" dirty="0">
                <a:solidFill>
                  <a:schemeClr val="tx1"/>
                </a:solidFill>
                <a:effectLst/>
                <a:latin typeface="+mn-lt"/>
                <a:ea typeface="+mn-ea"/>
                <a:cs typeface="+mn-cs"/>
              </a:rPr>
              <a:t>Tu peux perdre une partie ou la totalité de ton argent si ton placement perd de la valeur.</a:t>
            </a:r>
            <a:endParaRPr lang="en-CA" sz="1200" kern="1200" dirty="0">
              <a:solidFill>
                <a:schemeClr val="tx1"/>
              </a:solidFill>
              <a:effectLst/>
              <a:latin typeface="+mn-lt"/>
              <a:ea typeface="+mn-ea"/>
              <a:cs typeface="+mn-cs"/>
            </a:endParaRPr>
          </a:p>
          <a:p>
            <a:pPr lvl="2"/>
            <a:r>
              <a:rPr lang="fr-CA" sz="1200" i="1" kern="1200" dirty="0">
                <a:solidFill>
                  <a:schemeClr val="tx1"/>
                </a:solidFill>
                <a:effectLst/>
                <a:latin typeface="+mn-lt"/>
                <a:ea typeface="+mn-ea"/>
                <a:cs typeface="+mn-cs"/>
              </a:rPr>
              <a:t>Le rendement réel d’un placement peut être inférieur au rendement espéré.</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7</a:t>
            </a:fld>
            <a:endParaRPr lang="en-CA"/>
          </a:p>
        </p:txBody>
      </p:sp>
    </p:spTree>
    <p:extLst>
      <p:ext uri="{BB962C8B-B14F-4D97-AF65-F5344CB8AC3E}">
        <p14:creationId xmlns:p14="http://schemas.microsoft.com/office/powerpoint/2010/main" val="3139947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Présentez cette partie comme suit :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 Nous explorerons maintenant ce qu’est l’intérêt. Nous parlerons aujourd’hui de deux types d’intérêt : l’intérêt simple et l’intérêt composé. » </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8</a:t>
            </a:fld>
            <a:endParaRPr lang="en-CA"/>
          </a:p>
        </p:txBody>
      </p:sp>
    </p:spTree>
    <p:extLst>
      <p:ext uri="{BB962C8B-B14F-4D97-AF65-F5344CB8AC3E}">
        <p14:creationId xmlns:p14="http://schemas.microsoft.com/office/powerpoint/2010/main" val="1299386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Demandez aux participantes et aux participants d’écrire leurs réponses aux questions 1 et 2 de la </a:t>
            </a:r>
            <a:r>
              <a:rPr lang="fr-CA" sz="1200" b="1" kern="1200" dirty="0">
                <a:solidFill>
                  <a:schemeClr val="tx1"/>
                </a:solidFill>
                <a:effectLst/>
                <a:latin typeface="+mn-lt"/>
                <a:ea typeface="+mn-ea"/>
                <a:cs typeface="+mn-cs"/>
              </a:rPr>
              <a:t>partie A</a:t>
            </a:r>
            <a:r>
              <a:rPr lang="fr-CA" sz="1200" kern="1200" dirty="0">
                <a:solidFill>
                  <a:schemeClr val="tx1"/>
                </a:solidFill>
                <a:effectLst/>
                <a:latin typeface="+mn-lt"/>
                <a:ea typeface="+mn-ea"/>
                <a:cs typeface="+mn-cs"/>
              </a:rPr>
              <a:t> </a:t>
            </a:r>
            <a:r>
              <a:rPr lang="fr-CA" sz="1200" b="1" kern="1200" dirty="0">
                <a:solidFill>
                  <a:schemeClr val="tx1"/>
                </a:solidFill>
                <a:effectLst/>
                <a:latin typeface="+mn-lt"/>
                <a:ea typeface="+mn-ea"/>
                <a:cs typeface="+mn-cs"/>
              </a:rPr>
              <a:t>(annexe 2)</a:t>
            </a:r>
            <a:r>
              <a:rPr lang="fr-CA" sz="1200" kern="1200" dirty="0">
                <a:solidFill>
                  <a:schemeClr val="tx1"/>
                </a:solidFill>
                <a:effectLst/>
                <a:latin typeface="+mn-lt"/>
                <a:ea typeface="+mn-ea"/>
                <a:cs typeface="+mn-cs"/>
              </a:rPr>
              <a:t> dans leur guide ou sur une feuille de papier.</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Après 2 minutes, demandez à quelques participantes ou participants de partager leurs réponses avec le groupe. Donnez ensuite la solution.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Corrigé de la </a:t>
            </a:r>
            <a:r>
              <a:rPr lang="fr-CA" sz="1200" b="1" kern="1200" dirty="0">
                <a:solidFill>
                  <a:schemeClr val="tx1"/>
                </a:solidFill>
                <a:effectLst/>
                <a:latin typeface="+mn-lt"/>
                <a:ea typeface="+mn-ea"/>
                <a:cs typeface="+mn-cs"/>
              </a:rPr>
              <a:t>partie A </a:t>
            </a:r>
            <a:r>
              <a:rPr lang="fr-CA" sz="1200"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r>
              <a:rPr lang="fr-CA" sz="1200" i="1" u="none" strike="noStrike"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2 000 $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Principal + intérêts gagnés = 2 000 $ + 80 $ = </a:t>
            </a:r>
            <a:r>
              <a:rPr lang="fr-CA" sz="1200" u="sng" kern="1200" dirty="0">
                <a:solidFill>
                  <a:schemeClr val="tx1"/>
                </a:solidFill>
                <a:effectLst/>
                <a:latin typeface="+mn-lt"/>
                <a:ea typeface="+mn-ea"/>
                <a:cs typeface="+mn-cs"/>
              </a:rPr>
              <a:t>2 080 $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rtl="0" fontAlgn="base"/>
            <a:r>
              <a:rPr lang="en-CA" sz="1200" b="0" i="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9</a:t>
            </a:fld>
            <a:endParaRPr lang="en-CA"/>
          </a:p>
        </p:txBody>
      </p:sp>
    </p:spTree>
    <p:extLst>
      <p:ext uri="{BB962C8B-B14F-4D97-AF65-F5344CB8AC3E}">
        <p14:creationId xmlns:p14="http://schemas.microsoft.com/office/powerpoint/2010/main" val="2242735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Demandez aux participantes et aux participants de former des groupes de 3 ou à 4, en personne ou en salles d’atelier virtuelle sur Zoom, selon le cas, et de prendre 5 minutes pour réaliser la </a:t>
            </a:r>
            <a:r>
              <a:rPr lang="fr-CA" sz="1200" b="1" kern="1200" dirty="0">
                <a:solidFill>
                  <a:schemeClr val="tx1"/>
                </a:solidFill>
                <a:effectLst/>
                <a:latin typeface="+mn-lt"/>
                <a:ea typeface="+mn-ea"/>
                <a:cs typeface="+mn-cs"/>
              </a:rPr>
              <a:t>partie B </a:t>
            </a:r>
            <a:r>
              <a:rPr lang="fr-CA" sz="1200" kern="1200" dirty="0">
                <a:solidFill>
                  <a:schemeClr val="tx1"/>
                </a:solidFill>
                <a:effectLst/>
                <a:latin typeface="+mn-lt"/>
                <a:ea typeface="+mn-ea"/>
                <a:cs typeface="+mn-cs"/>
              </a:rPr>
              <a:t>de l’</a:t>
            </a:r>
            <a:r>
              <a:rPr lang="fr-CA" sz="1200" b="1" kern="1200" dirty="0">
                <a:solidFill>
                  <a:schemeClr val="tx1"/>
                </a:solidFill>
                <a:effectLst/>
                <a:latin typeface="+mn-lt"/>
                <a:ea typeface="+mn-ea"/>
                <a:cs typeface="+mn-cs"/>
              </a:rPr>
              <a:t>annexe 2</a:t>
            </a:r>
            <a:r>
              <a:rPr lang="fr-CA" sz="1200"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Une fois le temps écoulé, rapatriez toutes les participantes et tous les participants et demandez-leur de partager leurs réponses aux options A et B. Une fois que tout le monde aura présenté ses réponses, vous pourrez fournir les réponses correctes et poser les questions de développement ci-dessous.</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u="sng" kern="1200" dirty="0">
                <a:solidFill>
                  <a:schemeClr val="tx1"/>
                </a:solidFill>
                <a:effectLst/>
                <a:latin typeface="+mn-lt"/>
                <a:ea typeface="+mn-ea"/>
                <a:cs typeface="+mn-cs"/>
              </a:rPr>
              <a:t>Corrigé pour l’</a:t>
            </a:r>
            <a:r>
              <a:rPr lang="fr-CA" sz="1200" b="1" kern="1200" dirty="0">
                <a:solidFill>
                  <a:schemeClr val="tx1"/>
                </a:solidFill>
                <a:effectLst/>
                <a:latin typeface="+mn-lt"/>
                <a:ea typeface="+mn-ea"/>
                <a:cs typeface="+mn-cs"/>
              </a:rPr>
              <a:t>option A </a:t>
            </a:r>
            <a:r>
              <a:rPr lang="fr-CA" sz="1200" i="1"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3 000 $ x 0,02 = </a:t>
            </a:r>
            <a:r>
              <a:rPr lang="fr-CA" sz="1200" u="sng" kern="1200" dirty="0">
                <a:solidFill>
                  <a:schemeClr val="tx1"/>
                </a:solidFill>
                <a:effectLst/>
                <a:latin typeface="+mn-lt"/>
                <a:ea typeface="+mn-ea"/>
                <a:cs typeface="+mn-cs"/>
              </a:rPr>
              <a:t>60 $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3 000 $ x 0,02 = </a:t>
            </a:r>
            <a:r>
              <a:rPr lang="fr-CA" sz="1200" u="sng" kern="1200" dirty="0">
                <a:solidFill>
                  <a:schemeClr val="tx1"/>
                </a:solidFill>
                <a:effectLst/>
                <a:latin typeface="+mn-lt"/>
                <a:ea typeface="+mn-ea"/>
                <a:cs typeface="+mn-cs"/>
              </a:rPr>
              <a:t>60 $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60 $ + 60 $ = </a:t>
            </a:r>
            <a:r>
              <a:rPr lang="fr-CA" sz="1200" u="sng" kern="1200" dirty="0">
                <a:solidFill>
                  <a:schemeClr val="tx1"/>
                </a:solidFill>
                <a:effectLst/>
                <a:latin typeface="+mn-lt"/>
                <a:ea typeface="+mn-ea"/>
                <a:cs typeface="+mn-cs"/>
              </a:rPr>
              <a:t>120 $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10</a:t>
            </a:fld>
            <a:endParaRPr lang="en-CA"/>
          </a:p>
        </p:txBody>
      </p:sp>
    </p:spTree>
    <p:extLst>
      <p:ext uri="{BB962C8B-B14F-4D97-AF65-F5344CB8AC3E}">
        <p14:creationId xmlns:p14="http://schemas.microsoft.com/office/powerpoint/2010/main" val="3572902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i="1" u="sng" kern="1200" dirty="0">
                <a:solidFill>
                  <a:schemeClr val="tx1"/>
                </a:solidFill>
                <a:effectLst/>
                <a:latin typeface="+mn-lt"/>
                <a:ea typeface="+mn-ea"/>
                <a:cs typeface="+mn-cs"/>
              </a:rPr>
              <a:t>Corrigé pour l’</a:t>
            </a:r>
            <a:r>
              <a:rPr lang="fr-CA" sz="1200" b="1" kern="1200" dirty="0">
                <a:solidFill>
                  <a:schemeClr val="tx1"/>
                </a:solidFill>
                <a:effectLst/>
                <a:latin typeface="+mn-lt"/>
                <a:ea typeface="+mn-ea"/>
                <a:cs typeface="+mn-cs"/>
              </a:rPr>
              <a:t>option B</a:t>
            </a:r>
            <a:r>
              <a:rPr lang="fr-CA" sz="1200" kern="1200" dirty="0">
                <a:solidFill>
                  <a:schemeClr val="tx1"/>
                </a:solidFill>
                <a:effectLst/>
                <a:latin typeface="+mn-lt"/>
                <a:ea typeface="+mn-ea"/>
                <a:cs typeface="+mn-cs"/>
              </a:rPr>
              <a:t> </a:t>
            </a:r>
            <a:r>
              <a:rPr lang="fr-CA" sz="1200" i="1"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3 000 $ x 0,02 = </a:t>
            </a:r>
            <a:r>
              <a:rPr lang="fr-CA" sz="1200" u="sng" kern="1200" dirty="0">
                <a:solidFill>
                  <a:schemeClr val="tx1"/>
                </a:solidFill>
                <a:effectLst/>
                <a:latin typeface="+mn-lt"/>
                <a:ea typeface="+mn-ea"/>
                <a:cs typeface="+mn-cs"/>
              </a:rPr>
              <a:t>60 $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(3 000 $ + 60 $) x 0,02 = </a:t>
            </a:r>
            <a:r>
              <a:rPr lang="fr-CA" sz="1200" u="sng" kern="1200" dirty="0">
                <a:solidFill>
                  <a:schemeClr val="tx1"/>
                </a:solidFill>
                <a:effectLst/>
                <a:latin typeface="+mn-lt"/>
                <a:ea typeface="+mn-ea"/>
                <a:cs typeface="+mn-cs"/>
              </a:rPr>
              <a:t>61,20 $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60 $ + 61,20 $ = </a:t>
            </a:r>
            <a:r>
              <a:rPr lang="fr-CA" sz="1200" u="sng" kern="1200" dirty="0">
                <a:solidFill>
                  <a:schemeClr val="tx1"/>
                </a:solidFill>
                <a:effectLst/>
                <a:latin typeface="+mn-lt"/>
                <a:ea typeface="+mn-ea"/>
                <a:cs typeface="+mn-cs"/>
              </a:rPr>
              <a:t>121,20 $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11</a:t>
            </a:fld>
            <a:endParaRPr lang="en-CA"/>
          </a:p>
        </p:txBody>
      </p:sp>
    </p:spTree>
    <p:extLst>
      <p:ext uri="{BB962C8B-B14F-4D97-AF65-F5344CB8AC3E}">
        <p14:creationId xmlns:p14="http://schemas.microsoft.com/office/powerpoint/2010/main" val="2765605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CA" sz="1200" kern="1200" dirty="0">
                <a:solidFill>
                  <a:schemeClr val="tx1"/>
                </a:solidFill>
                <a:effectLst/>
                <a:latin typeface="+mn-lt"/>
                <a:ea typeface="+mn-ea"/>
                <a:cs typeface="+mn-cs"/>
              </a:rPr>
              <a:t>Posez les questions suivante :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Qu’est-ce qui explique que les intérêts gagnés sont supérieurs dans l’</a:t>
            </a:r>
            <a:r>
              <a:rPr lang="fr-CA" sz="1200" b="1" kern="1200" dirty="0">
                <a:solidFill>
                  <a:schemeClr val="tx1"/>
                </a:solidFill>
                <a:effectLst/>
                <a:latin typeface="+mn-lt"/>
                <a:ea typeface="+mn-ea"/>
                <a:cs typeface="+mn-cs"/>
              </a:rPr>
              <a:t>option B</a:t>
            </a:r>
            <a:r>
              <a:rPr lang="fr-CA" sz="1200"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Dans l’option B, Ali commence l’année 2 avec plus d’argent dans son placement, car il a ajouté les intérêts gagnés au cours de l’année 1 à son capital initial de 3 000 $. Par conséquent, il y a une plus grosse somme d’argent qui gagne des intérêts au cours de l’année 2. </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Mis à part la comparaison des intérêts gagnés entre l’</a:t>
            </a:r>
            <a:r>
              <a:rPr lang="fr-CA" sz="1200" b="1" kern="1200" dirty="0">
                <a:solidFill>
                  <a:schemeClr val="tx1"/>
                </a:solidFill>
                <a:effectLst/>
                <a:latin typeface="+mn-lt"/>
                <a:ea typeface="+mn-ea"/>
                <a:cs typeface="+mn-cs"/>
              </a:rPr>
              <a:t>option A</a:t>
            </a:r>
            <a:r>
              <a:rPr lang="fr-CA" sz="1200" kern="1200" dirty="0">
                <a:solidFill>
                  <a:schemeClr val="tx1"/>
                </a:solidFill>
                <a:effectLst/>
                <a:latin typeface="+mn-lt"/>
                <a:ea typeface="+mn-ea"/>
                <a:cs typeface="+mn-cs"/>
              </a:rPr>
              <a:t> et l’</a:t>
            </a:r>
            <a:r>
              <a:rPr lang="fr-CA" sz="1200" b="1" kern="1200" dirty="0">
                <a:solidFill>
                  <a:schemeClr val="tx1"/>
                </a:solidFill>
                <a:effectLst/>
                <a:latin typeface="+mn-lt"/>
                <a:ea typeface="+mn-ea"/>
                <a:cs typeface="+mn-cs"/>
              </a:rPr>
              <a:t>option B</a:t>
            </a:r>
            <a:r>
              <a:rPr lang="fr-CA" sz="1200" kern="1200" dirty="0">
                <a:solidFill>
                  <a:schemeClr val="tx1"/>
                </a:solidFill>
                <a:effectLst/>
                <a:latin typeface="+mn-lt"/>
                <a:ea typeface="+mn-ea"/>
                <a:cs typeface="+mn-cs"/>
              </a:rPr>
              <a:t>, quels autres facteurs Ali pourrait-il prendre en considération dans son choix de l’une ou de l’autre option?</a:t>
            </a:r>
            <a:endParaRPr lang="en-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Ali pourrait prendre en considération les facteurs suivants : </a:t>
            </a:r>
            <a:endParaRPr lang="en-CA" sz="1200" kern="1200" dirty="0">
              <a:solidFill>
                <a:schemeClr val="tx1"/>
              </a:solidFill>
              <a:effectLst/>
              <a:latin typeface="+mn-lt"/>
              <a:ea typeface="+mn-ea"/>
              <a:cs typeface="+mn-cs"/>
            </a:endParaRPr>
          </a:p>
          <a:p>
            <a:r>
              <a:rPr lang="fr-CA" sz="1200" i="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Le nombre de fois que les intérêts sont composés par période et le nombre total de périodes dans les deux options. </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Ali veut-il engager tous les fonds disponibles pour les deux années complètes?</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Ali veut-il plutôt encaisser les intérêts comme un revenu chaque année ?</a:t>
            </a:r>
            <a:endParaRPr lang="en-CA" sz="1200" kern="1200" dirty="0">
              <a:solidFill>
                <a:schemeClr val="tx1"/>
              </a:solidFill>
              <a:effectLst/>
              <a:latin typeface="+mn-lt"/>
              <a:ea typeface="+mn-ea"/>
              <a:cs typeface="+mn-cs"/>
            </a:endParaRPr>
          </a:p>
          <a:p>
            <a:pPr lvl="0"/>
            <a:r>
              <a:rPr lang="fr-CA" sz="1200" i="1" kern="1200" dirty="0">
                <a:solidFill>
                  <a:schemeClr val="tx1"/>
                </a:solidFill>
                <a:effectLst/>
                <a:latin typeface="+mn-lt"/>
                <a:ea typeface="+mn-ea"/>
                <a:cs typeface="+mn-cs"/>
              </a:rPr>
              <a:t>Ali veut-il avoir la possibilité de transférer son argent ailleurs après la première année, par exemple s’il s’attend à ce que les taux d’intérêt soient élevés la première année, mais baissent la seconde?</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12</a:t>
            </a:fld>
            <a:endParaRPr lang="en-CA"/>
          </a:p>
        </p:txBody>
      </p:sp>
    </p:spTree>
    <p:extLst>
      <p:ext uri="{BB962C8B-B14F-4D97-AF65-F5344CB8AC3E}">
        <p14:creationId xmlns:p14="http://schemas.microsoft.com/office/powerpoint/2010/main" val="121624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svg"/><Relationship Id="rId11" Type="http://schemas.openxmlformats.org/officeDocument/2006/relationships/image" Target="../media/image16.sv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244970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40061241"/>
      </p:ext>
    </p:extLst>
  </p:cSld>
  <p:clrMapOvr>
    <a:masterClrMapping/>
  </p:clrMapOvr>
  <p:extLst>
    <p:ext uri="{DCECCB84-F9BA-43D5-87BE-67443E8EF086}">
      <p15:sldGuideLst xmlns:p15="http://schemas.microsoft.com/office/powerpoint/2012/main">
        <p15:guide id="3" pos="316">
          <p15:clr>
            <a:srgbClr val="FBAE40"/>
          </p15:clr>
        </p15:guide>
        <p15:guide id="4" pos="3739">
          <p15:clr>
            <a:srgbClr val="FBAE40"/>
          </p15:clr>
        </p15:guide>
        <p15:guide id="5" pos="3940">
          <p15:clr>
            <a:srgbClr val="FBAE40"/>
          </p15:clr>
        </p15:guide>
        <p15:guide id="6" pos="7363">
          <p15:clr>
            <a:srgbClr val="FBAE40"/>
          </p15:clr>
        </p15:guide>
        <p15:guide id="9" orient="horz" pos="1842">
          <p15:clr>
            <a:srgbClr val="FBAE40"/>
          </p15:clr>
        </p15:guide>
        <p15:guide id="10" orient="horz" pos="38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254249625"/>
      </p:ext>
    </p:extLst>
  </p:cSld>
  <p:clrMapOvr>
    <a:masterClrMapping/>
  </p:clrMapOvr>
  <p:extLst>
    <p:ext uri="{DCECCB84-F9BA-43D5-87BE-67443E8EF086}">
      <p15:sldGuideLst xmlns:p15="http://schemas.microsoft.com/office/powerpoint/2012/main">
        <p15:guide id="3" pos="316">
          <p15:clr>
            <a:srgbClr val="FBAE40"/>
          </p15:clr>
        </p15:guide>
        <p15:guide id="4" pos="2547">
          <p15:clr>
            <a:srgbClr val="FBAE40"/>
          </p15:clr>
        </p15:guide>
        <p15:guide id="5" pos="2732">
          <p15:clr>
            <a:srgbClr val="FBAE40"/>
          </p15:clr>
        </p15:guide>
        <p15:guide id="6" pos="4947">
          <p15:clr>
            <a:srgbClr val="FBAE40"/>
          </p15:clr>
        </p15:guide>
        <p15:guide id="7" pos="5148">
          <p15:clr>
            <a:srgbClr val="FBAE40"/>
          </p15:clr>
        </p15:guide>
        <p15:guide id="8" pos="7363">
          <p15:clr>
            <a:srgbClr val="FBAE40"/>
          </p15:clr>
        </p15:guide>
        <p15:guide id="11" orient="horz" pos="1843">
          <p15:clr>
            <a:srgbClr val="FBAE40"/>
          </p15:clr>
        </p15:guide>
        <p15:guide id="12" orient="horz" pos="388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endParaRPr lang="en-US" dirty="0"/>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186348291"/>
      </p:ext>
    </p:extLst>
  </p:cSld>
  <p:clrMapOvr>
    <a:masterClrMapping/>
  </p:clrMapOvr>
  <p:extLst>
    <p:ext uri="{DCECCB84-F9BA-43D5-87BE-67443E8EF086}">
      <p15:sldGuideLst xmlns:p15="http://schemas.microsoft.com/office/powerpoint/2012/main">
        <p15:guide id="1">
          <p15:clr>
            <a:srgbClr val="FBAE40"/>
          </p15:clr>
        </p15:guide>
        <p15:guide id="2" pos="7680">
          <p15:clr>
            <a:srgbClr val="FBAE40"/>
          </p15:clr>
        </p15:guide>
        <p15:guide id="3" pos="316">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1" orient="horz">
          <p15:clr>
            <a:srgbClr val="FBAE40"/>
          </p15:clr>
        </p15:guide>
        <p15:guide id="12" orient="horz" pos="4320">
          <p15:clr>
            <a:srgbClr val="FBAE40"/>
          </p15:clr>
        </p15:guide>
        <p15:guide id="13" orient="horz" pos="1843">
          <p15:clr>
            <a:srgbClr val="FBAE40"/>
          </p15:clr>
        </p15:guide>
        <p15:guide id="14" orient="horz" pos="38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8600018"/>
      </p:ext>
    </p:extLst>
  </p:cSld>
  <p:clrMapOvr>
    <a:masterClrMapping/>
  </p:clrMapOvr>
  <p:extLst>
    <p:ext uri="{DCECCB84-F9BA-43D5-87BE-67443E8EF086}">
      <p15:sldGuideLst xmlns:p15="http://schemas.microsoft.com/office/powerpoint/2012/main">
        <p15:guide id="3" pos="316">
          <p15:clr>
            <a:srgbClr val="FBAE40"/>
          </p15:clr>
        </p15:guide>
        <p15:guide id="4" pos="3772">
          <p15:clr>
            <a:srgbClr val="FBAE40"/>
          </p15:clr>
        </p15:guide>
        <p15:guide id="5" pos="3908">
          <p15:clr>
            <a:srgbClr val="FBAE40"/>
          </p15:clr>
        </p15:guide>
        <p15:guide id="6" pos="7363">
          <p15:clr>
            <a:srgbClr val="FBAE40"/>
          </p15:clr>
        </p15:guide>
        <p15:guide id="7" orient="horz" pos="3045">
          <p15:clr>
            <a:srgbClr val="FBAE40"/>
          </p15:clr>
        </p15:guide>
        <p15:guide id="9" orient="horz" pos="754">
          <p15:clr>
            <a:srgbClr val="FBAE40"/>
          </p15:clr>
        </p15:guide>
        <p15:guide id="10" orient="horz" pos="38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49412081"/>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444952048"/>
      </p:ext>
    </p:extLst>
  </p:cSld>
  <p:clrMapOvr>
    <a:masterClrMapping/>
  </p:clrMapOvr>
  <p:extLst>
    <p:ext uri="{DCECCB84-F9BA-43D5-87BE-67443E8EF086}">
      <p15:sldGuideLst xmlns:p15="http://schemas.microsoft.com/office/powerpoint/2012/main">
        <p15:guide id="3" pos="316">
          <p15:clr>
            <a:srgbClr val="FBAE40"/>
          </p15:clr>
        </p15:guide>
        <p15:guide id="7" orient="horz" pos="754">
          <p15:clr>
            <a:srgbClr val="FBAE40"/>
          </p15:clr>
        </p15:guide>
        <p15:guide id="8" orient="horz" pos="2251">
          <p15:clr>
            <a:srgbClr val="FBAE40"/>
          </p15:clr>
        </p15:guide>
        <p15:guide id="9" orient="horz" pos="2387">
          <p15:clr>
            <a:srgbClr val="FBAE40"/>
          </p15:clr>
        </p15:guide>
        <p15:guide id="10" orient="horz" pos="388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dirty="0"/>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endParaRPr lang="en-US" dirty="0"/>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32772510"/>
      </p:ext>
    </p:extLst>
  </p:cSld>
  <p:clrMapOvr>
    <a:masterClrMapping/>
  </p:clrMapOvr>
  <p:extLst>
    <p:ext uri="{DCECCB84-F9BA-43D5-87BE-67443E8EF086}">
      <p15:sldGuideLst xmlns:p15="http://schemas.microsoft.com/office/powerpoint/2012/main">
        <p15:guide id="3" pos="2819">
          <p15:clr>
            <a:srgbClr val="FBAE40"/>
          </p15:clr>
        </p15:guide>
        <p15:guide id="4" pos="7363">
          <p15:clr>
            <a:srgbClr val="FBAE40"/>
          </p15:clr>
        </p15:guide>
        <p15:guide id="8" orient="horz" pos="388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dirty="0"/>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endParaRPr lang="en-US" dirty="0"/>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5824243"/>
      </p:ext>
    </p:extLst>
  </p:cSld>
  <p:clrMapOvr>
    <a:masterClrMapping/>
  </p:clrMapOvr>
  <p:extLst>
    <p:ext uri="{DCECCB84-F9BA-43D5-87BE-67443E8EF086}">
      <p15:sldGuideLst xmlns:p15="http://schemas.microsoft.com/office/powerpoint/2012/main">
        <p15:guide id="3" pos="316">
          <p15:clr>
            <a:srgbClr val="FBAE40"/>
          </p15:clr>
        </p15:guide>
        <p15:guide id="4" pos="4861">
          <p15:clr>
            <a:srgbClr val="FBAE40"/>
          </p15:clr>
        </p15:guide>
        <p15:guide id="8" orient="horz" pos="388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dirty="0"/>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73844391"/>
      </p:ext>
    </p:extLst>
  </p:cSld>
  <p:clrMapOvr>
    <a:masterClrMapping/>
  </p:clrMapOvr>
  <p:extLst>
    <p:ext uri="{DCECCB84-F9BA-43D5-87BE-67443E8EF086}">
      <p15:sldGuideLst xmlns:p15="http://schemas.microsoft.com/office/powerpoint/2012/main">
        <p15:guide id="3" pos="325">
          <p15:clr>
            <a:srgbClr val="FBAE40"/>
          </p15:clr>
        </p15:guide>
        <p15:guide id="4" pos="7355">
          <p15:clr>
            <a:srgbClr val="FBAE40"/>
          </p15:clr>
        </p15:guide>
        <p15:guide id="7" orient="horz" pos="867">
          <p15:clr>
            <a:srgbClr val="FBAE40"/>
          </p15:clr>
        </p15:guide>
        <p15:guide id="8" orient="horz" pos="3612">
          <p15:clr>
            <a:srgbClr val="FBAE40"/>
          </p15:clr>
        </p15:guide>
        <p15:guide id="9" orient="horz" pos="3045">
          <p15:clr>
            <a:srgbClr val="FBAE40"/>
          </p15:clr>
        </p15:guide>
        <p15:guide id="10" orient="horz" pos="38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endParaRPr lang="en-US" dirty="0"/>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516264846"/>
      </p:ext>
    </p:extLst>
  </p:cSld>
  <p:clrMapOvr>
    <a:masterClrMapping/>
  </p:clrMapOvr>
  <p:extLst>
    <p:ext uri="{DCECCB84-F9BA-43D5-87BE-67443E8EF086}">
      <p15:sldGuideLst xmlns:p15="http://schemas.microsoft.com/office/powerpoint/2012/main">
        <p15:guide id="4" pos="7363">
          <p15:clr>
            <a:srgbClr val="FBAE40"/>
          </p15:clr>
        </p15:guide>
        <p15:guide id="7" orient="horz" pos="3612">
          <p15:clr>
            <a:srgbClr val="FBAE40"/>
          </p15:clr>
        </p15:guide>
        <p15:guide id="8" orient="horz" pos="3816">
          <p15:clr>
            <a:srgbClr val="FBAE40"/>
          </p15:clr>
        </p15:guide>
        <p15:guide id="9" orient="horz" pos="482">
          <p15:clr>
            <a:srgbClr val="FBAE40"/>
          </p15:clr>
        </p15:guide>
        <p15:guide id="10" pos="422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dirty="0"/>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8719280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511926521"/>
      </p:ext>
    </p:extLst>
  </p:cSld>
  <p:clrMapOvr>
    <a:masterClrMapping/>
  </p:clrMapOvr>
  <p:extLst>
    <p:ext uri="{DCECCB84-F9BA-43D5-87BE-67443E8EF086}">
      <p15:sldGuideLst xmlns:p15="http://schemas.microsoft.com/office/powerpoint/2012/main">
        <p15:guide id="3" pos="316">
          <p15:clr>
            <a:srgbClr val="FBAE40"/>
          </p15:clr>
        </p15:guide>
        <p15:guide id="4" pos="3739">
          <p15:clr>
            <a:srgbClr val="FBAE40"/>
          </p15:clr>
        </p15:guide>
        <p15:guide id="5" pos="3940">
          <p15:clr>
            <a:srgbClr val="FBAE40"/>
          </p15:clr>
        </p15:guide>
        <p15:guide id="6" pos="7363">
          <p15:clr>
            <a:srgbClr val="FBAE40"/>
          </p15:clr>
        </p15:guide>
        <p15:guide id="9" orient="horz" pos="754">
          <p15:clr>
            <a:srgbClr val="FBAE40"/>
          </p15:clr>
        </p15:guide>
        <p15:guide id="10" orient="horz" pos="1117">
          <p15:clr>
            <a:srgbClr val="FBAE40"/>
          </p15:clr>
        </p15:guide>
        <p15:guide id="12" orient="horz" pos="3884">
          <p15:clr>
            <a:srgbClr val="FBAE40"/>
          </p15:clr>
        </p15:guide>
        <p15:guide id="13" orient="horz" pos="426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2892705"/>
      </p:ext>
    </p:extLst>
  </p:cSld>
  <p:clrMapOvr>
    <a:masterClrMapping/>
  </p:clrMapOvr>
  <p:extLst>
    <p:ext uri="{DCECCB84-F9BA-43D5-87BE-67443E8EF086}">
      <p15:sldGuideLst xmlns:p15="http://schemas.microsoft.com/office/powerpoint/2012/main">
        <p15:guide id="3" pos="316">
          <p15:clr>
            <a:srgbClr val="FBAE40"/>
          </p15:clr>
        </p15:guide>
        <p15:guide id="6" pos="7363">
          <p15:clr>
            <a:srgbClr val="FBAE40"/>
          </p15:clr>
        </p15:guide>
        <p15:guide id="9" orient="horz" pos="1117">
          <p15:clr>
            <a:srgbClr val="FBAE40"/>
          </p15:clr>
        </p15:guide>
        <p15:guide id="12" orient="horz" pos="3888">
          <p15:clr>
            <a:srgbClr val="FBAE40"/>
          </p15:clr>
        </p15:guide>
        <p15:guide id="13" orient="horz" pos="754">
          <p15:clr>
            <a:srgbClr val="FBAE40"/>
          </p15:clr>
        </p15:guide>
        <p15:guide id="14" pos="2729">
          <p15:clr>
            <a:srgbClr val="FBAE40"/>
          </p15:clr>
        </p15:guide>
        <p15:guide id="15" pos="2547">
          <p15:clr>
            <a:srgbClr val="FBAE40"/>
          </p15:clr>
        </p15:guide>
        <p15:guide id="16" pos="4951">
          <p15:clr>
            <a:srgbClr val="FBAE40"/>
          </p15:clr>
        </p15:guide>
        <p15:guide id="17" pos="515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81281602"/>
      </p:ext>
    </p:extLst>
  </p:cSld>
  <p:clrMapOvr>
    <a:masterClrMapping/>
  </p:clrMapOvr>
  <p:extLst>
    <p:ext uri="{DCECCB84-F9BA-43D5-87BE-67443E8EF086}">
      <p15:sldGuideLst xmlns:p15="http://schemas.microsoft.com/office/powerpoint/2012/main">
        <p15:guide id="3" pos="316">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4" orient="horz" pos="1117">
          <p15:clr>
            <a:srgbClr val="FBAE40"/>
          </p15:clr>
        </p15:guide>
        <p15:guide id="15" orient="horz" pos="754">
          <p15:clr>
            <a:srgbClr val="FBAE40"/>
          </p15:clr>
        </p15:guide>
        <p15:guide id="16" orient="horz" pos="38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dirty="0"/>
              <a:t>Click icon</a:t>
            </a:r>
            <a:br>
              <a:rPr lang="en-US" dirty="0"/>
            </a:br>
            <a:r>
              <a:rPr lang="en-US" dirty="0"/>
              <a:t>to add headshot</a:t>
            </a:r>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dirty="0"/>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062542816"/>
      </p:ext>
    </p:extLst>
  </p:cSld>
  <p:clrMapOvr>
    <a:masterClrMapping/>
  </p:clrMapOvr>
  <p:extLst>
    <p:ext uri="{DCECCB84-F9BA-43D5-87BE-67443E8EF086}">
      <p15:sldGuideLst xmlns:p15="http://schemas.microsoft.com/office/powerpoint/2012/main">
        <p15:guide id="3" pos="325">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3" orient="horz" pos="1933">
          <p15:clr>
            <a:srgbClr val="FBAE40"/>
          </p15:clr>
        </p15:guide>
        <p15:guide id="14" orient="horz" pos="2505">
          <p15:clr>
            <a:srgbClr val="FBAE40"/>
          </p15:clr>
        </p15:guide>
        <p15:guide id="16" orient="horz" pos="388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dirty="0"/>
              <a:t>Click icon</a:t>
            </a:r>
            <a:br>
              <a:rPr lang="en-US" dirty="0"/>
            </a:br>
            <a:r>
              <a:rPr lang="en-US" dirty="0"/>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73944410"/>
      </p:ext>
    </p:extLst>
  </p:cSld>
  <p:clrMapOvr>
    <a:masterClrMapping/>
  </p:clrMapOvr>
  <p:extLst>
    <p:ext uri="{DCECCB84-F9BA-43D5-87BE-67443E8EF086}">
      <p15:sldGuideLst xmlns:p15="http://schemas.microsoft.com/office/powerpoint/2012/main">
        <p15:guide id="3" pos="316">
          <p15:clr>
            <a:srgbClr val="FBAE40"/>
          </p15:clr>
        </p15:guide>
        <p15:guide id="4" pos="1323">
          <p15:clr>
            <a:srgbClr val="FBAE40"/>
          </p15:clr>
        </p15:guide>
        <p15:guide id="5" pos="1524">
          <p15:clr>
            <a:srgbClr val="FBAE40"/>
          </p15:clr>
        </p15:guide>
        <p15:guide id="6" pos="2525">
          <p15:clr>
            <a:srgbClr val="FBAE40"/>
          </p15:clr>
        </p15:guide>
        <p15:guide id="7" pos="2732">
          <p15:clr>
            <a:srgbClr val="FBAE40"/>
          </p15:clr>
        </p15:guide>
        <p15:guide id="8" pos="3739">
          <p15:clr>
            <a:srgbClr val="FBAE40"/>
          </p15:clr>
        </p15:guide>
        <p15:guide id="9" pos="3940">
          <p15:clr>
            <a:srgbClr val="FBAE40"/>
          </p15:clr>
        </p15:guide>
        <p15:guide id="10" pos="4947">
          <p15:clr>
            <a:srgbClr val="FBAE40"/>
          </p15:clr>
        </p15:guide>
        <p15:guide id="11" pos="5148">
          <p15:clr>
            <a:srgbClr val="FBAE40"/>
          </p15:clr>
        </p15:guide>
        <p15:guide id="12" pos="6155">
          <p15:clr>
            <a:srgbClr val="FBAE40"/>
          </p15:clr>
        </p15:guide>
        <p15:guide id="13" pos="6356">
          <p15:clr>
            <a:srgbClr val="FBAE40"/>
          </p15:clr>
        </p15:guide>
        <p15:guide id="14" pos="7363">
          <p15:clr>
            <a:srgbClr val="FBAE40"/>
          </p15:clr>
        </p15:guide>
        <p15:guide id="17" orient="horz" pos="1933">
          <p15:clr>
            <a:srgbClr val="FBAE40"/>
          </p15:clr>
        </p15:guide>
        <p15:guide id="18" orient="horz" pos="2505">
          <p15:clr>
            <a:srgbClr val="FBAE40"/>
          </p15:clr>
        </p15:guide>
        <p15:guide id="20" orient="horz" pos="388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633428591"/>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77807575"/>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0826432"/>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dirty="0"/>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dirty="0"/>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511036086"/>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8" orient="horz" pos="388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10460459"/>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7" orient="horz" pos="300">
          <p15:clr>
            <a:srgbClr val="FBAE40"/>
          </p15:clr>
        </p15:guide>
        <p15:guide id="8" orient="horz" pos="38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dirty="0"/>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22505210"/>
      </p:ext>
    </p:extLst>
  </p:cSld>
  <p:clrMapOvr>
    <a:masterClrMapping/>
  </p:clrMapOvr>
  <p:extLst>
    <p:ext uri="{DCECCB84-F9BA-43D5-87BE-67443E8EF086}">
      <p15:sldGuideLst xmlns:p15="http://schemas.microsoft.com/office/powerpoint/2012/main">
        <p15:guide id="2" pos="529">
          <p15:clr>
            <a:srgbClr val="FBAE40"/>
          </p15:clr>
        </p15:guide>
        <p15:guide id="3" pos="35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dirty="0"/>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18616401"/>
      </p:ext>
    </p:extLst>
  </p:cSld>
  <p:clrMapOvr>
    <a:masterClrMapping/>
  </p:clrMapOvr>
  <p:extLst>
    <p:ext uri="{DCECCB84-F9BA-43D5-87BE-67443E8EF086}">
      <p15:sldGuideLst xmlns:p15="http://schemas.microsoft.com/office/powerpoint/2012/main">
        <p15:guide id="2" pos="529">
          <p15:clr>
            <a:srgbClr val="FBAE40"/>
          </p15:clr>
        </p15:guide>
        <p15:guide id="3" pos="3500">
          <p15:clr>
            <a:srgbClr val="FBAE40"/>
          </p15:clr>
        </p15:guide>
        <p15:guide id="4" pos="744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83268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endParaRPr lang="en-US" dirty="0"/>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dirty="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dirty="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786589"/>
      </p:ext>
    </p:extLst>
  </p:cSld>
  <p:clrMapOvr>
    <a:masterClrMapping/>
  </p:clrMapOvr>
  <p:extLst>
    <p:ext uri="{DCECCB84-F9BA-43D5-87BE-67443E8EF086}">
      <p15:sldGuideLst xmlns:p15="http://schemas.microsoft.com/office/powerpoint/2012/main">
        <p15:guide id="3" pos="4112">
          <p15:clr>
            <a:srgbClr val="FBAE40"/>
          </p15:clr>
        </p15:guide>
        <p15:guide id="4" pos="7363">
          <p15:clr>
            <a:srgbClr val="FBAE40"/>
          </p15:clr>
        </p15:guide>
        <p15:guide id="7" orient="horz" pos="323">
          <p15:clr>
            <a:srgbClr val="FBAE40"/>
          </p15:clr>
        </p15:guide>
        <p15:guide id="8" orient="horz" pos="388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dirty="0"/>
              <a:t>Drop photo here to add</a:t>
            </a:r>
            <a:br>
              <a:rPr lang="en-US" dirty="0"/>
            </a:br>
            <a:r>
              <a:rPr lang="en-US" dirty="0"/>
              <a:t>background photo. </a:t>
            </a:r>
          </a:p>
          <a:p>
            <a:r>
              <a:rPr lang="en-US" dirty="0"/>
              <a:t>This layout works best</a:t>
            </a:r>
            <a:br>
              <a:rPr lang="en-US" dirty="0"/>
            </a:br>
            <a:r>
              <a:rPr lang="en-US" dirty="0"/>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09070556"/>
      </p:ext>
    </p:extLst>
  </p:cSld>
  <p:clrMapOvr>
    <a:masterClrMapping/>
  </p:clrMapOvr>
  <p:extLst>
    <p:ext uri="{DCECCB84-F9BA-43D5-87BE-67443E8EF086}">
      <p15:sldGuideLst xmlns:p15="http://schemas.microsoft.com/office/powerpoint/2012/main">
        <p15:guide id="3" pos="316">
          <p15:clr>
            <a:srgbClr val="FBAE40"/>
          </p15:clr>
        </p15:guide>
        <p15:guide id="4" pos="6766">
          <p15:clr>
            <a:srgbClr val="FBAE40"/>
          </p15:clr>
        </p15:guide>
        <p15:guide id="5" orient="horz" pos="340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023491"/>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22516161"/>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dirty="0"/>
              <a:t>First level is this main paragraph style</a:t>
            </a:r>
          </a:p>
          <a:p>
            <a:pPr lvl="1"/>
            <a:r>
              <a:rPr lang="en-US" dirty="0"/>
              <a:t>Second level is this arrow bullet style</a:t>
            </a:r>
          </a:p>
          <a:p>
            <a:pPr lvl="2"/>
            <a:r>
              <a:rPr lang="en-US" dirty="0"/>
              <a:t>Third level is this red heading style</a:t>
            </a:r>
          </a:p>
          <a:p>
            <a:pPr lvl="3"/>
            <a:r>
              <a:rPr lang="en-US" dirty="0"/>
              <a:t>Fourth level is this RED HEADING style</a:t>
            </a:r>
          </a:p>
          <a:p>
            <a:pPr lvl="4"/>
            <a:r>
              <a:rPr lang="en-US" dirty="0"/>
              <a:t>Fifth level is this bold paragraph style.</a:t>
            </a:r>
          </a:p>
          <a:p>
            <a:pPr lvl="5"/>
            <a:r>
              <a:rPr lang="en-US" dirty="0"/>
              <a:t>Sixth level is this italicized paragraph style. Use this for quote names or photo descriptions.</a:t>
            </a:r>
          </a:p>
          <a:p>
            <a:pPr lvl="6"/>
            <a:r>
              <a:rPr lang="en-US" dirty="0"/>
              <a:t>Seventh level is this dark, smaller font style. Use this as a photo overlay caption. See asset slide for more.</a:t>
            </a:r>
          </a:p>
          <a:p>
            <a:pPr lvl="7"/>
            <a:r>
              <a:rPr lang="en-US" dirty="0"/>
              <a:t>Eighth level is IBM Plex Serif. Use this for bolded items within quoted text.</a:t>
            </a:r>
          </a:p>
          <a:p>
            <a:pPr lvl="8"/>
            <a:r>
              <a:rPr lang="en-US" dirty="0"/>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dirty="0"/>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dirty="0"/>
          </a:p>
        </p:txBody>
      </p:sp>
    </p:spTree>
    <p:extLst>
      <p:ext uri="{BB962C8B-B14F-4D97-AF65-F5344CB8AC3E}">
        <p14:creationId xmlns:p14="http://schemas.microsoft.com/office/powerpoint/2010/main" val="3873802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emiBo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jpg"/><Relationship Id="rId7"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hyperlink" Target="https://itools-ioutils.fcac-acfc.gc.ca/yft-vof/FRA/placements-1-8.as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20.jpeg"/><Relationship Id="rId4" Type="http://schemas.openxmlformats.org/officeDocument/2006/relationships/image" Target="../media/image19.sv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hyperlink" Target="&#8226;%09https:/www.canada.ca/fr/agence-consommation-matiere-financiere/services/vos-outils-financiers/placements.html" TargetMode="External"/><Relationship Id="rId5" Type="http://schemas.openxmlformats.org/officeDocument/2006/relationships/hyperlink" Target="&#8226;%09https:/www.canada.ca/fr/services/finance.html" TargetMode="External"/><Relationship Id="rId4" Type="http://schemas.openxmlformats.org/officeDocument/2006/relationships/hyperlink" Target="&#8226;%09https:/www.canada.ca/fr/agence-consommation-matiere-financiere/services/epargnes-investissements/principes-base-investissement.htm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73EE2932-5F2F-1C40-8AE1-790C1122D41D}"/>
              </a:ext>
            </a:extLst>
          </p:cNvPr>
          <p:cNvPicPr>
            <a:picLocks noGrp="1" noChangeAspect="1"/>
          </p:cNvPicPr>
          <p:nvPr>
            <p:ph type="pic" sz="quarter" idx="11"/>
          </p:nvPr>
        </p:nvPicPr>
        <p:blipFill rotWithShape="1">
          <a:blip r:embed="rId2"/>
          <a:srcRect l="903" t="25723" r="22682" b="12265"/>
          <a:stretch/>
        </p:blipFill>
        <p:spPr>
          <a:xfrm>
            <a:off x="355600" y="358775"/>
            <a:ext cx="11485563" cy="6146800"/>
          </a:xfrm>
        </p:spPr>
      </p:pic>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71959" y="1470660"/>
            <a:ext cx="4477132" cy="2186940"/>
          </a:xfrm>
        </p:spPr>
        <p:txBody>
          <a:bodyPr/>
          <a:lstStyle/>
          <a:p>
            <a:r>
              <a:rPr lang="fr-CA" dirty="0"/>
              <a:t>Prends ton avenir financier en main : Notions de base en placement</a:t>
            </a:r>
            <a:r>
              <a:rPr lang="en-CA" dirty="0"/>
              <a:t> </a:t>
            </a:r>
            <a:endParaRPr lang="en-US" dirty="0">
              <a:latin typeface="IBM Plex Sans" panose="020B0503050203000203" pitchFamily="34" charset="0"/>
            </a:endParaRPr>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71959" y="3665115"/>
            <a:ext cx="4301133" cy="631755"/>
          </a:xfrm>
        </p:spPr>
        <p:txBody>
          <a:bodyPr/>
          <a:lstStyle/>
          <a:p>
            <a:r>
              <a:rPr lang="en-US" dirty="0"/>
              <a:t>Atelier </a:t>
            </a:r>
            <a:r>
              <a:rPr lang="en-US" dirty="0" err="1"/>
              <a:t>Activez</a:t>
            </a:r>
            <a:r>
              <a:rPr lang="en-US" dirty="0"/>
              <a:t> Vos </a:t>
            </a:r>
            <a:r>
              <a:rPr lang="en-US" dirty="0" err="1"/>
              <a:t>Neurones</a:t>
            </a:r>
            <a:r>
              <a:rPr lang="en-US" dirty="0"/>
              <a:t> de Glendon</a:t>
            </a:r>
          </a:p>
        </p:txBody>
      </p:sp>
    </p:spTree>
    <p:extLst>
      <p:ext uri="{BB962C8B-B14F-4D97-AF65-F5344CB8AC3E}">
        <p14:creationId xmlns:p14="http://schemas.microsoft.com/office/powerpoint/2010/main" val="4182375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fr-FR" dirty="0"/>
              <a:t>Phase 2B: Intérêt simple et intérêt composé</a:t>
            </a: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10</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1" name="Rectangle 10">
            <a:extLst>
              <a:ext uri="{FF2B5EF4-FFF2-40B4-BE49-F238E27FC236}">
                <a16:creationId xmlns:a16="http://schemas.microsoft.com/office/drawing/2014/main" id="{B4800814-1B29-9381-0AF9-85FA4B50B94C}"/>
              </a:ext>
            </a:extLst>
          </p:cNvPr>
          <p:cNvSpPr/>
          <p:nvPr/>
        </p:nvSpPr>
        <p:spPr>
          <a:xfrm>
            <a:off x="1235901" y="2356151"/>
            <a:ext cx="9720195" cy="47787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848820"/>
                      <a:gd name="connsiteX1" fmla="*/ 756205 w 8725448"/>
                      <a:gd name="connsiteY1" fmla="*/ 0 h 848820"/>
                      <a:gd name="connsiteX2" fmla="*/ 1163393 w 8725448"/>
                      <a:gd name="connsiteY2" fmla="*/ 0 h 848820"/>
                      <a:gd name="connsiteX3" fmla="*/ 1745090 w 8725448"/>
                      <a:gd name="connsiteY3" fmla="*/ 0 h 848820"/>
                      <a:gd name="connsiteX4" fmla="*/ 2414041 w 8725448"/>
                      <a:gd name="connsiteY4" fmla="*/ 0 h 848820"/>
                      <a:gd name="connsiteX5" fmla="*/ 2733974 w 8725448"/>
                      <a:gd name="connsiteY5" fmla="*/ 0 h 848820"/>
                      <a:gd name="connsiteX6" fmla="*/ 3053907 w 8725448"/>
                      <a:gd name="connsiteY6" fmla="*/ 0 h 848820"/>
                      <a:gd name="connsiteX7" fmla="*/ 3810112 w 8725448"/>
                      <a:gd name="connsiteY7" fmla="*/ 0 h 848820"/>
                      <a:gd name="connsiteX8" fmla="*/ 4391809 w 8725448"/>
                      <a:gd name="connsiteY8" fmla="*/ 0 h 848820"/>
                      <a:gd name="connsiteX9" fmla="*/ 4711742 w 8725448"/>
                      <a:gd name="connsiteY9" fmla="*/ 0 h 848820"/>
                      <a:gd name="connsiteX10" fmla="*/ 5293438 w 8725448"/>
                      <a:gd name="connsiteY10" fmla="*/ 0 h 848820"/>
                      <a:gd name="connsiteX11" fmla="*/ 6049644 w 8725448"/>
                      <a:gd name="connsiteY11" fmla="*/ 0 h 848820"/>
                      <a:gd name="connsiteX12" fmla="*/ 6544086 w 8725448"/>
                      <a:gd name="connsiteY12" fmla="*/ 0 h 848820"/>
                      <a:gd name="connsiteX13" fmla="*/ 7038528 w 8725448"/>
                      <a:gd name="connsiteY13" fmla="*/ 0 h 848820"/>
                      <a:gd name="connsiteX14" fmla="*/ 7620225 w 8725448"/>
                      <a:gd name="connsiteY14" fmla="*/ 0 h 848820"/>
                      <a:gd name="connsiteX15" fmla="*/ 8725448 w 8725448"/>
                      <a:gd name="connsiteY15" fmla="*/ 0 h 848820"/>
                      <a:gd name="connsiteX16" fmla="*/ 8725448 w 8725448"/>
                      <a:gd name="connsiteY16" fmla="*/ 432898 h 848820"/>
                      <a:gd name="connsiteX17" fmla="*/ 8725448 w 8725448"/>
                      <a:gd name="connsiteY17" fmla="*/ 848820 h 848820"/>
                      <a:gd name="connsiteX18" fmla="*/ 8231006 w 8725448"/>
                      <a:gd name="connsiteY18" fmla="*/ 848820 h 848820"/>
                      <a:gd name="connsiteX19" fmla="*/ 7823818 w 8725448"/>
                      <a:gd name="connsiteY19" fmla="*/ 848820 h 848820"/>
                      <a:gd name="connsiteX20" fmla="*/ 7067613 w 8725448"/>
                      <a:gd name="connsiteY20" fmla="*/ 848820 h 848820"/>
                      <a:gd name="connsiteX21" fmla="*/ 6485916 w 8725448"/>
                      <a:gd name="connsiteY21" fmla="*/ 848820 h 848820"/>
                      <a:gd name="connsiteX22" fmla="*/ 6165983 w 8725448"/>
                      <a:gd name="connsiteY22" fmla="*/ 848820 h 848820"/>
                      <a:gd name="connsiteX23" fmla="*/ 5584287 w 8725448"/>
                      <a:gd name="connsiteY23" fmla="*/ 848820 h 848820"/>
                      <a:gd name="connsiteX24" fmla="*/ 5089845 w 8725448"/>
                      <a:gd name="connsiteY24" fmla="*/ 848820 h 848820"/>
                      <a:gd name="connsiteX25" fmla="*/ 4595403 w 8725448"/>
                      <a:gd name="connsiteY25" fmla="*/ 848820 h 848820"/>
                      <a:gd name="connsiteX26" fmla="*/ 4100961 w 8725448"/>
                      <a:gd name="connsiteY26" fmla="*/ 848820 h 848820"/>
                      <a:gd name="connsiteX27" fmla="*/ 3606519 w 8725448"/>
                      <a:gd name="connsiteY27" fmla="*/ 848820 h 848820"/>
                      <a:gd name="connsiteX28" fmla="*/ 2937567 w 8725448"/>
                      <a:gd name="connsiteY28" fmla="*/ 848820 h 848820"/>
                      <a:gd name="connsiteX29" fmla="*/ 2355871 w 8725448"/>
                      <a:gd name="connsiteY29" fmla="*/ 848820 h 848820"/>
                      <a:gd name="connsiteX30" fmla="*/ 2035938 w 8725448"/>
                      <a:gd name="connsiteY30" fmla="*/ 848820 h 848820"/>
                      <a:gd name="connsiteX31" fmla="*/ 1541496 w 8725448"/>
                      <a:gd name="connsiteY31" fmla="*/ 848820 h 848820"/>
                      <a:gd name="connsiteX32" fmla="*/ 872545 w 8725448"/>
                      <a:gd name="connsiteY32" fmla="*/ 848820 h 848820"/>
                      <a:gd name="connsiteX33" fmla="*/ 0 w 8725448"/>
                      <a:gd name="connsiteY33" fmla="*/ 848820 h 848820"/>
                      <a:gd name="connsiteX34" fmla="*/ 0 w 8725448"/>
                      <a:gd name="connsiteY34" fmla="*/ 407434 h 848820"/>
                      <a:gd name="connsiteX35" fmla="*/ 0 w 8725448"/>
                      <a:gd name="connsiteY35" fmla="*/ 0 h 84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8725448" h="848820" fill="none" extrusionOk="0">
                        <a:moveTo>
                          <a:pt x="0" y="0"/>
                        </a:moveTo>
                        <a:cubicBezTo>
                          <a:pt x="335442" y="-22443"/>
                          <a:pt x="579774" y="25084"/>
                          <a:pt x="756205" y="0"/>
                        </a:cubicBezTo>
                        <a:cubicBezTo>
                          <a:pt x="932636" y="-25084"/>
                          <a:pt x="1042434" y="10915"/>
                          <a:pt x="1163393" y="0"/>
                        </a:cubicBezTo>
                        <a:cubicBezTo>
                          <a:pt x="1284352" y="-10915"/>
                          <a:pt x="1492238" y="22626"/>
                          <a:pt x="1745090" y="0"/>
                        </a:cubicBezTo>
                        <a:cubicBezTo>
                          <a:pt x="1997942" y="-22626"/>
                          <a:pt x="2269382" y="59505"/>
                          <a:pt x="2414041" y="0"/>
                        </a:cubicBezTo>
                        <a:cubicBezTo>
                          <a:pt x="2558700" y="-59505"/>
                          <a:pt x="2635622" y="25619"/>
                          <a:pt x="2733974" y="0"/>
                        </a:cubicBezTo>
                        <a:cubicBezTo>
                          <a:pt x="2832326" y="-25619"/>
                          <a:pt x="2928519" y="13836"/>
                          <a:pt x="3053907" y="0"/>
                        </a:cubicBezTo>
                        <a:cubicBezTo>
                          <a:pt x="3179295" y="-13836"/>
                          <a:pt x="3616321" y="55197"/>
                          <a:pt x="3810112" y="0"/>
                        </a:cubicBezTo>
                        <a:cubicBezTo>
                          <a:pt x="4003904" y="-55197"/>
                          <a:pt x="4260217" y="22894"/>
                          <a:pt x="4391809" y="0"/>
                        </a:cubicBezTo>
                        <a:cubicBezTo>
                          <a:pt x="4523401" y="-22894"/>
                          <a:pt x="4632479" y="6699"/>
                          <a:pt x="4711742" y="0"/>
                        </a:cubicBezTo>
                        <a:cubicBezTo>
                          <a:pt x="4791005" y="-6699"/>
                          <a:pt x="5156446" y="46826"/>
                          <a:pt x="5293438" y="0"/>
                        </a:cubicBezTo>
                        <a:cubicBezTo>
                          <a:pt x="5430430" y="-46826"/>
                          <a:pt x="5853059" y="11071"/>
                          <a:pt x="6049644" y="0"/>
                        </a:cubicBezTo>
                        <a:cubicBezTo>
                          <a:pt x="6246229" y="-11071"/>
                          <a:pt x="6366999" y="45230"/>
                          <a:pt x="6544086" y="0"/>
                        </a:cubicBezTo>
                        <a:cubicBezTo>
                          <a:pt x="6721173" y="-45230"/>
                          <a:pt x="6917227" y="1684"/>
                          <a:pt x="7038528" y="0"/>
                        </a:cubicBezTo>
                        <a:cubicBezTo>
                          <a:pt x="7159829" y="-1684"/>
                          <a:pt x="7364203" y="4331"/>
                          <a:pt x="7620225" y="0"/>
                        </a:cubicBezTo>
                        <a:cubicBezTo>
                          <a:pt x="7876247" y="-4331"/>
                          <a:pt x="8341111" y="47570"/>
                          <a:pt x="8725448" y="0"/>
                        </a:cubicBezTo>
                        <a:cubicBezTo>
                          <a:pt x="8773087" y="184010"/>
                          <a:pt x="8696010" y="295228"/>
                          <a:pt x="8725448" y="432898"/>
                        </a:cubicBezTo>
                        <a:cubicBezTo>
                          <a:pt x="8754886" y="570568"/>
                          <a:pt x="8720715" y="661836"/>
                          <a:pt x="8725448" y="848820"/>
                        </a:cubicBezTo>
                        <a:cubicBezTo>
                          <a:pt x="8484290" y="869406"/>
                          <a:pt x="8363693" y="842248"/>
                          <a:pt x="8231006" y="848820"/>
                        </a:cubicBezTo>
                        <a:cubicBezTo>
                          <a:pt x="8098319" y="855392"/>
                          <a:pt x="7960509" y="844666"/>
                          <a:pt x="7823818" y="848820"/>
                        </a:cubicBezTo>
                        <a:cubicBezTo>
                          <a:pt x="7687127" y="852974"/>
                          <a:pt x="7299569" y="831539"/>
                          <a:pt x="7067613" y="848820"/>
                        </a:cubicBezTo>
                        <a:cubicBezTo>
                          <a:pt x="6835657" y="866101"/>
                          <a:pt x="6687534" y="805950"/>
                          <a:pt x="6485916" y="848820"/>
                        </a:cubicBezTo>
                        <a:cubicBezTo>
                          <a:pt x="6284298" y="891690"/>
                          <a:pt x="6314027" y="838237"/>
                          <a:pt x="6165983" y="848820"/>
                        </a:cubicBezTo>
                        <a:cubicBezTo>
                          <a:pt x="6017939" y="859403"/>
                          <a:pt x="5708705" y="797787"/>
                          <a:pt x="5584287" y="848820"/>
                        </a:cubicBezTo>
                        <a:cubicBezTo>
                          <a:pt x="5459869" y="899853"/>
                          <a:pt x="5201550" y="830415"/>
                          <a:pt x="5089845" y="848820"/>
                        </a:cubicBezTo>
                        <a:cubicBezTo>
                          <a:pt x="4978140" y="867225"/>
                          <a:pt x="4808951" y="835916"/>
                          <a:pt x="4595403" y="848820"/>
                        </a:cubicBezTo>
                        <a:cubicBezTo>
                          <a:pt x="4381855" y="861724"/>
                          <a:pt x="4203307" y="791740"/>
                          <a:pt x="4100961" y="848820"/>
                        </a:cubicBezTo>
                        <a:cubicBezTo>
                          <a:pt x="3998615" y="905900"/>
                          <a:pt x="3833954" y="792505"/>
                          <a:pt x="3606519" y="848820"/>
                        </a:cubicBezTo>
                        <a:cubicBezTo>
                          <a:pt x="3379084" y="905135"/>
                          <a:pt x="3179894" y="844627"/>
                          <a:pt x="2937567" y="848820"/>
                        </a:cubicBezTo>
                        <a:cubicBezTo>
                          <a:pt x="2695240" y="853013"/>
                          <a:pt x="2574938" y="814976"/>
                          <a:pt x="2355871" y="848820"/>
                        </a:cubicBezTo>
                        <a:cubicBezTo>
                          <a:pt x="2136804" y="882664"/>
                          <a:pt x="2111840" y="832229"/>
                          <a:pt x="2035938" y="848820"/>
                        </a:cubicBezTo>
                        <a:cubicBezTo>
                          <a:pt x="1960036" y="865411"/>
                          <a:pt x="1680186" y="813130"/>
                          <a:pt x="1541496" y="848820"/>
                        </a:cubicBezTo>
                        <a:cubicBezTo>
                          <a:pt x="1402806" y="884510"/>
                          <a:pt x="1204582" y="790138"/>
                          <a:pt x="872545" y="848820"/>
                        </a:cubicBezTo>
                        <a:cubicBezTo>
                          <a:pt x="540508" y="907502"/>
                          <a:pt x="373632" y="811067"/>
                          <a:pt x="0" y="848820"/>
                        </a:cubicBezTo>
                        <a:cubicBezTo>
                          <a:pt x="-30759" y="631505"/>
                          <a:pt x="41675" y="596004"/>
                          <a:pt x="0" y="407434"/>
                        </a:cubicBezTo>
                        <a:cubicBezTo>
                          <a:pt x="-41675" y="218864"/>
                          <a:pt x="2405" y="109171"/>
                          <a:pt x="0" y="0"/>
                        </a:cubicBezTo>
                        <a:close/>
                      </a:path>
                      <a:path w="8725448" h="848820"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6828" y="135551"/>
                          <a:pt x="8675042" y="277945"/>
                          <a:pt x="8725448" y="441386"/>
                        </a:cubicBezTo>
                        <a:cubicBezTo>
                          <a:pt x="8775854" y="604827"/>
                          <a:pt x="8702705" y="680487"/>
                          <a:pt x="8725448" y="848820"/>
                        </a:cubicBezTo>
                        <a:cubicBezTo>
                          <a:pt x="8567833" y="849822"/>
                          <a:pt x="8214938" y="781008"/>
                          <a:pt x="8056497" y="848820"/>
                        </a:cubicBezTo>
                        <a:cubicBezTo>
                          <a:pt x="7898056" y="916632"/>
                          <a:pt x="7862432" y="813317"/>
                          <a:pt x="7736564" y="848820"/>
                        </a:cubicBezTo>
                        <a:cubicBezTo>
                          <a:pt x="7610696" y="884323"/>
                          <a:pt x="7459090" y="805251"/>
                          <a:pt x="7329376" y="848820"/>
                        </a:cubicBezTo>
                        <a:cubicBezTo>
                          <a:pt x="7199662" y="892389"/>
                          <a:pt x="6821150" y="811339"/>
                          <a:pt x="6573171" y="848820"/>
                        </a:cubicBezTo>
                        <a:cubicBezTo>
                          <a:pt x="6325192" y="886301"/>
                          <a:pt x="6117575" y="834371"/>
                          <a:pt x="5991474" y="848820"/>
                        </a:cubicBezTo>
                        <a:cubicBezTo>
                          <a:pt x="5865373" y="863269"/>
                          <a:pt x="5722379" y="838959"/>
                          <a:pt x="5584287" y="848820"/>
                        </a:cubicBezTo>
                        <a:cubicBezTo>
                          <a:pt x="5446195" y="858681"/>
                          <a:pt x="5152823" y="800300"/>
                          <a:pt x="5002590" y="848820"/>
                        </a:cubicBezTo>
                        <a:cubicBezTo>
                          <a:pt x="4852357" y="897340"/>
                          <a:pt x="4813253" y="810582"/>
                          <a:pt x="4682657" y="848820"/>
                        </a:cubicBezTo>
                        <a:cubicBezTo>
                          <a:pt x="4552061" y="887058"/>
                          <a:pt x="4512815" y="832816"/>
                          <a:pt x="4362724" y="848820"/>
                        </a:cubicBezTo>
                        <a:cubicBezTo>
                          <a:pt x="4212633" y="864824"/>
                          <a:pt x="4051159" y="836138"/>
                          <a:pt x="3781027" y="848820"/>
                        </a:cubicBezTo>
                        <a:cubicBezTo>
                          <a:pt x="3510895" y="861502"/>
                          <a:pt x="3507033" y="845003"/>
                          <a:pt x="3373840" y="848820"/>
                        </a:cubicBezTo>
                        <a:cubicBezTo>
                          <a:pt x="3240647" y="852637"/>
                          <a:pt x="2885374" y="836083"/>
                          <a:pt x="2704889" y="848820"/>
                        </a:cubicBezTo>
                        <a:cubicBezTo>
                          <a:pt x="2524404" y="861557"/>
                          <a:pt x="2491805" y="809993"/>
                          <a:pt x="2297701" y="848820"/>
                        </a:cubicBezTo>
                        <a:cubicBezTo>
                          <a:pt x="2103597" y="887647"/>
                          <a:pt x="1833559" y="830208"/>
                          <a:pt x="1628750" y="848820"/>
                        </a:cubicBezTo>
                        <a:cubicBezTo>
                          <a:pt x="1423941" y="867432"/>
                          <a:pt x="1407277" y="828380"/>
                          <a:pt x="1308817" y="848820"/>
                        </a:cubicBezTo>
                        <a:cubicBezTo>
                          <a:pt x="1210357" y="869260"/>
                          <a:pt x="972439" y="770278"/>
                          <a:pt x="639866" y="848820"/>
                        </a:cubicBezTo>
                        <a:cubicBezTo>
                          <a:pt x="307293" y="927362"/>
                          <a:pt x="192523" y="845334"/>
                          <a:pt x="0" y="848820"/>
                        </a:cubicBezTo>
                        <a:cubicBezTo>
                          <a:pt x="-2490" y="699302"/>
                          <a:pt x="45140" y="541112"/>
                          <a:pt x="0" y="449875"/>
                        </a:cubicBezTo>
                        <a:cubicBezTo>
                          <a:pt x="-45140" y="358639"/>
                          <a:pt x="51151" y="132330"/>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ii. Ali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souhaite</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faire un placement de 3 000 $ pour 2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ans</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à</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un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taux</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d’intérêt</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de 2 %. </a:t>
            </a:r>
          </a:p>
        </p:txBody>
      </p:sp>
      <p:sp>
        <p:nvSpPr>
          <p:cNvPr id="12" name="Rectangle 11">
            <a:extLst>
              <a:ext uri="{FF2B5EF4-FFF2-40B4-BE49-F238E27FC236}">
                <a16:creationId xmlns:a16="http://schemas.microsoft.com/office/drawing/2014/main" id="{321E2748-3387-752D-93D3-B079499992E3}"/>
              </a:ext>
            </a:extLst>
          </p:cNvPr>
          <p:cNvSpPr/>
          <p:nvPr/>
        </p:nvSpPr>
        <p:spPr>
          <a:xfrm>
            <a:off x="1235900" y="2888596"/>
            <a:ext cx="9720195" cy="341390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3989729"/>
                      <a:gd name="connsiteX1" fmla="*/ 581697 w 8725448"/>
                      <a:gd name="connsiteY1" fmla="*/ 0 h 3989729"/>
                      <a:gd name="connsiteX2" fmla="*/ 1076139 w 8725448"/>
                      <a:gd name="connsiteY2" fmla="*/ 0 h 3989729"/>
                      <a:gd name="connsiteX3" fmla="*/ 1657835 w 8725448"/>
                      <a:gd name="connsiteY3" fmla="*/ 0 h 3989729"/>
                      <a:gd name="connsiteX4" fmla="*/ 2326786 w 8725448"/>
                      <a:gd name="connsiteY4" fmla="*/ 0 h 3989729"/>
                      <a:gd name="connsiteX5" fmla="*/ 2995737 w 8725448"/>
                      <a:gd name="connsiteY5" fmla="*/ 0 h 3989729"/>
                      <a:gd name="connsiteX6" fmla="*/ 3664688 w 8725448"/>
                      <a:gd name="connsiteY6" fmla="*/ 0 h 3989729"/>
                      <a:gd name="connsiteX7" fmla="*/ 4420894 w 8725448"/>
                      <a:gd name="connsiteY7" fmla="*/ 0 h 3989729"/>
                      <a:gd name="connsiteX8" fmla="*/ 5002590 w 8725448"/>
                      <a:gd name="connsiteY8" fmla="*/ 0 h 3989729"/>
                      <a:gd name="connsiteX9" fmla="*/ 5671541 w 8725448"/>
                      <a:gd name="connsiteY9" fmla="*/ 0 h 3989729"/>
                      <a:gd name="connsiteX10" fmla="*/ 6253238 w 8725448"/>
                      <a:gd name="connsiteY10" fmla="*/ 0 h 3989729"/>
                      <a:gd name="connsiteX11" fmla="*/ 6834934 w 8725448"/>
                      <a:gd name="connsiteY11" fmla="*/ 0 h 3989729"/>
                      <a:gd name="connsiteX12" fmla="*/ 7416631 w 8725448"/>
                      <a:gd name="connsiteY12" fmla="*/ 0 h 3989729"/>
                      <a:gd name="connsiteX13" fmla="*/ 7736564 w 8725448"/>
                      <a:gd name="connsiteY13" fmla="*/ 0 h 3989729"/>
                      <a:gd name="connsiteX14" fmla="*/ 8725448 w 8725448"/>
                      <a:gd name="connsiteY14" fmla="*/ 0 h 3989729"/>
                      <a:gd name="connsiteX15" fmla="*/ 8725448 w 8725448"/>
                      <a:gd name="connsiteY15" fmla="*/ 450269 h 3989729"/>
                      <a:gd name="connsiteX16" fmla="*/ 8725448 w 8725448"/>
                      <a:gd name="connsiteY16" fmla="*/ 1060128 h 3989729"/>
                      <a:gd name="connsiteX17" fmla="*/ 8725448 w 8725448"/>
                      <a:gd name="connsiteY17" fmla="*/ 1590192 h 3989729"/>
                      <a:gd name="connsiteX18" fmla="*/ 8725448 w 8725448"/>
                      <a:gd name="connsiteY18" fmla="*/ 2080359 h 3989729"/>
                      <a:gd name="connsiteX19" fmla="*/ 8725448 w 8725448"/>
                      <a:gd name="connsiteY19" fmla="*/ 2530628 h 3989729"/>
                      <a:gd name="connsiteX20" fmla="*/ 8725448 w 8725448"/>
                      <a:gd name="connsiteY20" fmla="*/ 3020795 h 3989729"/>
                      <a:gd name="connsiteX21" fmla="*/ 8725448 w 8725448"/>
                      <a:gd name="connsiteY21" fmla="*/ 3989729 h 3989729"/>
                      <a:gd name="connsiteX22" fmla="*/ 8143751 w 8725448"/>
                      <a:gd name="connsiteY22" fmla="*/ 3989729 h 3989729"/>
                      <a:gd name="connsiteX23" fmla="*/ 7387546 w 8725448"/>
                      <a:gd name="connsiteY23" fmla="*/ 3989729 h 3989729"/>
                      <a:gd name="connsiteX24" fmla="*/ 6631340 w 8725448"/>
                      <a:gd name="connsiteY24" fmla="*/ 3989729 h 3989729"/>
                      <a:gd name="connsiteX25" fmla="*/ 6049644 w 8725448"/>
                      <a:gd name="connsiteY25" fmla="*/ 3989729 h 3989729"/>
                      <a:gd name="connsiteX26" fmla="*/ 5293438 w 8725448"/>
                      <a:gd name="connsiteY26" fmla="*/ 3989729 h 3989729"/>
                      <a:gd name="connsiteX27" fmla="*/ 4711742 w 8725448"/>
                      <a:gd name="connsiteY27" fmla="*/ 3989729 h 3989729"/>
                      <a:gd name="connsiteX28" fmla="*/ 4042791 w 8725448"/>
                      <a:gd name="connsiteY28" fmla="*/ 3989729 h 3989729"/>
                      <a:gd name="connsiteX29" fmla="*/ 3722858 w 8725448"/>
                      <a:gd name="connsiteY29" fmla="*/ 3989729 h 3989729"/>
                      <a:gd name="connsiteX30" fmla="*/ 2966652 w 8725448"/>
                      <a:gd name="connsiteY30" fmla="*/ 3989729 h 3989729"/>
                      <a:gd name="connsiteX31" fmla="*/ 2472210 w 8725448"/>
                      <a:gd name="connsiteY31" fmla="*/ 3989729 h 3989729"/>
                      <a:gd name="connsiteX32" fmla="*/ 1803259 w 8725448"/>
                      <a:gd name="connsiteY32" fmla="*/ 3989729 h 3989729"/>
                      <a:gd name="connsiteX33" fmla="*/ 1483326 w 8725448"/>
                      <a:gd name="connsiteY33" fmla="*/ 3989729 h 3989729"/>
                      <a:gd name="connsiteX34" fmla="*/ 727121 w 8725448"/>
                      <a:gd name="connsiteY34" fmla="*/ 3989729 h 3989729"/>
                      <a:gd name="connsiteX35" fmla="*/ 0 w 8725448"/>
                      <a:gd name="connsiteY35" fmla="*/ 3989729 h 3989729"/>
                      <a:gd name="connsiteX36" fmla="*/ 0 w 8725448"/>
                      <a:gd name="connsiteY36" fmla="*/ 3419768 h 3989729"/>
                      <a:gd name="connsiteX37" fmla="*/ 0 w 8725448"/>
                      <a:gd name="connsiteY37" fmla="*/ 2969498 h 3989729"/>
                      <a:gd name="connsiteX38" fmla="*/ 0 w 8725448"/>
                      <a:gd name="connsiteY38" fmla="*/ 2319742 h 3989729"/>
                      <a:gd name="connsiteX39" fmla="*/ 0 w 8725448"/>
                      <a:gd name="connsiteY39" fmla="*/ 1869473 h 3989729"/>
                      <a:gd name="connsiteX40" fmla="*/ 0 w 8725448"/>
                      <a:gd name="connsiteY40" fmla="*/ 1299512 h 3989729"/>
                      <a:gd name="connsiteX41" fmla="*/ 0 w 8725448"/>
                      <a:gd name="connsiteY41" fmla="*/ 849242 h 3989729"/>
                      <a:gd name="connsiteX42" fmla="*/ 0 w 8725448"/>
                      <a:gd name="connsiteY42" fmla="*/ 0 h 398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25448" h="3989729" fill="none" extrusionOk="0">
                        <a:moveTo>
                          <a:pt x="0" y="0"/>
                        </a:moveTo>
                        <a:cubicBezTo>
                          <a:pt x="264487" y="-60364"/>
                          <a:pt x="387525" y="39606"/>
                          <a:pt x="581697" y="0"/>
                        </a:cubicBezTo>
                        <a:cubicBezTo>
                          <a:pt x="775869" y="-39606"/>
                          <a:pt x="954838" y="1684"/>
                          <a:pt x="1076139" y="0"/>
                        </a:cubicBezTo>
                        <a:cubicBezTo>
                          <a:pt x="1197440" y="-1684"/>
                          <a:pt x="1406872" y="5870"/>
                          <a:pt x="1657835" y="0"/>
                        </a:cubicBezTo>
                        <a:cubicBezTo>
                          <a:pt x="1908798" y="-5870"/>
                          <a:pt x="2020444" y="36290"/>
                          <a:pt x="2326786" y="0"/>
                        </a:cubicBezTo>
                        <a:cubicBezTo>
                          <a:pt x="2633128" y="-36290"/>
                          <a:pt x="2843682" y="21947"/>
                          <a:pt x="2995737" y="0"/>
                        </a:cubicBezTo>
                        <a:cubicBezTo>
                          <a:pt x="3147792" y="-21947"/>
                          <a:pt x="3458295" y="48276"/>
                          <a:pt x="3664688" y="0"/>
                        </a:cubicBezTo>
                        <a:cubicBezTo>
                          <a:pt x="3871081" y="-48276"/>
                          <a:pt x="4054006" y="19156"/>
                          <a:pt x="4420894" y="0"/>
                        </a:cubicBezTo>
                        <a:cubicBezTo>
                          <a:pt x="4787782" y="-19156"/>
                          <a:pt x="4777250" y="15487"/>
                          <a:pt x="5002590" y="0"/>
                        </a:cubicBezTo>
                        <a:cubicBezTo>
                          <a:pt x="5227930" y="-15487"/>
                          <a:pt x="5491575" y="7203"/>
                          <a:pt x="5671541" y="0"/>
                        </a:cubicBezTo>
                        <a:cubicBezTo>
                          <a:pt x="5851507" y="-7203"/>
                          <a:pt x="6052671" y="65674"/>
                          <a:pt x="6253238" y="0"/>
                        </a:cubicBezTo>
                        <a:cubicBezTo>
                          <a:pt x="6453805" y="-65674"/>
                          <a:pt x="6696376" y="13309"/>
                          <a:pt x="6834934" y="0"/>
                        </a:cubicBezTo>
                        <a:cubicBezTo>
                          <a:pt x="6973492" y="-13309"/>
                          <a:pt x="7145540" y="59408"/>
                          <a:pt x="7416631" y="0"/>
                        </a:cubicBezTo>
                        <a:cubicBezTo>
                          <a:pt x="7687722" y="-59408"/>
                          <a:pt x="7582526" y="30908"/>
                          <a:pt x="7736564" y="0"/>
                        </a:cubicBezTo>
                        <a:cubicBezTo>
                          <a:pt x="7890602" y="-30908"/>
                          <a:pt x="8499467" y="88377"/>
                          <a:pt x="8725448" y="0"/>
                        </a:cubicBezTo>
                        <a:cubicBezTo>
                          <a:pt x="8756425" y="165804"/>
                          <a:pt x="8721084" y="244219"/>
                          <a:pt x="8725448" y="450269"/>
                        </a:cubicBezTo>
                        <a:cubicBezTo>
                          <a:pt x="8729812" y="656319"/>
                          <a:pt x="8718020" y="785131"/>
                          <a:pt x="8725448" y="1060128"/>
                        </a:cubicBezTo>
                        <a:cubicBezTo>
                          <a:pt x="8732876" y="1335125"/>
                          <a:pt x="8678392" y="1388147"/>
                          <a:pt x="8725448" y="1590192"/>
                        </a:cubicBezTo>
                        <a:cubicBezTo>
                          <a:pt x="8772504" y="1792237"/>
                          <a:pt x="8677717" y="1926394"/>
                          <a:pt x="8725448" y="2080359"/>
                        </a:cubicBezTo>
                        <a:cubicBezTo>
                          <a:pt x="8773179" y="2234324"/>
                          <a:pt x="8711320" y="2387739"/>
                          <a:pt x="8725448" y="2530628"/>
                        </a:cubicBezTo>
                        <a:cubicBezTo>
                          <a:pt x="8739576" y="2673517"/>
                          <a:pt x="8686547" y="2872328"/>
                          <a:pt x="8725448" y="3020795"/>
                        </a:cubicBezTo>
                        <a:cubicBezTo>
                          <a:pt x="8764349" y="3169262"/>
                          <a:pt x="8709024" y="3631812"/>
                          <a:pt x="8725448" y="3989729"/>
                        </a:cubicBezTo>
                        <a:cubicBezTo>
                          <a:pt x="8474701" y="4052092"/>
                          <a:pt x="8379576" y="3988127"/>
                          <a:pt x="8143751" y="3989729"/>
                        </a:cubicBezTo>
                        <a:cubicBezTo>
                          <a:pt x="7907926" y="3991331"/>
                          <a:pt x="7554126" y="3901869"/>
                          <a:pt x="7387546" y="3989729"/>
                        </a:cubicBezTo>
                        <a:cubicBezTo>
                          <a:pt x="7220966" y="4077589"/>
                          <a:pt x="7000547" y="3961768"/>
                          <a:pt x="6631340" y="3989729"/>
                        </a:cubicBezTo>
                        <a:cubicBezTo>
                          <a:pt x="6262133" y="4017690"/>
                          <a:pt x="6244227" y="3985858"/>
                          <a:pt x="6049644" y="3989729"/>
                        </a:cubicBezTo>
                        <a:cubicBezTo>
                          <a:pt x="5855061" y="3993600"/>
                          <a:pt x="5574634" y="3979641"/>
                          <a:pt x="5293438" y="3989729"/>
                        </a:cubicBezTo>
                        <a:cubicBezTo>
                          <a:pt x="5012242" y="3999817"/>
                          <a:pt x="4829626" y="3950515"/>
                          <a:pt x="4711742" y="3989729"/>
                        </a:cubicBezTo>
                        <a:cubicBezTo>
                          <a:pt x="4593858" y="4028943"/>
                          <a:pt x="4313083" y="3964331"/>
                          <a:pt x="4042791" y="3989729"/>
                        </a:cubicBezTo>
                        <a:cubicBezTo>
                          <a:pt x="3772499" y="4015127"/>
                          <a:pt x="3864772" y="3958312"/>
                          <a:pt x="3722858" y="3989729"/>
                        </a:cubicBezTo>
                        <a:cubicBezTo>
                          <a:pt x="3580944" y="4021146"/>
                          <a:pt x="3125161" y="3986602"/>
                          <a:pt x="2966652" y="3989729"/>
                        </a:cubicBezTo>
                        <a:cubicBezTo>
                          <a:pt x="2808143" y="3992856"/>
                          <a:pt x="2610890" y="3951062"/>
                          <a:pt x="2472210" y="3989729"/>
                        </a:cubicBezTo>
                        <a:cubicBezTo>
                          <a:pt x="2333530" y="4028396"/>
                          <a:pt x="2126318" y="3967737"/>
                          <a:pt x="1803259" y="3989729"/>
                        </a:cubicBezTo>
                        <a:cubicBezTo>
                          <a:pt x="1480200" y="4011721"/>
                          <a:pt x="1585974" y="3959518"/>
                          <a:pt x="1483326" y="3989729"/>
                        </a:cubicBezTo>
                        <a:cubicBezTo>
                          <a:pt x="1380678" y="4019940"/>
                          <a:pt x="1021147" y="3967216"/>
                          <a:pt x="727121" y="3989729"/>
                        </a:cubicBezTo>
                        <a:cubicBezTo>
                          <a:pt x="433095" y="4012242"/>
                          <a:pt x="240010" y="3986622"/>
                          <a:pt x="0" y="3989729"/>
                        </a:cubicBezTo>
                        <a:cubicBezTo>
                          <a:pt x="-32035" y="3759918"/>
                          <a:pt x="61683" y="3628927"/>
                          <a:pt x="0" y="3419768"/>
                        </a:cubicBezTo>
                        <a:cubicBezTo>
                          <a:pt x="-61683" y="3210609"/>
                          <a:pt x="8474" y="3181679"/>
                          <a:pt x="0" y="2969498"/>
                        </a:cubicBezTo>
                        <a:cubicBezTo>
                          <a:pt x="-8474" y="2757317"/>
                          <a:pt x="53140" y="2591522"/>
                          <a:pt x="0" y="2319742"/>
                        </a:cubicBezTo>
                        <a:cubicBezTo>
                          <a:pt x="-53140" y="2047962"/>
                          <a:pt x="25394" y="1976308"/>
                          <a:pt x="0" y="1869473"/>
                        </a:cubicBezTo>
                        <a:cubicBezTo>
                          <a:pt x="-25394" y="1762638"/>
                          <a:pt x="64066" y="1532777"/>
                          <a:pt x="0" y="1299512"/>
                        </a:cubicBezTo>
                        <a:cubicBezTo>
                          <a:pt x="-64066" y="1066247"/>
                          <a:pt x="3359" y="1006764"/>
                          <a:pt x="0" y="849242"/>
                        </a:cubicBezTo>
                        <a:cubicBezTo>
                          <a:pt x="-3359" y="691720"/>
                          <a:pt x="62102" y="356462"/>
                          <a:pt x="0" y="0"/>
                        </a:cubicBezTo>
                        <a:close/>
                      </a:path>
                      <a:path w="8725448" h="3989729"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801188" y="133658"/>
                          <a:pt x="8649595" y="351531"/>
                          <a:pt x="8725448" y="649756"/>
                        </a:cubicBezTo>
                        <a:cubicBezTo>
                          <a:pt x="8801301" y="947981"/>
                          <a:pt x="8695414" y="1008110"/>
                          <a:pt x="8725448" y="1259614"/>
                        </a:cubicBezTo>
                        <a:cubicBezTo>
                          <a:pt x="8755482" y="1511118"/>
                          <a:pt x="8708376" y="1678314"/>
                          <a:pt x="8725448" y="1869473"/>
                        </a:cubicBezTo>
                        <a:cubicBezTo>
                          <a:pt x="8742520" y="2060632"/>
                          <a:pt x="8704291" y="2175410"/>
                          <a:pt x="8725448" y="2479332"/>
                        </a:cubicBezTo>
                        <a:cubicBezTo>
                          <a:pt x="8746605" y="2783254"/>
                          <a:pt x="8699001" y="2826628"/>
                          <a:pt x="8725448" y="2929601"/>
                        </a:cubicBezTo>
                        <a:cubicBezTo>
                          <a:pt x="8751895" y="3032574"/>
                          <a:pt x="8682850" y="3206659"/>
                          <a:pt x="8725448" y="3419768"/>
                        </a:cubicBezTo>
                        <a:cubicBezTo>
                          <a:pt x="8768046" y="3632877"/>
                          <a:pt x="8688465" y="3854291"/>
                          <a:pt x="8725448" y="3989729"/>
                        </a:cubicBezTo>
                        <a:cubicBezTo>
                          <a:pt x="8492371" y="3996949"/>
                          <a:pt x="8464692" y="3967439"/>
                          <a:pt x="8231006" y="3989729"/>
                        </a:cubicBezTo>
                        <a:cubicBezTo>
                          <a:pt x="7997320" y="4012019"/>
                          <a:pt x="7799542" y="3941209"/>
                          <a:pt x="7649309" y="3989729"/>
                        </a:cubicBezTo>
                        <a:cubicBezTo>
                          <a:pt x="7499076" y="4038249"/>
                          <a:pt x="7459972" y="3951491"/>
                          <a:pt x="7329376" y="3989729"/>
                        </a:cubicBezTo>
                        <a:cubicBezTo>
                          <a:pt x="7198780" y="4027967"/>
                          <a:pt x="7159534" y="3973725"/>
                          <a:pt x="7009443" y="3989729"/>
                        </a:cubicBezTo>
                        <a:cubicBezTo>
                          <a:pt x="6859352" y="4005733"/>
                          <a:pt x="6696077" y="3974194"/>
                          <a:pt x="6427747" y="3989729"/>
                        </a:cubicBezTo>
                        <a:cubicBezTo>
                          <a:pt x="6159417" y="4005264"/>
                          <a:pt x="6159110" y="3986983"/>
                          <a:pt x="6020559" y="3989729"/>
                        </a:cubicBezTo>
                        <a:cubicBezTo>
                          <a:pt x="5882008" y="3992475"/>
                          <a:pt x="5532093" y="3976992"/>
                          <a:pt x="5351608" y="3989729"/>
                        </a:cubicBezTo>
                        <a:cubicBezTo>
                          <a:pt x="5171123" y="4002466"/>
                          <a:pt x="5133189" y="3944645"/>
                          <a:pt x="4944421" y="3989729"/>
                        </a:cubicBezTo>
                        <a:cubicBezTo>
                          <a:pt x="4755653" y="4034813"/>
                          <a:pt x="4480279" y="3971117"/>
                          <a:pt x="4275470" y="3989729"/>
                        </a:cubicBezTo>
                        <a:cubicBezTo>
                          <a:pt x="4070661" y="4008341"/>
                          <a:pt x="4065122" y="3979962"/>
                          <a:pt x="3955536" y="3989729"/>
                        </a:cubicBezTo>
                        <a:cubicBezTo>
                          <a:pt x="3845950" y="3999496"/>
                          <a:pt x="3619158" y="3911187"/>
                          <a:pt x="3286585" y="3989729"/>
                        </a:cubicBezTo>
                        <a:cubicBezTo>
                          <a:pt x="2954012" y="4068271"/>
                          <a:pt x="3049218" y="3960940"/>
                          <a:pt x="2879398" y="3989729"/>
                        </a:cubicBezTo>
                        <a:cubicBezTo>
                          <a:pt x="2709578" y="4018518"/>
                          <a:pt x="2635218" y="3969662"/>
                          <a:pt x="2559465" y="3989729"/>
                        </a:cubicBezTo>
                        <a:cubicBezTo>
                          <a:pt x="2483712" y="4009796"/>
                          <a:pt x="2319469" y="3942614"/>
                          <a:pt x="2152277" y="3989729"/>
                        </a:cubicBezTo>
                        <a:cubicBezTo>
                          <a:pt x="1985085" y="4036844"/>
                          <a:pt x="1732753" y="3947776"/>
                          <a:pt x="1483326" y="3989729"/>
                        </a:cubicBezTo>
                        <a:cubicBezTo>
                          <a:pt x="1233899" y="4031682"/>
                          <a:pt x="1171333" y="3961498"/>
                          <a:pt x="1076139" y="3989729"/>
                        </a:cubicBezTo>
                        <a:cubicBezTo>
                          <a:pt x="980945" y="4017960"/>
                          <a:pt x="837345" y="3980609"/>
                          <a:pt x="756205" y="3989729"/>
                        </a:cubicBezTo>
                        <a:cubicBezTo>
                          <a:pt x="675065" y="3998849"/>
                          <a:pt x="250980" y="3980475"/>
                          <a:pt x="0" y="3989729"/>
                        </a:cubicBezTo>
                        <a:cubicBezTo>
                          <a:pt x="-45838" y="3834232"/>
                          <a:pt x="10567" y="3580289"/>
                          <a:pt x="0" y="3459665"/>
                        </a:cubicBezTo>
                        <a:cubicBezTo>
                          <a:pt x="-10567" y="3339041"/>
                          <a:pt x="47190" y="3195657"/>
                          <a:pt x="0" y="3009396"/>
                        </a:cubicBezTo>
                        <a:cubicBezTo>
                          <a:pt x="-47190" y="2823135"/>
                          <a:pt x="15880" y="2722733"/>
                          <a:pt x="0" y="2439434"/>
                        </a:cubicBezTo>
                        <a:cubicBezTo>
                          <a:pt x="-15880" y="2156135"/>
                          <a:pt x="36855" y="2123597"/>
                          <a:pt x="0" y="1949268"/>
                        </a:cubicBezTo>
                        <a:cubicBezTo>
                          <a:pt x="-36855" y="1774939"/>
                          <a:pt x="2704" y="1605684"/>
                          <a:pt x="0" y="1379306"/>
                        </a:cubicBezTo>
                        <a:cubicBezTo>
                          <a:pt x="-2704" y="1152928"/>
                          <a:pt x="9915" y="1030086"/>
                          <a:pt x="0" y="809345"/>
                        </a:cubicBezTo>
                        <a:cubicBezTo>
                          <a:pt x="-9915" y="588604"/>
                          <a:pt x="88998" y="29918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CA" b="1" u="sng" dirty="0">
                <a:solidFill>
                  <a:schemeClr val="tx1"/>
                </a:solidFill>
                <a:latin typeface="IBM Plex Sans" panose="020B0503050203000203" pitchFamily="34" charset="0"/>
              </a:rPr>
              <a:t>Option A</a:t>
            </a:r>
            <a:endParaRPr lang="en-CA"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Ali fait un placement de 3 000 $ pour deux ans à un taux d’intérêt simple de 2 % calculé à la fin de chaque année. Ali touche ces intérêts sous forme de chèque qu’il dépose dans son compte d’épargne personnel. </a:t>
            </a:r>
            <a:endParaRPr lang="en-CA" sz="1600" dirty="0">
              <a:solidFill>
                <a:schemeClr val="tx1"/>
              </a:solidFill>
              <a:latin typeface="IBM Plex Sans" panose="020B0503050203000203" pitchFamily="34" charset="0"/>
            </a:endParaRPr>
          </a:p>
          <a:p>
            <a:r>
              <a:rPr lang="fr-CA" dirty="0">
                <a:solidFill>
                  <a:schemeClr val="tx1"/>
                </a:solidFill>
                <a:latin typeface="IBM Plex Sans" panose="020B0503050203000203" pitchFamily="34" charset="0"/>
              </a:rPr>
              <a:t> </a:t>
            </a:r>
            <a:r>
              <a:rPr lang="fr-CA" sz="1600"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1.</a:t>
            </a:r>
            <a:r>
              <a:rPr lang="fr-CA" sz="1600" dirty="0">
                <a:solidFill>
                  <a:schemeClr val="tx1"/>
                </a:solidFill>
                <a:latin typeface="IBM Plex Sans" panose="020B0503050203000203" pitchFamily="34" charset="0"/>
              </a:rPr>
              <a:t> Combien Ali a-t-il gagné en intérêts la première année?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2.</a:t>
            </a:r>
            <a:r>
              <a:rPr lang="fr-CA" sz="1600" dirty="0">
                <a:solidFill>
                  <a:schemeClr val="tx1"/>
                </a:solidFill>
                <a:latin typeface="IBM Plex Sans" panose="020B0503050203000203" pitchFamily="34" charset="0"/>
              </a:rPr>
              <a:t> Combien Ali a-t-il gagné en intérêts la seconde année?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3.</a:t>
            </a:r>
            <a:r>
              <a:rPr lang="fr-CA" sz="1600" dirty="0">
                <a:solidFill>
                  <a:schemeClr val="tx1"/>
                </a:solidFill>
                <a:latin typeface="IBM Plex Sans" panose="020B0503050203000203" pitchFamily="34" charset="0"/>
              </a:rPr>
              <a:t> Quel est le total des intérêts gagnés?</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endParaRPr lang="en-US" sz="1600" b="0" i="0" u="none" strike="noStrike" baseline="0" dirty="0">
              <a:solidFill>
                <a:schemeClr val="tx1"/>
              </a:solidFill>
              <a:latin typeface="IBM Plex Sans" panose="020B0503050203000203" pitchFamily="34" charset="0"/>
            </a:endParaRPr>
          </a:p>
        </p:txBody>
      </p:sp>
      <p:sp>
        <p:nvSpPr>
          <p:cNvPr id="2" name="TextBox 1">
            <a:extLst>
              <a:ext uri="{FF2B5EF4-FFF2-40B4-BE49-F238E27FC236}">
                <a16:creationId xmlns:a16="http://schemas.microsoft.com/office/drawing/2014/main" id="{336FE80D-F8AC-3440-8080-540E75D2A4B3}"/>
              </a:ext>
            </a:extLst>
          </p:cNvPr>
          <p:cNvSpPr txBox="1"/>
          <p:nvPr/>
        </p:nvSpPr>
        <p:spPr>
          <a:xfrm>
            <a:off x="1734205" y="4446019"/>
            <a:ext cx="418384"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60 $</a:t>
            </a:r>
          </a:p>
        </p:txBody>
      </p:sp>
      <p:sp>
        <p:nvSpPr>
          <p:cNvPr id="7" name="TextBox 6">
            <a:extLst>
              <a:ext uri="{FF2B5EF4-FFF2-40B4-BE49-F238E27FC236}">
                <a16:creationId xmlns:a16="http://schemas.microsoft.com/office/drawing/2014/main" id="{31708886-AFD9-562A-2EA5-E3552DDB291E}"/>
              </a:ext>
            </a:extLst>
          </p:cNvPr>
          <p:cNvSpPr txBox="1"/>
          <p:nvPr/>
        </p:nvSpPr>
        <p:spPr>
          <a:xfrm>
            <a:off x="1702673" y="5141870"/>
            <a:ext cx="418384"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60 $</a:t>
            </a:r>
          </a:p>
        </p:txBody>
      </p:sp>
      <p:sp>
        <p:nvSpPr>
          <p:cNvPr id="8" name="TextBox 7">
            <a:extLst>
              <a:ext uri="{FF2B5EF4-FFF2-40B4-BE49-F238E27FC236}">
                <a16:creationId xmlns:a16="http://schemas.microsoft.com/office/drawing/2014/main" id="{27AFBAC8-E161-6805-F4BC-A5BAC694D90A}"/>
              </a:ext>
            </a:extLst>
          </p:cNvPr>
          <p:cNvSpPr txBox="1"/>
          <p:nvPr/>
        </p:nvSpPr>
        <p:spPr>
          <a:xfrm>
            <a:off x="1686907" y="5892575"/>
            <a:ext cx="541815"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120 $</a:t>
            </a:r>
          </a:p>
        </p:txBody>
      </p:sp>
    </p:spTree>
    <p:extLst>
      <p:ext uri="{BB962C8B-B14F-4D97-AF65-F5344CB8AC3E}">
        <p14:creationId xmlns:p14="http://schemas.microsoft.com/office/powerpoint/2010/main" val="4122400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fr-FR" dirty="0"/>
              <a:t>Phase 2B: Intérêt simple et intérêt composé</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11</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1" name="Rectangle 10">
            <a:extLst>
              <a:ext uri="{FF2B5EF4-FFF2-40B4-BE49-F238E27FC236}">
                <a16:creationId xmlns:a16="http://schemas.microsoft.com/office/drawing/2014/main" id="{B4800814-1B29-9381-0AF9-85FA4B50B94C}"/>
              </a:ext>
            </a:extLst>
          </p:cNvPr>
          <p:cNvSpPr/>
          <p:nvPr/>
        </p:nvSpPr>
        <p:spPr>
          <a:xfrm>
            <a:off x="1235901" y="2356151"/>
            <a:ext cx="9720195" cy="47787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848820"/>
                      <a:gd name="connsiteX1" fmla="*/ 756205 w 8725448"/>
                      <a:gd name="connsiteY1" fmla="*/ 0 h 848820"/>
                      <a:gd name="connsiteX2" fmla="*/ 1163393 w 8725448"/>
                      <a:gd name="connsiteY2" fmla="*/ 0 h 848820"/>
                      <a:gd name="connsiteX3" fmla="*/ 1745090 w 8725448"/>
                      <a:gd name="connsiteY3" fmla="*/ 0 h 848820"/>
                      <a:gd name="connsiteX4" fmla="*/ 2414041 w 8725448"/>
                      <a:gd name="connsiteY4" fmla="*/ 0 h 848820"/>
                      <a:gd name="connsiteX5" fmla="*/ 2733974 w 8725448"/>
                      <a:gd name="connsiteY5" fmla="*/ 0 h 848820"/>
                      <a:gd name="connsiteX6" fmla="*/ 3053907 w 8725448"/>
                      <a:gd name="connsiteY6" fmla="*/ 0 h 848820"/>
                      <a:gd name="connsiteX7" fmla="*/ 3810112 w 8725448"/>
                      <a:gd name="connsiteY7" fmla="*/ 0 h 848820"/>
                      <a:gd name="connsiteX8" fmla="*/ 4391809 w 8725448"/>
                      <a:gd name="connsiteY8" fmla="*/ 0 h 848820"/>
                      <a:gd name="connsiteX9" fmla="*/ 4711742 w 8725448"/>
                      <a:gd name="connsiteY9" fmla="*/ 0 h 848820"/>
                      <a:gd name="connsiteX10" fmla="*/ 5293438 w 8725448"/>
                      <a:gd name="connsiteY10" fmla="*/ 0 h 848820"/>
                      <a:gd name="connsiteX11" fmla="*/ 6049644 w 8725448"/>
                      <a:gd name="connsiteY11" fmla="*/ 0 h 848820"/>
                      <a:gd name="connsiteX12" fmla="*/ 6544086 w 8725448"/>
                      <a:gd name="connsiteY12" fmla="*/ 0 h 848820"/>
                      <a:gd name="connsiteX13" fmla="*/ 7038528 w 8725448"/>
                      <a:gd name="connsiteY13" fmla="*/ 0 h 848820"/>
                      <a:gd name="connsiteX14" fmla="*/ 7620225 w 8725448"/>
                      <a:gd name="connsiteY14" fmla="*/ 0 h 848820"/>
                      <a:gd name="connsiteX15" fmla="*/ 8725448 w 8725448"/>
                      <a:gd name="connsiteY15" fmla="*/ 0 h 848820"/>
                      <a:gd name="connsiteX16" fmla="*/ 8725448 w 8725448"/>
                      <a:gd name="connsiteY16" fmla="*/ 432898 h 848820"/>
                      <a:gd name="connsiteX17" fmla="*/ 8725448 w 8725448"/>
                      <a:gd name="connsiteY17" fmla="*/ 848820 h 848820"/>
                      <a:gd name="connsiteX18" fmla="*/ 8231006 w 8725448"/>
                      <a:gd name="connsiteY18" fmla="*/ 848820 h 848820"/>
                      <a:gd name="connsiteX19" fmla="*/ 7823818 w 8725448"/>
                      <a:gd name="connsiteY19" fmla="*/ 848820 h 848820"/>
                      <a:gd name="connsiteX20" fmla="*/ 7067613 w 8725448"/>
                      <a:gd name="connsiteY20" fmla="*/ 848820 h 848820"/>
                      <a:gd name="connsiteX21" fmla="*/ 6485916 w 8725448"/>
                      <a:gd name="connsiteY21" fmla="*/ 848820 h 848820"/>
                      <a:gd name="connsiteX22" fmla="*/ 6165983 w 8725448"/>
                      <a:gd name="connsiteY22" fmla="*/ 848820 h 848820"/>
                      <a:gd name="connsiteX23" fmla="*/ 5584287 w 8725448"/>
                      <a:gd name="connsiteY23" fmla="*/ 848820 h 848820"/>
                      <a:gd name="connsiteX24" fmla="*/ 5089845 w 8725448"/>
                      <a:gd name="connsiteY24" fmla="*/ 848820 h 848820"/>
                      <a:gd name="connsiteX25" fmla="*/ 4595403 w 8725448"/>
                      <a:gd name="connsiteY25" fmla="*/ 848820 h 848820"/>
                      <a:gd name="connsiteX26" fmla="*/ 4100961 w 8725448"/>
                      <a:gd name="connsiteY26" fmla="*/ 848820 h 848820"/>
                      <a:gd name="connsiteX27" fmla="*/ 3606519 w 8725448"/>
                      <a:gd name="connsiteY27" fmla="*/ 848820 h 848820"/>
                      <a:gd name="connsiteX28" fmla="*/ 2937567 w 8725448"/>
                      <a:gd name="connsiteY28" fmla="*/ 848820 h 848820"/>
                      <a:gd name="connsiteX29" fmla="*/ 2355871 w 8725448"/>
                      <a:gd name="connsiteY29" fmla="*/ 848820 h 848820"/>
                      <a:gd name="connsiteX30" fmla="*/ 2035938 w 8725448"/>
                      <a:gd name="connsiteY30" fmla="*/ 848820 h 848820"/>
                      <a:gd name="connsiteX31" fmla="*/ 1541496 w 8725448"/>
                      <a:gd name="connsiteY31" fmla="*/ 848820 h 848820"/>
                      <a:gd name="connsiteX32" fmla="*/ 872545 w 8725448"/>
                      <a:gd name="connsiteY32" fmla="*/ 848820 h 848820"/>
                      <a:gd name="connsiteX33" fmla="*/ 0 w 8725448"/>
                      <a:gd name="connsiteY33" fmla="*/ 848820 h 848820"/>
                      <a:gd name="connsiteX34" fmla="*/ 0 w 8725448"/>
                      <a:gd name="connsiteY34" fmla="*/ 407434 h 848820"/>
                      <a:gd name="connsiteX35" fmla="*/ 0 w 8725448"/>
                      <a:gd name="connsiteY35" fmla="*/ 0 h 84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8725448" h="848820" fill="none" extrusionOk="0">
                        <a:moveTo>
                          <a:pt x="0" y="0"/>
                        </a:moveTo>
                        <a:cubicBezTo>
                          <a:pt x="335442" y="-22443"/>
                          <a:pt x="579774" y="25084"/>
                          <a:pt x="756205" y="0"/>
                        </a:cubicBezTo>
                        <a:cubicBezTo>
                          <a:pt x="932636" y="-25084"/>
                          <a:pt x="1042434" y="10915"/>
                          <a:pt x="1163393" y="0"/>
                        </a:cubicBezTo>
                        <a:cubicBezTo>
                          <a:pt x="1284352" y="-10915"/>
                          <a:pt x="1492238" y="22626"/>
                          <a:pt x="1745090" y="0"/>
                        </a:cubicBezTo>
                        <a:cubicBezTo>
                          <a:pt x="1997942" y="-22626"/>
                          <a:pt x="2269382" y="59505"/>
                          <a:pt x="2414041" y="0"/>
                        </a:cubicBezTo>
                        <a:cubicBezTo>
                          <a:pt x="2558700" y="-59505"/>
                          <a:pt x="2635622" y="25619"/>
                          <a:pt x="2733974" y="0"/>
                        </a:cubicBezTo>
                        <a:cubicBezTo>
                          <a:pt x="2832326" y="-25619"/>
                          <a:pt x="2928519" y="13836"/>
                          <a:pt x="3053907" y="0"/>
                        </a:cubicBezTo>
                        <a:cubicBezTo>
                          <a:pt x="3179295" y="-13836"/>
                          <a:pt x="3616321" y="55197"/>
                          <a:pt x="3810112" y="0"/>
                        </a:cubicBezTo>
                        <a:cubicBezTo>
                          <a:pt x="4003904" y="-55197"/>
                          <a:pt x="4260217" y="22894"/>
                          <a:pt x="4391809" y="0"/>
                        </a:cubicBezTo>
                        <a:cubicBezTo>
                          <a:pt x="4523401" y="-22894"/>
                          <a:pt x="4632479" y="6699"/>
                          <a:pt x="4711742" y="0"/>
                        </a:cubicBezTo>
                        <a:cubicBezTo>
                          <a:pt x="4791005" y="-6699"/>
                          <a:pt x="5156446" y="46826"/>
                          <a:pt x="5293438" y="0"/>
                        </a:cubicBezTo>
                        <a:cubicBezTo>
                          <a:pt x="5430430" y="-46826"/>
                          <a:pt x="5853059" y="11071"/>
                          <a:pt x="6049644" y="0"/>
                        </a:cubicBezTo>
                        <a:cubicBezTo>
                          <a:pt x="6246229" y="-11071"/>
                          <a:pt x="6366999" y="45230"/>
                          <a:pt x="6544086" y="0"/>
                        </a:cubicBezTo>
                        <a:cubicBezTo>
                          <a:pt x="6721173" y="-45230"/>
                          <a:pt x="6917227" y="1684"/>
                          <a:pt x="7038528" y="0"/>
                        </a:cubicBezTo>
                        <a:cubicBezTo>
                          <a:pt x="7159829" y="-1684"/>
                          <a:pt x="7364203" y="4331"/>
                          <a:pt x="7620225" y="0"/>
                        </a:cubicBezTo>
                        <a:cubicBezTo>
                          <a:pt x="7876247" y="-4331"/>
                          <a:pt x="8341111" y="47570"/>
                          <a:pt x="8725448" y="0"/>
                        </a:cubicBezTo>
                        <a:cubicBezTo>
                          <a:pt x="8773087" y="184010"/>
                          <a:pt x="8696010" y="295228"/>
                          <a:pt x="8725448" y="432898"/>
                        </a:cubicBezTo>
                        <a:cubicBezTo>
                          <a:pt x="8754886" y="570568"/>
                          <a:pt x="8720715" y="661836"/>
                          <a:pt x="8725448" y="848820"/>
                        </a:cubicBezTo>
                        <a:cubicBezTo>
                          <a:pt x="8484290" y="869406"/>
                          <a:pt x="8363693" y="842248"/>
                          <a:pt x="8231006" y="848820"/>
                        </a:cubicBezTo>
                        <a:cubicBezTo>
                          <a:pt x="8098319" y="855392"/>
                          <a:pt x="7960509" y="844666"/>
                          <a:pt x="7823818" y="848820"/>
                        </a:cubicBezTo>
                        <a:cubicBezTo>
                          <a:pt x="7687127" y="852974"/>
                          <a:pt x="7299569" y="831539"/>
                          <a:pt x="7067613" y="848820"/>
                        </a:cubicBezTo>
                        <a:cubicBezTo>
                          <a:pt x="6835657" y="866101"/>
                          <a:pt x="6687534" y="805950"/>
                          <a:pt x="6485916" y="848820"/>
                        </a:cubicBezTo>
                        <a:cubicBezTo>
                          <a:pt x="6284298" y="891690"/>
                          <a:pt x="6314027" y="838237"/>
                          <a:pt x="6165983" y="848820"/>
                        </a:cubicBezTo>
                        <a:cubicBezTo>
                          <a:pt x="6017939" y="859403"/>
                          <a:pt x="5708705" y="797787"/>
                          <a:pt x="5584287" y="848820"/>
                        </a:cubicBezTo>
                        <a:cubicBezTo>
                          <a:pt x="5459869" y="899853"/>
                          <a:pt x="5201550" y="830415"/>
                          <a:pt x="5089845" y="848820"/>
                        </a:cubicBezTo>
                        <a:cubicBezTo>
                          <a:pt x="4978140" y="867225"/>
                          <a:pt x="4808951" y="835916"/>
                          <a:pt x="4595403" y="848820"/>
                        </a:cubicBezTo>
                        <a:cubicBezTo>
                          <a:pt x="4381855" y="861724"/>
                          <a:pt x="4203307" y="791740"/>
                          <a:pt x="4100961" y="848820"/>
                        </a:cubicBezTo>
                        <a:cubicBezTo>
                          <a:pt x="3998615" y="905900"/>
                          <a:pt x="3833954" y="792505"/>
                          <a:pt x="3606519" y="848820"/>
                        </a:cubicBezTo>
                        <a:cubicBezTo>
                          <a:pt x="3379084" y="905135"/>
                          <a:pt x="3179894" y="844627"/>
                          <a:pt x="2937567" y="848820"/>
                        </a:cubicBezTo>
                        <a:cubicBezTo>
                          <a:pt x="2695240" y="853013"/>
                          <a:pt x="2574938" y="814976"/>
                          <a:pt x="2355871" y="848820"/>
                        </a:cubicBezTo>
                        <a:cubicBezTo>
                          <a:pt x="2136804" y="882664"/>
                          <a:pt x="2111840" y="832229"/>
                          <a:pt x="2035938" y="848820"/>
                        </a:cubicBezTo>
                        <a:cubicBezTo>
                          <a:pt x="1960036" y="865411"/>
                          <a:pt x="1680186" y="813130"/>
                          <a:pt x="1541496" y="848820"/>
                        </a:cubicBezTo>
                        <a:cubicBezTo>
                          <a:pt x="1402806" y="884510"/>
                          <a:pt x="1204582" y="790138"/>
                          <a:pt x="872545" y="848820"/>
                        </a:cubicBezTo>
                        <a:cubicBezTo>
                          <a:pt x="540508" y="907502"/>
                          <a:pt x="373632" y="811067"/>
                          <a:pt x="0" y="848820"/>
                        </a:cubicBezTo>
                        <a:cubicBezTo>
                          <a:pt x="-30759" y="631505"/>
                          <a:pt x="41675" y="596004"/>
                          <a:pt x="0" y="407434"/>
                        </a:cubicBezTo>
                        <a:cubicBezTo>
                          <a:pt x="-41675" y="218864"/>
                          <a:pt x="2405" y="109171"/>
                          <a:pt x="0" y="0"/>
                        </a:cubicBezTo>
                        <a:close/>
                      </a:path>
                      <a:path w="8725448" h="848820"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6828" y="135551"/>
                          <a:pt x="8675042" y="277945"/>
                          <a:pt x="8725448" y="441386"/>
                        </a:cubicBezTo>
                        <a:cubicBezTo>
                          <a:pt x="8775854" y="604827"/>
                          <a:pt x="8702705" y="680487"/>
                          <a:pt x="8725448" y="848820"/>
                        </a:cubicBezTo>
                        <a:cubicBezTo>
                          <a:pt x="8567833" y="849822"/>
                          <a:pt x="8214938" y="781008"/>
                          <a:pt x="8056497" y="848820"/>
                        </a:cubicBezTo>
                        <a:cubicBezTo>
                          <a:pt x="7898056" y="916632"/>
                          <a:pt x="7862432" y="813317"/>
                          <a:pt x="7736564" y="848820"/>
                        </a:cubicBezTo>
                        <a:cubicBezTo>
                          <a:pt x="7610696" y="884323"/>
                          <a:pt x="7459090" y="805251"/>
                          <a:pt x="7329376" y="848820"/>
                        </a:cubicBezTo>
                        <a:cubicBezTo>
                          <a:pt x="7199662" y="892389"/>
                          <a:pt x="6821150" y="811339"/>
                          <a:pt x="6573171" y="848820"/>
                        </a:cubicBezTo>
                        <a:cubicBezTo>
                          <a:pt x="6325192" y="886301"/>
                          <a:pt x="6117575" y="834371"/>
                          <a:pt x="5991474" y="848820"/>
                        </a:cubicBezTo>
                        <a:cubicBezTo>
                          <a:pt x="5865373" y="863269"/>
                          <a:pt x="5722379" y="838959"/>
                          <a:pt x="5584287" y="848820"/>
                        </a:cubicBezTo>
                        <a:cubicBezTo>
                          <a:pt x="5446195" y="858681"/>
                          <a:pt x="5152823" y="800300"/>
                          <a:pt x="5002590" y="848820"/>
                        </a:cubicBezTo>
                        <a:cubicBezTo>
                          <a:pt x="4852357" y="897340"/>
                          <a:pt x="4813253" y="810582"/>
                          <a:pt x="4682657" y="848820"/>
                        </a:cubicBezTo>
                        <a:cubicBezTo>
                          <a:pt x="4552061" y="887058"/>
                          <a:pt x="4512815" y="832816"/>
                          <a:pt x="4362724" y="848820"/>
                        </a:cubicBezTo>
                        <a:cubicBezTo>
                          <a:pt x="4212633" y="864824"/>
                          <a:pt x="4051159" y="836138"/>
                          <a:pt x="3781027" y="848820"/>
                        </a:cubicBezTo>
                        <a:cubicBezTo>
                          <a:pt x="3510895" y="861502"/>
                          <a:pt x="3507033" y="845003"/>
                          <a:pt x="3373840" y="848820"/>
                        </a:cubicBezTo>
                        <a:cubicBezTo>
                          <a:pt x="3240647" y="852637"/>
                          <a:pt x="2885374" y="836083"/>
                          <a:pt x="2704889" y="848820"/>
                        </a:cubicBezTo>
                        <a:cubicBezTo>
                          <a:pt x="2524404" y="861557"/>
                          <a:pt x="2491805" y="809993"/>
                          <a:pt x="2297701" y="848820"/>
                        </a:cubicBezTo>
                        <a:cubicBezTo>
                          <a:pt x="2103597" y="887647"/>
                          <a:pt x="1833559" y="830208"/>
                          <a:pt x="1628750" y="848820"/>
                        </a:cubicBezTo>
                        <a:cubicBezTo>
                          <a:pt x="1423941" y="867432"/>
                          <a:pt x="1407277" y="828380"/>
                          <a:pt x="1308817" y="848820"/>
                        </a:cubicBezTo>
                        <a:cubicBezTo>
                          <a:pt x="1210357" y="869260"/>
                          <a:pt x="972439" y="770278"/>
                          <a:pt x="639866" y="848820"/>
                        </a:cubicBezTo>
                        <a:cubicBezTo>
                          <a:pt x="307293" y="927362"/>
                          <a:pt x="192523" y="845334"/>
                          <a:pt x="0" y="848820"/>
                        </a:cubicBezTo>
                        <a:cubicBezTo>
                          <a:pt x="-2490" y="699302"/>
                          <a:pt x="45140" y="541112"/>
                          <a:pt x="0" y="449875"/>
                        </a:cubicBezTo>
                        <a:cubicBezTo>
                          <a:pt x="-45140" y="358639"/>
                          <a:pt x="51151" y="132330"/>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ii. Ali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souhaite</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faire un placement de 3 000 $ pour 2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ans</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à</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un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taux</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a:t>
            </a:r>
            <a:r>
              <a:rPr lang="en-US" i="1" dirty="0" err="1">
                <a:solidFill>
                  <a:srgbClr val="000000"/>
                </a:solidFill>
                <a:effectLst>
                  <a:outerShdw blurRad="38100" dist="38100" dir="2700000" algn="tl">
                    <a:srgbClr val="000000">
                      <a:alpha val="43137"/>
                    </a:srgbClr>
                  </a:outerShdw>
                </a:effectLst>
                <a:latin typeface="IBM Plex Sans" panose="020B0503050203000203" pitchFamily="34" charset="0"/>
              </a:rPr>
              <a:t>d’intérêt</a:t>
            </a:r>
            <a:r>
              <a:rPr lang="en-US" i="1" dirty="0">
                <a:solidFill>
                  <a:srgbClr val="000000"/>
                </a:solidFill>
                <a:effectLst>
                  <a:outerShdw blurRad="38100" dist="38100" dir="2700000" algn="tl">
                    <a:srgbClr val="000000">
                      <a:alpha val="43137"/>
                    </a:srgbClr>
                  </a:outerShdw>
                </a:effectLst>
                <a:latin typeface="IBM Plex Sans" panose="020B0503050203000203" pitchFamily="34" charset="0"/>
              </a:rPr>
              <a:t> de 2 %. </a:t>
            </a:r>
          </a:p>
        </p:txBody>
      </p:sp>
      <p:sp>
        <p:nvSpPr>
          <p:cNvPr id="12" name="Rectangle 11">
            <a:extLst>
              <a:ext uri="{FF2B5EF4-FFF2-40B4-BE49-F238E27FC236}">
                <a16:creationId xmlns:a16="http://schemas.microsoft.com/office/drawing/2014/main" id="{321E2748-3387-752D-93D3-B079499992E3}"/>
              </a:ext>
            </a:extLst>
          </p:cNvPr>
          <p:cNvSpPr/>
          <p:nvPr/>
        </p:nvSpPr>
        <p:spPr>
          <a:xfrm>
            <a:off x="1235900" y="2888596"/>
            <a:ext cx="9720195" cy="3195627"/>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3989729"/>
                      <a:gd name="connsiteX1" fmla="*/ 581697 w 8725448"/>
                      <a:gd name="connsiteY1" fmla="*/ 0 h 3989729"/>
                      <a:gd name="connsiteX2" fmla="*/ 1076139 w 8725448"/>
                      <a:gd name="connsiteY2" fmla="*/ 0 h 3989729"/>
                      <a:gd name="connsiteX3" fmla="*/ 1657835 w 8725448"/>
                      <a:gd name="connsiteY3" fmla="*/ 0 h 3989729"/>
                      <a:gd name="connsiteX4" fmla="*/ 2326786 w 8725448"/>
                      <a:gd name="connsiteY4" fmla="*/ 0 h 3989729"/>
                      <a:gd name="connsiteX5" fmla="*/ 2995737 w 8725448"/>
                      <a:gd name="connsiteY5" fmla="*/ 0 h 3989729"/>
                      <a:gd name="connsiteX6" fmla="*/ 3664688 w 8725448"/>
                      <a:gd name="connsiteY6" fmla="*/ 0 h 3989729"/>
                      <a:gd name="connsiteX7" fmla="*/ 4420894 w 8725448"/>
                      <a:gd name="connsiteY7" fmla="*/ 0 h 3989729"/>
                      <a:gd name="connsiteX8" fmla="*/ 5002590 w 8725448"/>
                      <a:gd name="connsiteY8" fmla="*/ 0 h 3989729"/>
                      <a:gd name="connsiteX9" fmla="*/ 5671541 w 8725448"/>
                      <a:gd name="connsiteY9" fmla="*/ 0 h 3989729"/>
                      <a:gd name="connsiteX10" fmla="*/ 6253238 w 8725448"/>
                      <a:gd name="connsiteY10" fmla="*/ 0 h 3989729"/>
                      <a:gd name="connsiteX11" fmla="*/ 6834934 w 8725448"/>
                      <a:gd name="connsiteY11" fmla="*/ 0 h 3989729"/>
                      <a:gd name="connsiteX12" fmla="*/ 7416631 w 8725448"/>
                      <a:gd name="connsiteY12" fmla="*/ 0 h 3989729"/>
                      <a:gd name="connsiteX13" fmla="*/ 7736564 w 8725448"/>
                      <a:gd name="connsiteY13" fmla="*/ 0 h 3989729"/>
                      <a:gd name="connsiteX14" fmla="*/ 8725448 w 8725448"/>
                      <a:gd name="connsiteY14" fmla="*/ 0 h 3989729"/>
                      <a:gd name="connsiteX15" fmla="*/ 8725448 w 8725448"/>
                      <a:gd name="connsiteY15" fmla="*/ 450269 h 3989729"/>
                      <a:gd name="connsiteX16" fmla="*/ 8725448 w 8725448"/>
                      <a:gd name="connsiteY16" fmla="*/ 1060128 h 3989729"/>
                      <a:gd name="connsiteX17" fmla="*/ 8725448 w 8725448"/>
                      <a:gd name="connsiteY17" fmla="*/ 1590192 h 3989729"/>
                      <a:gd name="connsiteX18" fmla="*/ 8725448 w 8725448"/>
                      <a:gd name="connsiteY18" fmla="*/ 2080359 h 3989729"/>
                      <a:gd name="connsiteX19" fmla="*/ 8725448 w 8725448"/>
                      <a:gd name="connsiteY19" fmla="*/ 2530628 h 3989729"/>
                      <a:gd name="connsiteX20" fmla="*/ 8725448 w 8725448"/>
                      <a:gd name="connsiteY20" fmla="*/ 3020795 h 3989729"/>
                      <a:gd name="connsiteX21" fmla="*/ 8725448 w 8725448"/>
                      <a:gd name="connsiteY21" fmla="*/ 3989729 h 3989729"/>
                      <a:gd name="connsiteX22" fmla="*/ 8143751 w 8725448"/>
                      <a:gd name="connsiteY22" fmla="*/ 3989729 h 3989729"/>
                      <a:gd name="connsiteX23" fmla="*/ 7387546 w 8725448"/>
                      <a:gd name="connsiteY23" fmla="*/ 3989729 h 3989729"/>
                      <a:gd name="connsiteX24" fmla="*/ 6631340 w 8725448"/>
                      <a:gd name="connsiteY24" fmla="*/ 3989729 h 3989729"/>
                      <a:gd name="connsiteX25" fmla="*/ 6049644 w 8725448"/>
                      <a:gd name="connsiteY25" fmla="*/ 3989729 h 3989729"/>
                      <a:gd name="connsiteX26" fmla="*/ 5293438 w 8725448"/>
                      <a:gd name="connsiteY26" fmla="*/ 3989729 h 3989729"/>
                      <a:gd name="connsiteX27" fmla="*/ 4711742 w 8725448"/>
                      <a:gd name="connsiteY27" fmla="*/ 3989729 h 3989729"/>
                      <a:gd name="connsiteX28" fmla="*/ 4042791 w 8725448"/>
                      <a:gd name="connsiteY28" fmla="*/ 3989729 h 3989729"/>
                      <a:gd name="connsiteX29" fmla="*/ 3722858 w 8725448"/>
                      <a:gd name="connsiteY29" fmla="*/ 3989729 h 3989729"/>
                      <a:gd name="connsiteX30" fmla="*/ 2966652 w 8725448"/>
                      <a:gd name="connsiteY30" fmla="*/ 3989729 h 3989729"/>
                      <a:gd name="connsiteX31" fmla="*/ 2472210 w 8725448"/>
                      <a:gd name="connsiteY31" fmla="*/ 3989729 h 3989729"/>
                      <a:gd name="connsiteX32" fmla="*/ 1803259 w 8725448"/>
                      <a:gd name="connsiteY32" fmla="*/ 3989729 h 3989729"/>
                      <a:gd name="connsiteX33" fmla="*/ 1483326 w 8725448"/>
                      <a:gd name="connsiteY33" fmla="*/ 3989729 h 3989729"/>
                      <a:gd name="connsiteX34" fmla="*/ 727121 w 8725448"/>
                      <a:gd name="connsiteY34" fmla="*/ 3989729 h 3989729"/>
                      <a:gd name="connsiteX35" fmla="*/ 0 w 8725448"/>
                      <a:gd name="connsiteY35" fmla="*/ 3989729 h 3989729"/>
                      <a:gd name="connsiteX36" fmla="*/ 0 w 8725448"/>
                      <a:gd name="connsiteY36" fmla="*/ 3419768 h 3989729"/>
                      <a:gd name="connsiteX37" fmla="*/ 0 w 8725448"/>
                      <a:gd name="connsiteY37" fmla="*/ 2969498 h 3989729"/>
                      <a:gd name="connsiteX38" fmla="*/ 0 w 8725448"/>
                      <a:gd name="connsiteY38" fmla="*/ 2319742 h 3989729"/>
                      <a:gd name="connsiteX39" fmla="*/ 0 w 8725448"/>
                      <a:gd name="connsiteY39" fmla="*/ 1869473 h 3989729"/>
                      <a:gd name="connsiteX40" fmla="*/ 0 w 8725448"/>
                      <a:gd name="connsiteY40" fmla="*/ 1299512 h 3989729"/>
                      <a:gd name="connsiteX41" fmla="*/ 0 w 8725448"/>
                      <a:gd name="connsiteY41" fmla="*/ 849242 h 3989729"/>
                      <a:gd name="connsiteX42" fmla="*/ 0 w 8725448"/>
                      <a:gd name="connsiteY42" fmla="*/ 0 h 398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25448" h="3989729" fill="none" extrusionOk="0">
                        <a:moveTo>
                          <a:pt x="0" y="0"/>
                        </a:moveTo>
                        <a:cubicBezTo>
                          <a:pt x="264487" y="-60364"/>
                          <a:pt x="387525" y="39606"/>
                          <a:pt x="581697" y="0"/>
                        </a:cubicBezTo>
                        <a:cubicBezTo>
                          <a:pt x="775869" y="-39606"/>
                          <a:pt x="954838" y="1684"/>
                          <a:pt x="1076139" y="0"/>
                        </a:cubicBezTo>
                        <a:cubicBezTo>
                          <a:pt x="1197440" y="-1684"/>
                          <a:pt x="1406872" y="5870"/>
                          <a:pt x="1657835" y="0"/>
                        </a:cubicBezTo>
                        <a:cubicBezTo>
                          <a:pt x="1908798" y="-5870"/>
                          <a:pt x="2020444" y="36290"/>
                          <a:pt x="2326786" y="0"/>
                        </a:cubicBezTo>
                        <a:cubicBezTo>
                          <a:pt x="2633128" y="-36290"/>
                          <a:pt x="2843682" y="21947"/>
                          <a:pt x="2995737" y="0"/>
                        </a:cubicBezTo>
                        <a:cubicBezTo>
                          <a:pt x="3147792" y="-21947"/>
                          <a:pt x="3458295" y="48276"/>
                          <a:pt x="3664688" y="0"/>
                        </a:cubicBezTo>
                        <a:cubicBezTo>
                          <a:pt x="3871081" y="-48276"/>
                          <a:pt x="4054006" y="19156"/>
                          <a:pt x="4420894" y="0"/>
                        </a:cubicBezTo>
                        <a:cubicBezTo>
                          <a:pt x="4787782" y="-19156"/>
                          <a:pt x="4777250" y="15487"/>
                          <a:pt x="5002590" y="0"/>
                        </a:cubicBezTo>
                        <a:cubicBezTo>
                          <a:pt x="5227930" y="-15487"/>
                          <a:pt x="5491575" y="7203"/>
                          <a:pt x="5671541" y="0"/>
                        </a:cubicBezTo>
                        <a:cubicBezTo>
                          <a:pt x="5851507" y="-7203"/>
                          <a:pt x="6052671" y="65674"/>
                          <a:pt x="6253238" y="0"/>
                        </a:cubicBezTo>
                        <a:cubicBezTo>
                          <a:pt x="6453805" y="-65674"/>
                          <a:pt x="6696376" y="13309"/>
                          <a:pt x="6834934" y="0"/>
                        </a:cubicBezTo>
                        <a:cubicBezTo>
                          <a:pt x="6973492" y="-13309"/>
                          <a:pt x="7145540" y="59408"/>
                          <a:pt x="7416631" y="0"/>
                        </a:cubicBezTo>
                        <a:cubicBezTo>
                          <a:pt x="7687722" y="-59408"/>
                          <a:pt x="7582526" y="30908"/>
                          <a:pt x="7736564" y="0"/>
                        </a:cubicBezTo>
                        <a:cubicBezTo>
                          <a:pt x="7890602" y="-30908"/>
                          <a:pt x="8499467" y="88377"/>
                          <a:pt x="8725448" y="0"/>
                        </a:cubicBezTo>
                        <a:cubicBezTo>
                          <a:pt x="8756425" y="165804"/>
                          <a:pt x="8721084" y="244219"/>
                          <a:pt x="8725448" y="450269"/>
                        </a:cubicBezTo>
                        <a:cubicBezTo>
                          <a:pt x="8729812" y="656319"/>
                          <a:pt x="8718020" y="785131"/>
                          <a:pt x="8725448" y="1060128"/>
                        </a:cubicBezTo>
                        <a:cubicBezTo>
                          <a:pt x="8732876" y="1335125"/>
                          <a:pt x="8678392" y="1388147"/>
                          <a:pt x="8725448" y="1590192"/>
                        </a:cubicBezTo>
                        <a:cubicBezTo>
                          <a:pt x="8772504" y="1792237"/>
                          <a:pt x="8677717" y="1926394"/>
                          <a:pt x="8725448" y="2080359"/>
                        </a:cubicBezTo>
                        <a:cubicBezTo>
                          <a:pt x="8773179" y="2234324"/>
                          <a:pt x="8711320" y="2387739"/>
                          <a:pt x="8725448" y="2530628"/>
                        </a:cubicBezTo>
                        <a:cubicBezTo>
                          <a:pt x="8739576" y="2673517"/>
                          <a:pt x="8686547" y="2872328"/>
                          <a:pt x="8725448" y="3020795"/>
                        </a:cubicBezTo>
                        <a:cubicBezTo>
                          <a:pt x="8764349" y="3169262"/>
                          <a:pt x="8709024" y="3631812"/>
                          <a:pt x="8725448" y="3989729"/>
                        </a:cubicBezTo>
                        <a:cubicBezTo>
                          <a:pt x="8474701" y="4052092"/>
                          <a:pt x="8379576" y="3988127"/>
                          <a:pt x="8143751" y="3989729"/>
                        </a:cubicBezTo>
                        <a:cubicBezTo>
                          <a:pt x="7907926" y="3991331"/>
                          <a:pt x="7554126" y="3901869"/>
                          <a:pt x="7387546" y="3989729"/>
                        </a:cubicBezTo>
                        <a:cubicBezTo>
                          <a:pt x="7220966" y="4077589"/>
                          <a:pt x="7000547" y="3961768"/>
                          <a:pt x="6631340" y="3989729"/>
                        </a:cubicBezTo>
                        <a:cubicBezTo>
                          <a:pt x="6262133" y="4017690"/>
                          <a:pt x="6244227" y="3985858"/>
                          <a:pt x="6049644" y="3989729"/>
                        </a:cubicBezTo>
                        <a:cubicBezTo>
                          <a:pt x="5855061" y="3993600"/>
                          <a:pt x="5574634" y="3979641"/>
                          <a:pt x="5293438" y="3989729"/>
                        </a:cubicBezTo>
                        <a:cubicBezTo>
                          <a:pt x="5012242" y="3999817"/>
                          <a:pt x="4829626" y="3950515"/>
                          <a:pt x="4711742" y="3989729"/>
                        </a:cubicBezTo>
                        <a:cubicBezTo>
                          <a:pt x="4593858" y="4028943"/>
                          <a:pt x="4313083" y="3964331"/>
                          <a:pt x="4042791" y="3989729"/>
                        </a:cubicBezTo>
                        <a:cubicBezTo>
                          <a:pt x="3772499" y="4015127"/>
                          <a:pt x="3864772" y="3958312"/>
                          <a:pt x="3722858" y="3989729"/>
                        </a:cubicBezTo>
                        <a:cubicBezTo>
                          <a:pt x="3580944" y="4021146"/>
                          <a:pt x="3125161" y="3986602"/>
                          <a:pt x="2966652" y="3989729"/>
                        </a:cubicBezTo>
                        <a:cubicBezTo>
                          <a:pt x="2808143" y="3992856"/>
                          <a:pt x="2610890" y="3951062"/>
                          <a:pt x="2472210" y="3989729"/>
                        </a:cubicBezTo>
                        <a:cubicBezTo>
                          <a:pt x="2333530" y="4028396"/>
                          <a:pt x="2126318" y="3967737"/>
                          <a:pt x="1803259" y="3989729"/>
                        </a:cubicBezTo>
                        <a:cubicBezTo>
                          <a:pt x="1480200" y="4011721"/>
                          <a:pt x="1585974" y="3959518"/>
                          <a:pt x="1483326" y="3989729"/>
                        </a:cubicBezTo>
                        <a:cubicBezTo>
                          <a:pt x="1380678" y="4019940"/>
                          <a:pt x="1021147" y="3967216"/>
                          <a:pt x="727121" y="3989729"/>
                        </a:cubicBezTo>
                        <a:cubicBezTo>
                          <a:pt x="433095" y="4012242"/>
                          <a:pt x="240010" y="3986622"/>
                          <a:pt x="0" y="3989729"/>
                        </a:cubicBezTo>
                        <a:cubicBezTo>
                          <a:pt x="-32035" y="3759918"/>
                          <a:pt x="61683" y="3628927"/>
                          <a:pt x="0" y="3419768"/>
                        </a:cubicBezTo>
                        <a:cubicBezTo>
                          <a:pt x="-61683" y="3210609"/>
                          <a:pt x="8474" y="3181679"/>
                          <a:pt x="0" y="2969498"/>
                        </a:cubicBezTo>
                        <a:cubicBezTo>
                          <a:pt x="-8474" y="2757317"/>
                          <a:pt x="53140" y="2591522"/>
                          <a:pt x="0" y="2319742"/>
                        </a:cubicBezTo>
                        <a:cubicBezTo>
                          <a:pt x="-53140" y="2047962"/>
                          <a:pt x="25394" y="1976308"/>
                          <a:pt x="0" y="1869473"/>
                        </a:cubicBezTo>
                        <a:cubicBezTo>
                          <a:pt x="-25394" y="1762638"/>
                          <a:pt x="64066" y="1532777"/>
                          <a:pt x="0" y="1299512"/>
                        </a:cubicBezTo>
                        <a:cubicBezTo>
                          <a:pt x="-64066" y="1066247"/>
                          <a:pt x="3359" y="1006764"/>
                          <a:pt x="0" y="849242"/>
                        </a:cubicBezTo>
                        <a:cubicBezTo>
                          <a:pt x="-3359" y="691720"/>
                          <a:pt x="62102" y="356462"/>
                          <a:pt x="0" y="0"/>
                        </a:cubicBezTo>
                        <a:close/>
                      </a:path>
                      <a:path w="8725448" h="3989729"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801188" y="133658"/>
                          <a:pt x="8649595" y="351531"/>
                          <a:pt x="8725448" y="649756"/>
                        </a:cubicBezTo>
                        <a:cubicBezTo>
                          <a:pt x="8801301" y="947981"/>
                          <a:pt x="8695414" y="1008110"/>
                          <a:pt x="8725448" y="1259614"/>
                        </a:cubicBezTo>
                        <a:cubicBezTo>
                          <a:pt x="8755482" y="1511118"/>
                          <a:pt x="8708376" y="1678314"/>
                          <a:pt x="8725448" y="1869473"/>
                        </a:cubicBezTo>
                        <a:cubicBezTo>
                          <a:pt x="8742520" y="2060632"/>
                          <a:pt x="8704291" y="2175410"/>
                          <a:pt x="8725448" y="2479332"/>
                        </a:cubicBezTo>
                        <a:cubicBezTo>
                          <a:pt x="8746605" y="2783254"/>
                          <a:pt x="8699001" y="2826628"/>
                          <a:pt x="8725448" y="2929601"/>
                        </a:cubicBezTo>
                        <a:cubicBezTo>
                          <a:pt x="8751895" y="3032574"/>
                          <a:pt x="8682850" y="3206659"/>
                          <a:pt x="8725448" y="3419768"/>
                        </a:cubicBezTo>
                        <a:cubicBezTo>
                          <a:pt x="8768046" y="3632877"/>
                          <a:pt x="8688465" y="3854291"/>
                          <a:pt x="8725448" y="3989729"/>
                        </a:cubicBezTo>
                        <a:cubicBezTo>
                          <a:pt x="8492371" y="3996949"/>
                          <a:pt x="8464692" y="3967439"/>
                          <a:pt x="8231006" y="3989729"/>
                        </a:cubicBezTo>
                        <a:cubicBezTo>
                          <a:pt x="7997320" y="4012019"/>
                          <a:pt x="7799542" y="3941209"/>
                          <a:pt x="7649309" y="3989729"/>
                        </a:cubicBezTo>
                        <a:cubicBezTo>
                          <a:pt x="7499076" y="4038249"/>
                          <a:pt x="7459972" y="3951491"/>
                          <a:pt x="7329376" y="3989729"/>
                        </a:cubicBezTo>
                        <a:cubicBezTo>
                          <a:pt x="7198780" y="4027967"/>
                          <a:pt x="7159534" y="3973725"/>
                          <a:pt x="7009443" y="3989729"/>
                        </a:cubicBezTo>
                        <a:cubicBezTo>
                          <a:pt x="6859352" y="4005733"/>
                          <a:pt x="6696077" y="3974194"/>
                          <a:pt x="6427747" y="3989729"/>
                        </a:cubicBezTo>
                        <a:cubicBezTo>
                          <a:pt x="6159417" y="4005264"/>
                          <a:pt x="6159110" y="3986983"/>
                          <a:pt x="6020559" y="3989729"/>
                        </a:cubicBezTo>
                        <a:cubicBezTo>
                          <a:pt x="5882008" y="3992475"/>
                          <a:pt x="5532093" y="3976992"/>
                          <a:pt x="5351608" y="3989729"/>
                        </a:cubicBezTo>
                        <a:cubicBezTo>
                          <a:pt x="5171123" y="4002466"/>
                          <a:pt x="5133189" y="3944645"/>
                          <a:pt x="4944421" y="3989729"/>
                        </a:cubicBezTo>
                        <a:cubicBezTo>
                          <a:pt x="4755653" y="4034813"/>
                          <a:pt x="4480279" y="3971117"/>
                          <a:pt x="4275470" y="3989729"/>
                        </a:cubicBezTo>
                        <a:cubicBezTo>
                          <a:pt x="4070661" y="4008341"/>
                          <a:pt x="4065122" y="3979962"/>
                          <a:pt x="3955536" y="3989729"/>
                        </a:cubicBezTo>
                        <a:cubicBezTo>
                          <a:pt x="3845950" y="3999496"/>
                          <a:pt x="3619158" y="3911187"/>
                          <a:pt x="3286585" y="3989729"/>
                        </a:cubicBezTo>
                        <a:cubicBezTo>
                          <a:pt x="2954012" y="4068271"/>
                          <a:pt x="3049218" y="3960940"/>
                          <a:pt x="2879398" y="3989729"/>
                        </a:cubicBezTo>
                        <a:cubicBezTo>
                          <a:pt x="2709578" y="4018518"/>
                          <a:pt x="2635218" y="3969662"/>
                          <a:pt x="2559465" y="3989729"/>
                        </a:cubicBezTo>
                        <a:cubicBezTo>
                          <a:pt x="2483712" y="4009796"/>
                          <a:pt x="2319469" y="3942614"/>
                          <a:pt x="2152277" y="3989729"/>
                        </a:cubicBezTo>
                        <a:cubicBezTo>
                          <a:pt x="1985085" y="4036844"/>
                          <a:pt x="1732753" y="3947776"/>
                          <a:pt x="1483326" y="3989729"/>
                        </a:cubicBezTo>
                        <a:cubicBezTo>
                          <a:pt x="1233899" y="4031682"/>
                          <a:pt x="1171333" y="3961498"/>
                          <a:pt x="1076139" y="3989729"/>
                        </a:cubicBezTo>
                        <a:cubicBezTo>
                          <a:pt x="980945" y="4017960"/>
                          <a:pt x="837345" y="3980609"/>
                          <a:pt x="756205" y="3989729"/>
                        </a:cubicBezTo>
                        <a:cubicBezTo>
                          <a:pt x="675065" y="3998849"/>
                          <a:pt x="250980" y="3980475"/>
                          <a:pt x="0" y="3989729"/>
                        </a:cubicBezTo>
                        <a:cubicBezTo>
                          <a:pt x="-45838" y="3834232"/>
                          <a:pt x="10567" y="3580289"/>
                          <a:pt x="0" y="3459665"/>
                        </a:cubicBezTo>
                        <a:cubicBezTo>
                          <a:pt x="-10567" y="3339041"/>
                          <a:pt x="47190" y="3195657"/>
                          <a:pt x="0" y="3009396"/>
                        </a:cubicBezTo>
                        <a:cubicBezTo>
                          <a:pt x="-47190" y="2823135"/>
                          <a:pt x="15880" y="2722733"/>
                          <a:pt x="0" y="2439434"/>
                        </a:cubicBezTo>
                        <a:cubicBezTo>
                          <a:pt x="-15880" y="2156135"/>
                          <a:pt x="36855" y="2123597"/>
                          <a:pt x="0" y="1949268"/>
                        </a:cubicBezTo>
                        <a:cubicBezTo>
                          <a:pt x="-36855" y="1774939"/>
                          <a:pt x="2704" y="1605684"/>
                          <a:pt x="0" y="1379306"/>
                        </a:cubicBezTo>
                        <a:cubicBezTo>
                          <a:pt x="-2704" y="1152928"/>
                          <a:pt x="9915" y="1030086"/>
                          <a:pt x="0" y="809345"/>
                        </a:cubicBezTo>
                        <a:cubicBezTo>
                          <a:pt x="-9915" y="588604"/>
                          <a:pt x="88998" y="29918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CA" sz="1600" b="1" u="sng" dirty="0">
                <a:solidFill>
                  <a:schemeClr val="tx1"/>
                </a:solidFill>
                <a:latin typeface="IBM Plex Sans" panose="020B0503050203000203" pitchFamily="34" charset="0"/>
              </a:rPr>
              <a:t>Option B</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Ali fait un placement de 3 000 $ pour deux ans à un taux d’intérêt composé* de 2 % calculé à la fin de chaque année. Les intérêts gagnés la première année sont réinvestis au début de la seconde année.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a:t>
            </a:r>
            <a:r>
              <a:rPr lang="fr-CA" sz="1600" i="1" dirty="0">
                <a:solidFill>
                  <a:schemeClr val="tx1"/>
                </a:solidFill>
                <a:latin typeface="IBM Plex Sans" panose="020B0503050203000203" pitchFamily="34" charset="0"/>
              </a:rPr>
              <a:t>Tu trouveras la définition de l’intérêt composé dans le glossaire du présent guide.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a:t>
            </a:r>
            <a:r>
              <a:rPr lang="fr-CA" sz="1600" b="1" dirty="0">
                <a:solidFill>
                  <a:schemeClr val="tx1"/>
                </a:solidFill>
                <a:latin typeface="IBM Plex Sans" panose="020B0503050203000203" pitchFamily="34" charset="0"/>
              </a:rPr>
              <a:t>1.</a:t>
            </a:r>
            <a:r>
              <a:rPr lang="fr-CA" sz="1600" dirty="0">
                <a:solidFill>
                  <a:schemeClr val="tx1"/>
                </a:solidFill>
                <a:latin typeface="IBM Plex Sans" panose="020B0503050203000203" pitchFamily="34" charset="0"/>
              </a:rPr>
              <a:t> Combien Ali a-t-il gagné en intérêts à la fin de la première année?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2.</a:t>
            </a:r>
            <a:r>
              <a:rPr lang="fr-CA" sz="1600" dirty="0">
                <a:solidFill>
                  <a:schemeClr val="tx1"/>
                </a:solidFill>
                <a:latin typeface="IBM Plex Sans" panose="020B0503050203000203" pitchFamily="34" charset="0"/>
              </a:rPr>
              <a:t> Combien Ali a-t-il gagné en intérêts à la fin de la seconde année? </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 </a:t>
            </a:r>
            <a:endParaRPr lang="en-CA" sz="1600" dirty="0">
              <a:solidFill>
                <a:schemeClr val="tx1"/>
              </a:solidFill>
              <a:latin typeface="IBM Plex Sans" panose="020B0503050203000203" pitchFamily="34" charset="0"/>
            </a:endParaRPr>
          </a:p>
          <a:p>
            <a:r>
              <a:rPr lang="fr-CA" sz="1600" b="1" dirty="0">
                <a:solidFill>
                  <a:schemeClr val="tx1"/>
                </a:solidFill>
                <a:latin typeface="IBM Plex Sans" panose="020B0503050203000203" pitchFamily="34" charset="0"/>
              </a:rPr>
              <a:t>3.</a:t>
            </a:r>
            <a:r>
              <a:rPr lang="fr-CA" sz="1600" dirty="0">
                <a:solidFill>
                  <a:schemeClr val="tx1"/>
                </a:solidFill>
                <a:latin typeface="IBM Plex Sans" panose="020B0503050203000203" pitchFamily="34" charset="0"/>
              </a:rPr>
              <a:t> Quel est le total des intérêts gagnés?</a:t>
            </a:r>
            <a:endParaRPr lang="en-CA" sz="1600" dirty="0">
              <a:solidFill>
                <a:schemeClr val="tx1"/>
              </a:solidFill>
              <a:latin typeface="IBM Plex Sans" panose="020B0503050203000203" pitchFamily="34" charset="0"/>
            </a:endParaRPr>
          </a:p>
          <a:p>
            <a:r>
              <a:rPr lang="fr-CA" sz="1600" dirty="0">
                <a:solidFill>
                  <a:schemeClr val="tx1"/>
                </a:solidFill>
                <a:latin typeface="IBM Plex Sans" panose="020B0503050203000203" pitchFamily="34" charset="0"/>
              </a:rPr>
              <a:t> __________ $</a:t>
            </a:r>
            <a:endParaRPr lang="en-CA" sz="1600" dirty="0">
              <a:solidFill>
                <a:schemeClr val="tx1"/>
              </a:solidFill>
              <a:latin typeface="IBM Plex Sans" panose="020B0503050203000203" pitchFamily="34" charset="0"/>
            </a:endParaRPr>
          </a:p>
          <a:p>
            <a:endParaRPr lang="en-US" sz="1600" b="0" i="0" u="none" strike="noStrike" baseline="0" dirty="0">
              <a:solidFill>
                <a:schemeClr val="tx1"/>
              </a:solidFill>
              <a:latin typeface="IBM Plex Sans" panose="020B0503050203000203" pitchFamily="34" charset="0"/>
            </a:endParaRPr>
          </a:p>
        </p:txBody>
      </p:sp>
      <p:sp>
        <p:nvSpPr>
          <p:cNvPr id="2" name="TextBox 1">
            <a:extLst>
              <a:ext uri="{FF2B5EF4-FFF2-40B4-BE49-F238E27FC236}">
                <a16:creationId xmlns:a16="http://schemas.microsoft.com/office/drawing/2014/main" id="{05F303F5-F4E7-B22C-DAD5-FE9426FDBD3F}"/>
              </a:ext>
            </a:extLst>
          </p:cNvPr>
          <p:cNvSpPr txBox="1"/>
          <p:nvPr/>
        </p:nvSpPr>
        <p:spPr>
          <a:xfrm>
            <a:off x="1749971" y="4398721"/>
            <a:ext cx="418384"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60 $</a:t>
            </a:r>
          </a:p>
        </p:txBody>
      </p:sp>
      <p:sp>
        <p:nvSpPr>
          <p:cNvPr id="3" name="TextBox 2">
            <a:extLst>
              <a:ext uri="{FF2B5EF4-FFF2-40B4-BE49-F238E27FC236}">
                <a16:creationId xmlns:a16="http://schemas.microsoft.com/office/drawing/2014/main" id="{CA5216DE-0515-6811-C447-A5E9CB4F3219}"/>
              </a:ext>
            </a:extLst>
          </p:cNvPr>
          <p:cNvSpPr txBox="1"/>
          <p:nvPr/>
        </p:nvSpPr>
        <p:spPr>
          <a:xfrm>
            <a:off x="1702673" y="5067590"/>
            <a:ext cx="729367"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61,20 $</a:t>
            </a:r>
          </a:p>
        </p:txBody>
      </p:sp>
      <p:sp>
        <p:nvSpPr>
          <p:cNvPr id="7" name="TextBox 6">
            <a:extLst>
              <a:ext uri="{FF2B5EF4-FFF2-40B4-BE49-F238E27FC236}">
                <a16:creationId xmlns:a16="http://schemas.microsoft.com/office/drawing/2014/main" id="{05820FE6-1CCB-3D13-BFAE-56702748294F}"/>
              </a:ext>
            </a:extLst>
          </p:cNvPr>
          <p:cNvSpPr txBox="1"/>
          <p:nvPr/>
        </p:nvSpPr>
        <p:spPr>
          <a:xfrm>
            <a:off x="1734205" y="5824898"/>
            <a:ext cx="852798"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121,20 $</a:t>
            </a:r>
          </a:p>
        </p:txBody>
      </p:sp>
    </p:spTree>
    <p:extLst>
      <p:ext uri="{BB962C8B-B14F-4D97-AF65-F5344CB8AC3E}">
        <p14:creationId xmlns:p14="http://schemas.microsoft.com/office/powerpoint/2010/main" val="44335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fr-FR" dirty="0"/>
              <a:t>Phase 2B: Intérêt simple et intérêt composé</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12</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8" name="Rectangle 7">
            <a:extLst>
              <a:ext uri="{FF2B5EF4-FFF2-40B4-BE49-F238E27FC236}">
                <a16:creationId xmlns:a16="http://schemas.microsoft.com/office/drawing/2014/main" id="{12064BEB-BE1C-BB6F-761B-D9423A8FE205}"/>
              </a:ext>
            </a:extLst>
          </p:cNvPr>
          <p:cNvSpPr/>
          <p:nvPr/>
        </p:nvSpPr>
        <p:spPr>
          <a:xfrm>
            <a:off x="1188139" y="2455633"/>
            <a:ext cx="9815721" cy="3482235"/>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9815721"/>
                      <a:gd name="connsiteY0" fmla="*/ 0 h 3482235"/>
                      <a:gd name="connsiteX1" fmla="*/ 675553 w 9815721"/>
                      <a:gd name="connsiteY1" fmla="*/ 0 h 3482235"/>
                      <a:gd name="connsiteX2" fmla="*/ 1351105 w 9815721"/>
                      <a:gd name="connsiteY2" fmla="*/ 0 h 3482235"/>
                      <a:gd name="connsiteX3" fmla="*/ 2026658 w 9815721"/>
                      <a:gd name="connsiteY3" fmla="*/ 0 h 3482235"/>
                      <a:gd name="connsiteX4" fmla="*/ 2702210 w 9815721"/>
                      <a:gd name="connsiteY4" fmla="*/ 0 h 3482235"/>
                      <a:gd name="connsiteX5" fmla="*/ 3475920 w 9815721"/>
                      <a:gd name="connsiteY5" fmla="*/ 0 h 3482235"/>
                      <a:gd name="connsiteX6" fmla="*/ 4053315 w 9815721"/>
                      <a:gd name="connsiteY6" fmla="*/ 0 h 3482235"/>
                      <a:gd name="connsiteX7" fmla="*/ 4728868 w 9815721"/>
                      <a:gd name="connsiteY7" fmla="*/ 0 h 3482235"/>
                      <a:gd name="connsiteX8" fmla="*/ 5306263 w 9815721"/>
                      <a:gd name="connsiteY8" fmla="*/ 0 h 3482235"/>
                      <a:gd name="connsiteX9" fmla="*/ 5883659 w 9815721"/>
                      <a:gd name="connsiteY9" fmla="*/ 0 h 3482235"/>
                      <a:gd name="connsiteX10" fmla="*/ 6461054 w 9815721"/>
                      <a:gd name="connsiteY10" fmla="*/ 0 h 3482235"/>
                      <a:gd name="connsiteX11" fmla="*/ 6743978 w 9815721"/>
                      <a:gd name="connsiteY11" fmla="*/ 0 h 3482235"/>
                      <a:gd name="connsiteX12" fmla="*/ 7419530 w 9815721"/>
                      <a:gd name="connsiteY12" fmla="*/ 0 h 3482235"/>
                      <a:gd name="connsiteX13" fmla="*/ 7702454 w 9815721"/>
                      <a:gd name="connsiteY13" fmla="*/ 0 h 3482235"/>
                      <a:gd name="connsiteX14" fmla="*/ 8279849 w 9815721"/>
                      <a:gd name="connsiteY14" fmla="*/ 0 h 3482235"/>
                      <a:gd name="connsiteX15" fmla="*/ 9053559 w 9815721"/>
                      <a:gd name="connsiteY15" fmla="*/ 0 h 3482235"/>
                      <a:gd name="connsiteX16" fmla="*/ 9815721 w 9815721"/>
                      <a:gd name="connsiteY16" fmla="*/ 0 h 3482235"/>
                      <a:gd name="connsiteX17" fmla="*/ 9815721 w 9815721"/>
                      <a:gd name="connsiteY17" fmla="*/ 615195 h 3482235"/>
                      <a:gd name="connsiteX18" fmla="*/ 9815721 w 9815721"/>
                      <a:gd name="connsiteY18" fmla="*/ 1125923 h 3482235"/>
                      <a:gd name="connsiteX19" fmla="*/ 9815721 w 9815721"/>
                      <a:gd name="connsiteY19" fmla="*/ 1636650 h 3482235"/>
                      <a:gd name="connsiteX20" fmla="*/ 9815721 w 9815721"/>
                      <a:gd name="connsiteY20" fmla="*/ 2217023 h 3482235"/>
                      <a:gd name="connsiteX21" fmla="*/ 9815721 w 9815721"/>
                      <a:gd name="connsiteY21" fmla="*/ 2797395 h 3482235"/>
                      <a:gd name="connsiteX22" fmla="*/ 9815721 w 9815721"/>
                      <a:gd name="connsiteY22" fmla="*/ 3482235 h 3482235"/>
                      <a:gd name="connsiteX23" fmla="*/ 9042011 w 9815721"/>
                      <a:gd name="connsiteY23" fmla="*/ 3482235 h 3482235"/>
                      <a:gd name="connsiteX24" fmla="*/ 8268301 w 9815721"/>
                      <a:gd name="connsiteY24" fmla="*/ 3482235 h 3482235"/>
                      <a:gd name="connsiteX25" fmla="*/ 7690906 w 9815721"/>
                      <a:gd name="connsiteY25" fmla="*/ 3482235 h 3482235"/>
                      <a:gd name="connsiteX26" fmla="*/ 7015354 w 9815721"/>
                      <a:gd name="connsiteY26" fmla="*/ 3482235 h 3482235"/>
                      <a:gd name="connsiteX27" fmla="*/ 6732430 w 9815721"/>
                      <a:gd name="connsiteY27" fmla="*/ 3482235 h 3482235"/>
                      <a:gd name="connsiteX28" fmla="*/ 5958720 w 9815721"/>
                      <a:gd name="connsiteY28" fmla="*/ 3482235 h 3482235"/>
                      <a:gd name="connsiteX29" fmla="*/ 5479482 w 9815721"/>
                      <a:gd name="connsiteY29" fmla="*/ 3482235 h 3482235"/>
                      <a:gd name="connsiteX30" fmla="*/ 4803929 w 9815721"/>
                      <a:gd name="connsiteY30" fmla="*/ 3482235 h 3482235"/>
                      <a:gd name="connsiteX31" fmla="*/ 4521006 w 9815721"/>
                      <a:gd name="connsiteY31" fmla="*/ 3482235 h 3482235"/>
                      <a:gd name="connsiteX32" fmla="*/ 3747296 w 9815721"/>
                      <a:gd name="connsiteY32" fmla="*/ 3482235 h 3482235"/>
                      <a:gd name="connsiteX33" fmla="*/ 3268058 w 9815721"/>
                      <a:gd name="connsiteY33" fmla="*/ 3482235 h 3482235"/>
                      <a:gd name="connsiteX34" fmla="*/ 2690662 w 9815721"/>
                      <a:gd name="connsiteY34" fmla="*/ 3482235 h 3482235"/>
                      <a:gd name="connsiteX35" fmla="*/ 2309581 w 9815721"/>
                      <a:gd name="connsiteY35" fmla="*/ 3482235 h 3482235"/>
                      <a:gd name="connsiteX36" fmla="*/ 1634029 w 9815721"/>
                      <a:gd name="connsiteY36" fmla="*/ 3482235 h 3482235"/>
                      <a:gd name="connsiteX37" fmla="*/ 860319 w 9815721"/>
                      <a:gd name="connsiteY37" fmla="*/ 3482235 h 3482235"/>
                      <a:gd name="connsiteX38" fmla="*/ 0 w 9815721"/>
                      <a:gd name="connsiteY38" fmla="*/ 3482235 h 3482235"/>
                      <a:gd name="connsiteX39" fmla="*/ 0 w 9815721"/>
                      <a:gd name="connsiteY39" fmla="*/ 2832218 h 3482235"/>
                      <a:gd name="connsiteX40" fmla="*/ 0 w 9815721"/>
                      <a:gd name="connsiteY40" fmla="*/ 2217023 h 3482235"/>
                      <a:gd name="connsiteX41" fmla="*/ 0 w 9815721"/>
                      <a:gd name="connsiteY41" fmla="*/ 1636650 h 3482235"/>
                      <a:gd name="connsiteX42" fmla="*/ 0 w 9815721"/>
                      <a:gd name="connsiteY42" fmla="*/ 1021456 h 3482235"/>
                      <a:gd name="connsiteX43" fmla="*/ 0 w 9815721"/>
                      <a:gd name="connsiteY43" fmla="*/ 0 h 348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815721" h="3482235" fill="none" extrusionOk="0">
                        <a:moveTo>
                          <a:pt x="0" y="0"/>
                        </a:moveTo>
                        <a:cubicBezTo>
                          <a:pt x="274177" y="-38358"/>
                          <a:pt x="469345" y="44953"/>
                          <a:pt x="675553" y="0"/>
                        </a:cubicBezTo>
                        <a:cubicBezTo>
                          <a:pt x="881761" y="-44953"/>
                          <a:pt x="1207999" y="15503"/>
                          <a:pt x="1351105" y="0"/>
                        </a:cubicBezTo>
                        <a:cubicBezTo>
                          <a:pt x="1494211" y="-15503"/>
                          <a:pt x="1758829" y="10670"/>
                          <a:pt x="2026658" y="0"/>
                        </a:cubicBezTo>
                        <a:cubicBezTo>
                          <a:pt x="2294487" y="-10670"/>
                          <a:pt x="2390352" y="37319"/>
                          <a:pt x="2702210" y="0"/>
                        </a:cubicBezTo>
                        <a:cubicBezTo>
                          <a:pt x="3014068" y="-37319"/>
                          <a:pt x="3195987" y="54255"/>
                          <a:pt x="3475920" y="0"/>
                        </a:cubicBezTo>
                        <a:cubicBezTo>
                          <a:pt x="3755853" y="-54255"/>
                          <a:pt x="3903878" y="14075"/>
                          <a:pt x="4053315" y="0"/>
                        </a:cubicBezTo>
                        <a:cubicBezTo>
                          <a:pt x="4202753" y="-14075"/>
                          <a:pt x="4441007" y="6663"/>
                          <a:pt x="4728868" y="0"/>
                        </a:cubicBezTo>
                        <a:cubicBezTo>
                          <a:pt x="5016729" y="-6663"/>
                          <a:pt x="5044499" y="5786"/>
                          <a:pt x="5306263" y="0"/>
                        </a:cubicBezTo>
                        <a:cubicBezTo>
                          <a:pt x="5568027" y="-5786"/>
                          <a:pt x="5684831" y="29515"/>
                          <a:pt x="5883659" y="0"/>
                        </a:cubicBezTo>
                        <a:cubicBezTo>
                          <a:pt x="6082487" y="-29515"/>
                          <a:pt x="6339760" y="1229"/>
                          <a:pt x="6461054" y="0"/>
                        </a:cubicBezTo>
                        <a:cubicBezTo>
                          <a:pt x="6582349" y="-1229"/>
                          <a:pt x="6686054" y="6032"/>
                          <a:pt x="6743978" y="0"/>
                        </a:cubicBezTo>
                        <a:cubicBezTo>
                          <a:pt x="6801902" y="-6032"/>
                          <a:pt x="7163915" y="3355"/>
                          <a:pt x="7419530" y="0"/>
                        </a:cubicBezTo>
                        <a:cubicBezTo>
                          <a:pt x="7675145" y="-3355"/>
                          <a:pt x="7576688" y="23030"/>
                          <a:pt x="7702454" y="0"/>
                        </a:cubicBezTo>
                        <a:cubicBezTo>
                          <a:pt x="7828220" y="-23030"/>
                          <a:pt x="8041923" y="32717"/>
                          <a:pt x="8279849" y="0"/>
                        </a:cubicBezTo>
                        <a:cubicBezTo>
                          <a:pt x="8517775" y="-32717"/>
                          <a:pt x="8669394" y="42834"/>
                          <a:pt x="9053559" y="0"/>
                        </a:cubicBezTo>
                        <a:cubicBezTo>
                          <a:pt x="9437724" y="-42834"/>
                          <a:pt x="9651203" y="55296"/>
                          <a:pt x="9815721" y="0"/>
                        </a:cubicBezTo>
                        <a:cubicBezTo>
                          <a:pt x="9854725" y="285874"/>
                          <a:pt x="9758955" y="338364"/>
                          <a:pt x="9815721" y="615195"/>
                        </a:cubicBezTo>
                        <a:cubicBezTo>
                          <a:pt x="9872487" y="892026"/>
                          <a:pt x="9803008" y="913272"/>
                          <a:pt x="9815721" y="1125923"/>
                        </a:cubicBezTo>
                        <a:cubicBezTo>
                          <a:pt x="9828434" y="1338574"/>
                          <a:pt x="9815135" y="1506361"/>
                          <a:pt x="9815721" y="1636650"/>
                        </a:cubicBezTo>
                        <a:cubicBezTo>
                          <a:pt x="9816307" y="1766939"/>
                          <a:pt x="9812576" y="2080825"/>
                          <a:pt x="9815721" y="2217023"/>
                        </a:cubicBezTo>
                        <a:cubicBezTo>
                          <a:pt x="9818866" y="2353221"/>
                          <a:pt x="9780422" y="2585150"/>
                          <a:pt x="9815721" y="2797395"/>
                        </a:cubicBezTo>
                        <a:cubicBezTo>
                          <a:pt x="9851020" y="3009640"/>
                          <a:pt x="9813022" y="3199083"/>
                          <a:pt x="9815721" y="3482235"/>
                        </a:cubicBezTo>
                        <a:cubicBezTo>
                          <a:pt x="9546613" y="3563431"/>
                          <a:pt x="9205093" y="3402082"/>
                          <a:pt x="9042011" y="3482235"/>
                        </a:cubicBezTo>
                        <a:cubicBezTo>
                          <a:pt x="8878929" y="3562388"/>
                          <a:pt x="8498095" y="3402465"/>
                          <a:pt x="8268301" y="3482235"/>
                        </a:cubicBezTo>
                        <a:cubicBezTo>
                          <a:pt x="8038507" y="3562005"/>
                          <a:pt x="7820129" y="3427503"/>
                          <a:pt x="7690906" y="3482235"/>
                        </a:cubicBezTo>
                        <a:cubicBezTo>
                          <a:pt x="7561684" y="3536967"/>
                          <a:pt x="7186059" y="3403443"/>
                          <a:pt x="7015354" y="3482235"/>
                        </a:cubicBezTo>
                        <a:cubicBezTo>
                          <a:pt x="6844649" y="3561027"/>
                          <a:pt x="6837722" y="3470940"/>
                          <a:pt x="6732430" y="3482235"/>
                        </a:cubicBezTo>
                        <a:cubicBezTo>
                          <a:pt x="6627138" y="3493530"/>
                          <a:pt x="6235399" y="3410852"/>
                          <a:pt x="5958720" y="3482235"/>
                        </a:cubicBezTo>
                        <a:cubicBezTo>
                          <a:pt x="5682041" y="3553618"/>
                          <a:pt x="5605309" y="3433672"/>
                          <a:pt x="5479482" y="3482235"/>
                        </a:cubicBezTo>
                        <a:cubicBezTo>
                          <a:pt x="5353655" y="3530798"/>
                          <a:pt x="4941747" y="3464998"/>
                          <a:pt x="4803929" y="3482235"/>
                        </a:cubicBezTo>
                        <a:cubicBezTo>
                          <a:pt x="4666111" y="3499472"/>
                          <a:pt x="4622011" y="3481965"/>
                          <a:pt x="4521006" y="3482235"/>
                        </a:cubicBezTo>
                        <a:cubicBezTo>
                          <a:pt x="4420001" y="3482505"/>
                          <a:pt x="3933170" y="3442423"/>
                          <a:pt x="3747296" y="3482235"/>
                        </a:cubicBezTo>
                        <a:cubicBezTo>
                          <a:pt x="3561422" y="3522047"/>
                          <a:pt x="3419870" y="3454094"/>
                          <a:pt x="3268058" y="3482235"/>
                        </a:cubicBezTo>
                        <a:cubicBezTo>
                          <a:pt x="3116246" y="3510376"/>
                          <a:pt x="2882735" y="3457482"/>
                          <a:pt x="2690662" y="3482235"/>
                        </a:cubicBezTo>
                        <a:cubicBezTo>
                          <a:pt x="2498589" y="3506988"/>
                          <a:pt x="2397253" y="3477064"/>
                          <a:pt x="2309581" y="3482235"/>
                        </a:cubicBezTo>
                        <a:cubicBezTo>
                          <a:pt x="2221909" y="3487406"/>
                          <a:pt x="1777972" y="3471882"/>
                          <a:pt x="1634029" y="3482235"/>
                        </a:cubicBezTo>
                        <a:cubicBezTo>
                          <a:pt x="1490086" y="3492588"/>
                          <a:pt x="1031865" y="3461237"/>
                          <a:pt x="860319" y="3482235"/>
                        </a:cubicBezTo>
                        <a:cubicBezTo>
                          <a:pt x="688773" y="3503233"/>
                          <a:pt x="308261" y="3458276"/>
                          <a:pt x="0" y="3482235"/>
                        </a:cubicBezTo>
                        <a:cubicBezTo>
                          <a:pt x="-51168" y="3275454"/>
                          <a:pt x="64677" y="3148725"/>
                          <a:pt x="0" y="2832218"/>
                        </a:cubicBezTo>
                        <a:cubicBezTo>
                          <a:pt x="-64677" y="2515711"/>
                          <a:pt x="67421" y="2389530"/>
                          <a:pt x="0" y="2217023"/>
                        </a:cubicBezTo>
                        <a:cubicBezTo>
                          <a:pt x="-67421" y="2044516"/>
                          <a:pt x="61392" y="1790097"/>
                          <a:pt x="0" y="1636650"/>
                        </a:cubicBezTo>
                        <a:cubicBezTo>
                          <a:pt x="-61392" y="1483203"/>
                          <a:pt x="71219" y="1225198"/>
                          <a:pt x="0" y="1021456"/>
                        </a:cubicBezTo>
                        <a:cubicBezTo>
                          <a:pt x="-71219" y="817714"/>
                          <a:pt x="89131" y="326646"/>
                          <a:pt x="0" y="0"/>
                        </a:cubicBezTo>
                        <a:close/>
                      </a:path>
                      <a:path w="9815721" h="3482235" stroke="0" extrusionOk="0">
                        <a:moveTo>
                          <a:pt x="0" y="0"/>
                        </a:moveTo>
                        <a:cubicBezTo>
                          <a:pt x="187605" y="-20942"/>
                          <a:pt x="283497" y="29054"/>
                          <a:pt x="479238" y="0"/>
                        </a:cubicBezTo>
                        <a:cubicBezTo>
                          <a:pt x="674979" y="-29054"/>
                          <a:pt x="642443" y="5525"/>
                          <a:pt x="762162" y="0"/>
                        </a:cubicBezTo>
                        <a:cubicBezTo>
                          <a:pt x="881881" y="-5525"/>
                          <a:pt x="1304701" y="75683"/>
                          <a:pt x="1535872" y="0"/>
                        </a:cubicBezTo>
                        <a:cubicBezTo>
                          <a:pt x="1767043" y="-75683"/>
                          <a:pt x="1891078" y="50729"/>
                          <a:pt x="2015110" y="0"/>
                        </a:cubicBezTo>
                        <a:cubicBezTo>
                          <a:pt x="2139142" y="-50729"/>
                          <a:pt x="2273119" y="50023"/>
                          <a:pt x="2494348" y="0"/>
                        </a:cubicBezTo>
                        <a:cubicBezTo>
                          <a:pt x="2715577" y="-50023"/>
                          <a:pt x="3079309" y="53190"/>
                          <a:pt x="3268058" y="0"/>
                        </a:cubicBezTo>
                        <a:cubicBezTo>
                          <a:pt x="3456807" y="-53190"/>
                          <a:pt x="3464964" y="1350"/>
                          <a:pt x="3649139" y="0"/>
                        </a:cubicBezTo>
                        <a:cubicBezTo>
                          <a:pt x="3833314" y="-1350"/>
                          <a:pt x="4071172" y="47354"/>
                          <a:pt x="4422848" y="0"/>
                        </a:cubicBezTo>
                        <a:cubicBezTo>
                          <a:pt x="4774524" y="-47354"/>
                          <a:pt x="4965210" y="59825"/>
                          <a:pt x="5196558" y="0"/>
                        </a:cubicBezTo>
                        <a:cubicBezTo>
                          <a:pt x="5427906" y="-59825"/>
                          <a:pt x="5489830" y="31986"/>
                          <a:pt x="5773954" y="0"/>
                        </a:cubicBezTo>
                        <a:cubicBezTo>
                          <a:pt x="6058078" y="-31986"/>
                          <a:pt x="6190521" y="18368"/>
                          <a:pt x="6547663" y="0"/>
                        </a:cubicBezTo>
                        <a:cubicBezTo>
                          <a:pt x="6904805" y="-18368"/>
                          <a:pt x="6799276" y="39557"/>
                          <a:pt x="7026901" y="0"/>
                        </a:cubicBezTo>
                        <a:cubicBezTo>
                          <a:pt x="7254526" y="-39557"/>
                          <a:pt x="7370068" y="5419"/>
                          <a:pt x="7506140" y="0"/>
                        </a:cubicBezTo>
                        <a:cubicBezTo>
                          <a:pt x="7642212" y="-5419"/>
                          <a:pt x="7866200" y="51913"/>
                          <a:pt x="8181692" y="0"/>
                        </a:cubicBezTo>
                        <a:cubicBezTo>
                          <a:pt x="8497184" y="-51913"/>
                          <a:pt x="8563719" y="42229"/>
                          <a:pt x="8660930" y="0"/>
                        </a:cubicBezTo>
                        <a:cubicBezTo>
                          <a:pt x="8758141" y="-42229"/>
                          <a:pt x="9339737" y="133302"/>
                          <a:pt x="9815721" y="0"/>
                        </a:cubicBezTo>
                        <a:cubicBezTo>
                          <a:pt x="9834459" y="249991"/>
                          <a:pt x="9785809" y="327970"/>
                          <a:pt x="9815721" y="650017"/>
                        </a:cubicBezTo>
                        <a:cubicBezTo>
                          <a:pt x="9845633" y="972064"/>
                          <a:pt x="9810065" y="1135389"/>
                          <a:pt x="9815721" y="1265212"/>
                        </a:cubicBezTo>
                        <a:cubicBezTo>
                          <a:pt x="9821377" y="1395035"/>
                          <a:pt x="9751716" y="1618937"/>
                          <a:pt x="9815721" y="1880407"/>
                        </a:cubicBezTo>
                        <a:cubicBezTo>
                          <a:pt x="9879726" y="2141877"/>
                          <a:pt x="9763766" y="2171828"/>
                          <a:pt x="9815721" y="2356312"/>
                        </a:cubicBezTo>
                        <a:cubicBezTo>
                          <a:pt x="9867676" y="2540797"/>
                          <a:pt x="9763263" y="2745187"/>
                          <a:pt x="9815721" y="2867040"/>
                        </a:cubicBezTo>
                        <a:cubicBezTo>
                          <a:pt x="9868179" y="2988893"/>
                          <a:pt x="9798288" y="3207687"/>
                          <a:pt x="9815721" y="3482235"/>
                        </a:cubicBezTo>
                        <a:cubicBezTo>
                          <a:pt x="9637436" y="3482651"/>
                          <a:pt x="9495901" y="3436000"/>
                          <a:pt x="9336483" y="3482235"/>
                        </a:cubicBezTo>
                        <a:cubicBezTo>
                          <a:pt x="9177065" y="3528470"/>
                          <a:pt x="9012164" y="3447945"/>
                          <a:pt x="8759088" y="3482235"/>
                        </a:cubicBezTo>
                        <a:cubicBezTo>
                          <a:pt x="8506013" y="3516525"/>
                          <a:pt x="8601405" y="3464355"/>
                          <a:pt x="8476164" y="3482235"/>
                        </a:cubicBezTo>
                        <a:cubicBezTo>
                          <a:pt x="8350923" y="3500115"/>
                          <a:pt x="8264960" y="3458358"/>
                          <a:pt x="8193240" y="3482235"/>
                        </a:cubicBezTo>
                        <a:cubicBezTo>
                          <a:pt x="8121520" y="3506112"/>
                          <a:pt x="7752850" y="3456204"/>
                          <a:pt x="7615845" y="3482235"/>
                        </a:cubicBezTo>
                        <a:cubicBezTo>
                          <a:pt x="7478840" y="3508266"/>
                          <a:pt x="7405291" y="3440954"/>
                          <a:pt x="7234764" y="3482235"/>
                        </a:cubicBezTo>
                        <a:cubicBezTo>
                          <a:pt x="7064237" y="3523516"/>
                          <a:pt x="6737404" y="3403708"/>
                          <a:pt x="6559211" y="3482235"/>
                        </a:cubicBezTo>
                        <a:cubicBezTo>
                          <a:pt x="6381018" y="3560762"/>
                          <a:pt x="6305666" y="3440557"/>
                          <a:pt x="6178130" y="3482235"/>
                        </a:cubicBezTo>
                        <a:cubicBezTo>
                          <a:pt x="6050594" y="3523913"/>
                          <a:pt x="5761261" y="3425937"/>
                          <a:pt x="5502578" y="3482235"/>
                        </a:cubicBezTo>
                        <a:cubicBezTo>
                          <a:pt x="5243895" y="3538533"/>
                          <a:pt x="5322334" y="3465560"/>
                          <a:pt x="5219654" y="3482235"/>
                        </a:cubicBezTo>
                        <a:cubicBezTo>
                          <a:pt x="5116974" y="3498910"/>
                          <a:pt x="4787408" y="3438165"/>
                          <a:pt x="4544101" y="3482235"/>
                        </a:cubicBezTo>
                        <a:cubicBezTo>
                          <a:pt x="4300794" y="3526305"/>
                          <a:pt x="4258227" y="3454769"/>
                          <a:pt x="4163020" y="3482235"/>
                        </a:cubicBezTo>
                        <a:cubicBezTo>
                          <a:pt x="4067813" y="3509701"/>
                          <a:pt x="3954156" y="3454911"/>
                          <a:pt x="3880097" y="3482235"/>
                        </a:cubicBezTo>
                        <a:cubicBezTo>
                          <a:pt x="3806038" y="3509559"/>
                          <a:pt x="3610296" y="3440764"/>
                          <a:pt x="3499016" y="3482235"/>
                        </a:cubicBezTo>
                        <a:cubicBezTo>
                          <a:pt x="3387736" y="3523706"/>
                          <a:pt x="3115977" y="3417875"/>
                          <a:pt x="2823463" y="3482235"/>
                        </a:cubicBezTo>
                        <a:cubicBezTo>
                          <a:pt x="2530949" y="3546595"/>
                          <a:pt x="2606902" y="3462280"/>
                          <a:pt x="2442382" y="3482235"/>
                        </a:cubicBezTo>
                        <a:cubicBezTo>
                          <a:pt x="2277862" y="3502190"/>
                          <a:pt x="2297679" y="3454983"/>
                          <a:pt x="2159459" y="3482235"/>
                        </a:cubicBezTo>
                        <a:cubicBezTo>
                          <a:pt x="2021239" y="3509487"/>
                          <a:pt x="1959271" y="3461702"/>
                          <a:pt x="1778378" y="3482235"/>
                        </a:cubicBezTo>
                        <a:cubicBezTo>
                          <a:pt x="1597485" y="3502768"/>
                          <a:pt x="1537701" y="3449564"/>
                          <a:pt x="1299140" y="3482235"/>
                        </a:cubicBezTo>
                        <a:cubicBezTo>
                          <a:pt x="1060579" y="3514906"/>
                          <a:pt x="942461" y="3456107"/>
                          <a:pt x="721744" y="3482235"/>
                        </a:cubicBezTo>
                        <a:cubicBezTo>
                          <a:pt x="501027" y="3508363"/>
                          <a:pt x="360269" y="3404751"/>
                          <a:pt x="0" y="3482235"/>
                        </a:cubicBezTo>
                        <a:cubicBezTo>
                          <a:pt x="-73216" y="3324759"/>
                          <a:pt x="37324" y="3022801"/>
                          <a:pt x="0" y="2832218"/>
                        </a:cubicBezTo>
                        <a:cubicBezTo>
                          <a:pt x="-37324" y="2641635"/>
                          <a:pt x="48628" y="2450356"/>
                          <a:pt x="0" y="2251845"/>
                        </a:cubicBezTo>
                        <a:cubicBezTo>
                          <a:pt x="-48628" y="2053334"/>
                          <a:pt x="21339" y="1862761"/>
                          <a:pt x="0" y="1671473"/>
                        </a:cubicBezTo>
                        <a:cubicBezTo>
                          <a:pt x="-21339" y="1480185"/>
                          <a:pt x="11339" y="1255500"/>
                          <a:pt x="0" y="1091100"/>
                        </a:cubicBezTo>
                        <a:cubicBezTo>
                          <a:pt x="-11339" y="926700"/>
                          <a:pt x="67144" y="761289"/>
                          <a:pt x="0" y="510728"/>
                        </a:cubicBezTo>
                        <a:cubicBezTo>
                          <a:pt x="-67144" y="260167"/>
                          <a:pt x="28153" y="243324"/>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A" b="1" dirty="0">
                <a:solidFill>
                  <a:schemeClr val="tx1"/>
                </a:solidFill>
              </a:rPr>
              <a:t>Répondez aux questions qui suivent : </a:t>
            </a:r>
            <a:endParaRPr lang="en-CA" dirty="0">
              <a:solidFill>
                <a:schemeClr val="tx1"/>
              </a:solidFill>
            </a:endParaRPr>
          </a:p>
          <a:p>
            <a:r>
              <a:rPr lang="fr-CA" b="1" dirty="0">
                <a:solidFill>
                  <a:schemeClr val="tx1"/>
                </a:solidFill>
              </a:rPr>
              <a:t> </a:t>
            </a:r>
            <a:endParaRPr lang="en-CA" dirty="0">
              <a:solidFill>
                <a:schemeClr val="tx1"/>
              </a:solidFill>
            </a:endParaRPr>
          </a:p>
          <a:p>
            <a:r>
              <a:rPr lang="fr-CA" b="1" dirty="0">
                <a:solidFill>
                  <a:schemeClr val="tx1"/>
                </a:solidFill>
              </a:rPr>
              <a:t>i.</a:t>
            </a:r>
            <a:r>
              <a:rPr lang="fr-CA" dirty="0">
                <a:solidFill>
                  <a:schemeClr val="tx1"/>
                </a:solidFill>
              </a:rPr>
              <a:t> Qu’est-ce qui explique que les intérêts gagnés sont supérieurs dans l’</a:t>
            </a:r>
            <a:r>
              <a:rPr lang="fr-CA" b="1" dirty="0">
                <a:solidFill>
                  <a:schemeClr val="tx1"/>
                </a:solidFill>
              </a:rPr>
              <a:t>option B</a:t>
            </a:r>
            <a:r>
              <a:rPr lang="fr-CA" dirty="0">
                <a:solidFill>
                  <a:schemeClr val="tx1"/>
                </a:solidFill>
              </a:rPr>
              <a:t>?</a:t>
            </a:r>
            <a:endParaRPr lang="en-CA" dirty="0">
              <a:solidFill>
                <a:schemeClr val="tx1"/>
              </a:solidFill>
            </a:endParaRPr>
          </a:p>
          <a:p>
            <a:r>
              <a:rPr lang="fr-CA" dirty="0">
                <a:solidFill>
                  <a:schemeClr val="tx1"/>
                </a:solidFill>
              </a:rPr>
              <a:t> </a:t>
            </a:r>
            <a:endParaRPr lang="en-CA" dirty="0">
              <a:solidFill>
                <a:schemeClr val="tx1"/>
              </a:solidFill>
            </a:endParaRPr>
          </a:p>
          <a:p>
            <a:r>
              <a:rPr lang="fr-CA" dirty="0">
                <a:solidFill>
                  <a:schemeClr val="tx1"/>
                </a:solidFill>
              </a:rPr>
              <a:t> </a:t>
            </a:r>
            <a:endParaRPr lang="en-CA" dirty="0">
              <a:solidFill>
                <a:schemeClr val="tx1"/>
              </a:solidFill>
            </a:endParaRPr>
          </a:p>
          <a:p>
            <a:r>
              <a:rPr lang="fr-CA" b="1" dirty="0">
                <a:solidFill>
                  <a:schemeClr val="tx1"/>
                </a:solidFill>
              </a:rPr>
              <a:t>ii.</a:t>
            </a:r>
            <a:r>
              <a:rPr lang="fr-CA" dirty="0">
                <a:solidFill>
                  <a:schemeClr val="tx1"/>
                </a:solidFill>
              </a:rPr>
              <a:t> Mis à part la comparaison des intérêts gagnés entre l’</a:t>
            </a:r>
            <a:r>
              <a:rPr lang="fr-CA" b="1" dirty="0">
                <a:solidFill>
                  <a:schemeClr val="tx1"/>
                </a:solidFill>
              </a:rPr>
              <a:t>option A </a:t>
            </a:r>
            <a:r>
              <a:rPr lang="fr-CA" dirty="0">
                <a:solidFill>
                  <a:schemeClr val="tx1"/>
                </a:solidFill>
              </a:rPr>
              <a:t>et l’</a:t>
            </a:r>
            <a:r>
              <a:rPr lang="fr-CA" b="1" dirty="0">
                <a:solidFill>
                  <a:schemeClr val="tx1"/>
                </a:solidFill>
              </a:rPr>
              <a:t>option B</a:t>
            </a:r>
            <a:r>
              <a:rPr lang="fr-CA" dirty="0">
                <a:solidFill>
                  <a:schemeClr val="tx1"/>
                </a:solidFill>
              </a:rPr>
              <a:t>, quels autres facteurs Ali pourrait-il prendre en considération dans son choix de l’une ou de l’autre option?</a:t>
            </a:r>
            <a:endParaRPr lang="en-CA" dirty="0">
              <a:solidFill>
                <a:schemeClr val="tx1"/>
              </a:solidFill>
            </a:endParaRPr>
          </a:p>
          <a:p>
            <a:r>
              <a:rPr lang="fr-CA" b="1" dirty="0">
                <a:solidFill>
                  <a:schemeClr val="tx1"/>
                </a:solidFill>
              </a:rPr>
              <a:t> </a:t>
            </a:r>
            <a:endParaRPr lang="en-CA" dirty="0">
              <a:solidFill>
                <a:schemeClr val="tx1"/>
              </a:solidFill>
            </a:endParaRPr>
          </a:p>
        </p:txBody>
      </p:sp>
    </p:spTree>
    <p:extLst>
      <p:ext uri="{BB962C8B-B14F-4D97-AF65-F5344CB8AC3E}">
        <p14:creationId xmlns:p14="http://schemas.microsoft.com/office/powerpoint/2010/main" val="1273186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a:xfrm>
            <a:off x="1228954" y="1453020"/>
            <a:ext cx="6543446" cy="3951962"/>
          </a:xfrm>
        </p:spPr>
        <p:txBody>
          <a:bodyPr/>
          <a:lstStyle/>
          <a:p>
            <a:r>
              <a:rPr lang="en-US" sz="6000" dirty="0">
                <a:ln w="12700">
                  <a:solidFill>
                    <a:schemeClr val="accent5"/>
                  </a:solidFill>
                  <a:prstDash val="solid"/>
                </a:ln>
                <a:pattFill prst="ltDnDiag">
                  <a:fgClr>
                    <a:schemeClr val="accent5">
                      <a:lumMod val="60000"/>
                      <a:lumOff val="40000"/>
                    </a:schemeClr>
                  </a:fgClr>
                  <a:bgClr>
                    <a:schemeClr val="bg1"/>
                  </a:bgClr>
                </a:pattFill>
              </a:rPr>
              <a:t>PHASE 3</a:t>
            </a:r>
            <a:br>
              <a:rPr lang="en-US" sz="6000" dirty="0">
                <a:ln w="12700">
                  <a:solidFill>
                    <a:schemeClr val="accent5"/>
                  </a:solidFill>
                  <a:prstDash val="solid"/>
                </a:ln>
                <a:pattFill prst="ltDnDiag">
                  <a:fgClr>
                    <a:schemeClr val="accent5">
                      <a:lumMod val="60000"/>
                      <a:lumOff val="40000"/>
                    </a:schemeClr>
                  </a:fgClr>
                  <a:bgClr>
                    <a:schemeClr val="bg1"/>
                  </a:bgClr>
                </a:pattFill>
              </a:rPr>
            </a:b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La diversification du </a:t>
            </a:r>
            <a:r>
              <a:rPr lang="en-US" sz="6000" dirty="0" err="1">
                <a:ln w="12700">
                  <a:solidFill>
                    <a:schemeClr val="accent5"/>
                  </a:solidFill>
                  <a:prstDash val="solid"/>
                </a:ln>
                <a:pattFill prst="ltDnDiag">
                  <a:fgClr>
                    <a:schemeClr val="accent5">
                      <a:lumMod val="60000"/>
                      <a:lumOff val="40000"/>
                    </a:schemeClr>
                  </a:fgClr>
                  <a:bgClr>
                    <a:schemeClr val="bg1"/>
                  </a:bgClr>
                </a:pattFill>
              </a:rPr>
              <a:t>portefeuille</a:t>
            </a:r>
            <a:r>
              <a:rPr lang="en-US" sz="6000" dirty="0">
                <a:ln w="12700">
                  <a:solidFill>
                    <a:schemeClr val="accent5"/>
                  </a:solidFill>
                  <a:prstDash val="solid"/>
                </a:ln>
                <a:pattFill prst="ltDnDiag">
                  <a:fgClr>
                    <a:schemeClr val="accent5">
                      <a:lumMod val="60000"/>
                      <a:lumOff val="40000"/>
                    </a:schemeClr>
                  </a:fgClr>
                  <a:bgClr>
                    <a:schemeClr val="bg1"/>
                  </a:bgClr>
                </a:pattFill>
              </a:rPr>
              <a:t> </a:t>
            </a:r>
          </a:p>
        </p:txBody>
      </p:sp>
    </p:spTree>
    <p:extLst>
      <p:ext uri="{BB962C8B-B14F-4D97-AF65-F5344CB8AC3E}">
        <p14:creationId xmlns:p14="http://schemas.microsoft.com/office/powerpoint/2010/main" val="87896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3" t="39721" r="-3" b="36175"/>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Phase 3A: </a:t>
            </a:r>
            <a:r>
              <a:rPr lang="fr-CA" dirty="0"/>
              <a:t>La gestion de l’incertitude des placements</a:t>
            </a:r>
            <a:endParaRPr lang="en-CA" dirty="0">
              <a:latin typeface="IBM Plex Sans" panose="020B0503050203000203" pitchFamily="34"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14</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7" name="Rectangle 6">
            <a:extLst>
              <a:ext uri="{FF2B5EF4-FFF2-40B4-BE49-F238E27FC236}">
                <a16:creationId xmlns:a16="http://schemas.microsoft.com/office/drawing/2014/main" id="{C2D874EF-F40C-0945-9FE2-A385DAB3CF23}"/>
              </a:ext>
            </a:extLst>
          </p:cNvPr>
          <p:cNvSpPr/>
          <p:nvPr/>
        </p:nvSpPr>
        <p:spPr>
          <a:xfrm>
            <a:off x="515380" y="2442644"/>
            <a:ext cx="11320819" cy="236006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600"/>
              </a:spcAft>
            </a:pPr>
            <a:r>
              <a:rPr lang="fr-FR"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Scénario 3A</a:t>
            </a:r>
          </a:p>
          <a:p>
            <a:pPr>
              <a:spcAft>
                <a:spcPts val="600"/>
              </a:spcAft>
            </a:pPr>
            <a:endParaRPr lang="fr-FR"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endParaRPr>
          </a:p>
          <a:p>
            <a:pPr>
              <a:spcAft>
                <a:spcPts val="1200"/>
              </a:spcAft>
            </a:pPr>
            <a:r>
              <a:rPr lang="fr-FR" b="1" dirty="0">
                <a:solidFill>
                  <a:srgbClr val="000000"/>
                </a:solidFill>
                <a:latin typeface="IBM Plex Sans" panose="020B0503050203000203" pitchFamily="34" charset="0"/>
              </a:rPr>
              <a:t>Étape 1 : </a:t>
            </a:r>
            <a:r>
              <a:rPr lang="fr-FR" dirty="0">
                <a:solidFill>
                  <a:srgbClr val="000000"/>
                </a:solidFill>
                <a:latin typeface="IBM Plex Sans" panose="020B0503050203000203" pitchFamily="34" charset="0"/>
              </a:rPr>
              <a:t>Lisez les informations trouvées à </a:t>
            </a:r>
            <a:r>
              <a:rPr lang="fr-FR" b="1" dirty="0">
                <a:solidFill>
                  <a:srgbClr val="000000"/>
                </a:solidFill>
                <a:latin typeface="IBM Plex Sans" panose="020B0503050203000203" pitchFamily="34" charset="0"/>
              </a:rPr>
              <a:t>l'annexe 3 </a:t>
            </a:r>
            <a:r>
              <a:rPr lang="fr-FR" dirty="0">
                <a:solidFill>
                  <a:srgbClr val="000000"/>
                </a:solidFill>
                <a:latin typeface="IBM Plex Sans" panose="020B0503050203000203" pitchFamily="34" charset="0"/>
              </a:rPr>
              <a:t>de votre trousse sur chacune des entreprises </a:t>
            </a:r>
          </a:p>
          <a:p>
            <a:pPr>
              <a:spcAft>
                <a:spcPts val="1200"/>
              </a:spcAft>
            </a:pPr>
            <a:r>
              <a:rPr lang="fr-FR" b="1" dirty="0">
                <a:solidFill>
                  <a:srgbClr val="000000"/>
                </a:solidFill>
                <a:latin typeface="IBM Plex Sans" panose="020B0503050203000203" pitchFamily="34" charset="0"/>
              </a:rPr>
              <a:t>Étape 2 : </a:t>
            </a:r>
            <a:r>
              <a:rPr lang="fr-FR" dirty="0">
                <a:solidFill>
                  <a:srgbClr val="000000"/>
                </a:solidFill>
                <a:latin typeface="IBM Plex Sans" panose="020B0503050203000203" pitchFamily="34" charset="0"/>
              </a:rPr>
              <a:t>Choisissez UN placement dont vous pensez que le prix va augmenter sur une période d'un mois.</a:t>
            </a:r>
          </a:p>
          <a:p>
            <a:pPr>
              <a:spcAft>
                <a:spcPts val="1200"/>
              </a:spcAft>
            </a:pPr>
            <a:r>
              <a:rPr lang="fr-FR" b="1" dirty="0">
                <a:solidFill>
                  <a:srgbClr val="000000"/>
                </a:solidFill>
                <a:latin typeface="IBM Plex Sans" panose="020B0503050203000203" pitchFamily="34" charset="0"/>
              </a:rPr>
              <a:t>Étape 3 : </a:t>
            </a:r>
            <a:r>
              <a:rPr lang="fr-FR" dirty="0">
                <a:solidFill>
                  <a:srgbClr val="000000"/>
                </a:solidFill>
                <a:latin typeface="IBM Plex Sans" panose="020B0503050203000203" pitchFamily="34" charset="0"/>
              </a:rPr>
              <a:t>Observez la variation des prix en pourcentage (%) sur un mois pour l'investissement que vous avez choisi (prochaine diapo). </a:t>
            </a:r>
            <a:r>
              <a:rPr lang="fr-FR" b="0" i="0" u="none" strike="noStrike" baseline="0" dirty="0">
                <a:solidFill>
                  <a:srgbClr val="000000"/>
                </a:solidFill>
                <a:latin typeface="IBM Plex Sans" panose="020B0503050203000203" pitchFamily="34" charset="0"/>
              </a:rPr>
              <a:t>	</a:t>
            </a:r>
          </a:p>
        </p:txBody>
      </p:sp>
      <p:sp>
        <p:nvSpPr>
          <p:cNvPr id="8" name="Text Placeholder 3">
            <a:extLst>
              <a:ext uri="{FF2B5EF4-FFF2-40B4-BE49-F238E27FC236}">
                <a16:creationId xmlns:a16="http://schemas.microsoft.com/office/drawing/2014/main" id="{7E02061E-7589-F365-9D50-BAECC745958E}"/>
              </a:ext>
            </a:extLst>
          </p:cNvPr>
          <p:cNvSpPr>
            <a:spLocks noGrp="1"/>
          </p:cNvSpPr>
          <p:nvPr>
            <p:ph type="body" sz="quarter" idx="12"/>
          </p:nvPr>
        </p:nvSpPr>
        <p:spPr>
          <a:xfrm>
            <a:off x="2109026" y="5957969"/>
            <a:ext cx="2535912" cy="455613"/>
          </a:xfrm>
        </p:spPr>
        <p:txBody>
          <a:bodyPr anchor="ctr"/>
          <a:lstStyle/>
          <a:p>
            <a:pPr algn="ctr"/>
            <a:r>
              <a:rPr lang="en-US" sz="1800" b="1" cap="none" dirty="0">
                <a:solidFill>
                  <a:schemeClr val="tx1"/>
                </a:solidFill>
                <a:latin typeface="IBM Plex Sans" panose="020B0503050203000203" pitchFamily="34" charset="0"/>
              </a:rPr>
              <a:t>Apple</a:t>
            </a:r>
          </a:p>
        </p:txBody>
      </p:sp>
      <p:sp>
        <p:nvSpPr>
          <p:cNvPr id="9" name="Text Placeholder 7">
            <a:extLst>
              <a:ext uri="{FF2B5EF4-FFF2-40B4-BE49-F238E27FC236}">
                <a16:creationId xmlns:a16="http://schemas.microsoft.com/office/drawing/2014/main" id="{9949435E-4AB5-EC5E-5586-05EEA99E4A78}"/>
              </a:ext>
            </a:extLst>
          </p:cNvPr>
          <p:cNvSpPr txBox="1">
            <a:spLocks/>
          </p:cNvSpPr>
          <p:nvPr/>
        </p:nvSpPr>
        <p:spPr>
          <a:xfrm>
            <a:off x="4024606" y="5957969"/>
            <a:ext cx="1937262"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Nintendo</a:t>
            </a:r>
          </a:p>
        </p:txBody>
      </p:sp>
      <p:sp>
        <p:nvSpPr>
          <p:cNvPr id="11" name="Text Placeholder 9">
            <a:extLst>
              <a:ext uri="{FF2B5EF4-FFF2-40B4-BE49-F238E27FC236}">
                <a16:creationId xmlns:a16="http://schemas.microsoft.com/office/drawing/2014/main" id="{A481FB45-28EB-0087-17B2-51948521BAC8}"/>
              </a:ext>
            </a:extLst>
          </p:cNvPr>
          <p:cNvSpPr txBox="1">
            <a:spLocks/>
          </p:cNvSpPr>
          <p:nvPr/>
        </p:nvSpPr>
        <p:spPr>
          <a:xfrm>
            <a:off x="6074812" y="5957969"/>
            <a:ext cx="1937262"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Ford</a:t>
            </a:r>
          </a:p>
        </p:txBody>
      </p:sp>
      <p:sp>
        <p:nvSpPr>
          <p:cNvPr id="12" name="Text Placeholder 11">
            <a:extLst>
              <a:ext uri="{FF2B5EF4-FFF2-40B4-BE49-F238E27FC236}">
                <a16:creationId xmlns:a16="http://schemas.microsoft.com/office/drawing/2014/main" id="{7F1FA9E4-0677-1119-E6B0-8725F99890A8}"/>
              </a:ext>
            </a:extLst>
          </p:cNvPr>
          <p:cNvSpPr txBox="1">
            <a:spLocks/>
          </p:cNvSpPr>
          <p:nvPr/>
        </p:nvSpPr>
        <p:spPr>
          <a:xfrm>
            <a:off x="7883422" y="5957969"/>
            <a:ext cx="2570123"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Air Canada</a:t>
            </a:r>
          </a:p>
        </p:txBody>
      </p:sp>
      <p:pic>
        <p:nvPicPr>
          <p:cNvPr id="13" name="Picture Placeholder 26" descr="Shape&#10;&#10;Description automatically generated with low confidence">
            <a:extLst>
              <a:ext uri="{FF2B5EF4-FFF2-40B4-BE49-F238E27FC236}">
                <a16:creationId xmlns:a16="http://schemas.microsoft.com/office/drawing/2014/main" id="{6F31AA5D-DE70-0525-DDE5-C93C2E2FEDA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2893318" y="4918840"/>
            <a:ext cx="922996" cy="922995"/>
          </a:xfrm>
          <a:prstGeom prst="rect">
            <a:avLst/>
          </a:prstGeom>
          <a:ln w="12700" cap="flat" cmpd="sng" algn="ctr">
            <a:noFill/>
            <a:prstDash val="solid"/>
            <a:miter lim="800000"/>
            <a:extLst>
              <a:ext uri="{C807C97D-BFC1-408E-A445-0C87EB9F89A2}">
                <ask:lineSketchStyleProps xmlns:ask="http://schemas.microsoft.com/office/drawing/2018/sketchyshapes" sd="1219033472">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22034" y="98018"/>
                          <a:pt x="968101" y="28977"/>
                          <a:pt x="1426482" y="0"/>
                        </a:cubicBezTo>
                        <a:cubicBezTo>
                          <a:pt x="1439754" y="384573"/>
                          <a:pt x="1316085" y="1120255"/>
                          <a:pt x="1426482" y="1426480"/>
                        </a:cubicBezTo>
                        <a:cubicBezTo>
                          <a:pt x="1047669" y="1507813"/>
                          <a:pt x="373960" y="1425430"/>
                          <a:pt x="0" y="1426480"/>
                        </a:cubicBezTo>
                        <a:cubicBezTo>
                          <a:pt x="1417" y="760725"/>
                          <a:pt x="-50682" y="659989"/>
                          <a:pt x="0" y="0"/>
                        </a:cubicBezTo>
                        <a:close/>
                      </a:path>
                      <a:path w="1426482" h="1426480" stroke="0" extrusionOk="0">
                        <a:moveTo>
                          <a:pt x="0" y="0"/>
                        </a:moveTo>
                        <a:cubicBezTo>
                          <a:pt x="547657" y="-9425"/>
                          <a:pt x="1173892" y="73507"/>
                          <a:pt x="1426482" y="0"/>
                        </a:cubicBezTo>
                        <a:cubicBezTo>
                          <a:pt x="1334902" y="635066"/>
                          <a:pt x="1315165" y="1120646"/>
                          <a:pt x="1426482" y="1426480"/>
                        </a:cubicBezTo>
                        <a:cubicBezTo>
                          <a:pt x="983489" y="1426120"/>
                          <a:pt x="215336" y="1330594"/>
                          <a:pt x="0" y="1426480"/>
                        </a:cubicBezTo>
                        <a:cubicBezTo>
                          <a:pt x="34007" y="1212819"/>
                          <a:pt x="89164" y="384493"/>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4" name="Picture Placeholder 32" descr="A picture containing text&#10;&#10;Description automatically generated">
            <a:extLst>
              <a:ext uri="{FF2B5EF4-FFF2-40B4-BE49-F238E27FC236}">
                <a16:creationId xmlns:a16="http://schemas.microsoft.com/office/drawing/2014/main" id="{07695D21-1A4C-DEB2-D773-9C2C14CC7BAB}"/>
              </a:ext>
            </a:extLst>
          </p:cNvPr>
          <p:cNvPicPr>
            <a:picLocks noChangeAspect="1"/>
          </p:cNvPicPr>
          <p:nvPr/>
        </p:nvPicPr>
        <p:blipFill rotWithShape="1">
          <a:blip r:embed="rId6">
            <a:extLst>
              <a:ext uri="{28A0092B-C50C-407E-A947-70E740481C1C}">
                <a14:useLocalDpi xmlns:a14="http://schemas.microsoft.com/office/drawing/2010/main" val="0"/>
              </a:ext>
            </a:extLst>
          </a:blip>
          <a:srcRect b="23967"/>
          <a:stretch/>
        </p:blipFill>
        <p:spPr>
          <a:xfrm>
            <a:off x="4381829" y="4918840"/>
            <a:ext cx="1213947" cy="922995"/>
          </a:xfrm>
          <a:prstGeom prst="rect">
            <a:avLst/>
          </a:prstGeom>
          <a:ln w="12700" cap="flat" cmpd="sng" algn="ctr">
            <a:noFill/>
            <a:prstDash val="solid"/>
            <a:miter lim="800000"/>
            <a:extLst>
              <a:ext uri="{C807C97D-BFC1-408E-A445-0C87EB9F89A2}">
                <ask:lineSketchStyleProps xmlns:ask="http://schemas.microsoft.com/office/drawing/2018/sketchyshapes" sd="981765707">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1998" y="90243"/>
                          <a:pt x="1222845" y="58687"/>
                          <a:pt x="1426482" y="0"/>
                        </a:cubicBezTo>
                        <a:cubicBezTo>
                          <a:pt x="1461222" y="238322"/>
                          <a:pt x="1523547" y="1060257"/>
                          <a:pt x="1426482" y="1426480"/>
                        </a:cubicBezTo>
                        <a:cubicBezTo>
                          <a:pt x="912847" y="1337841"/>
                          <a:pt x="631615" y="1499892"/>
                          <a:pt x="0" y="1426480"/>
                        </a:cubicBezTo>
                        <a:cubicBezTo>
                          <a:pt x="-88028" y="1098621"/>
                          <a:pt x="120693" y="687587"/>
                          <a:pt x="0" y="0"/>
                        </a:cubicBezTo>
                        <a:close/>
                      </a:path>
                      <a:path w="1426482" h="1426480" stroke="0" extrusionOk="0">
                        <a:moveTo>
                          <a:pt x="0" y="0"/>
                        </a:moveTo>
                        <a:cubicBezTo>
                          <a:pt x="656616" y="121349"/>
                          <a:pt x="1192870" y="-69561"/>
                          <a:pt x="1426482" y="0"/>
                        </a:cubicBezTo>
                        <a:cubicBezTo>
                          <a:pt x="1508770" y="674144"/>
                          <a:pt x="1299340" y="1019764"/>
                          <a:pt x="1426482" y="1426480"/>
                        </a:cubicBezTo>
                        <a:cubicBezTo>
                          <a:pt x="1168164" y="1304756"/>
                          <a:pt x="643539" y="1358604"/>
                          <a:pt x="0" y="1426480"/>
                        </a:cubicBezTo>
                        <a:cubicBezTo>
                          <a:pt x="55874" y="990293"/>
                          <a:pt x="-79470" y="36618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5" name="Picture Placeholder 40" descr="Logo, company name&#10;&#10;Description automatically generated">
            <a:extLst>
              <a:ext uri="{FF2B5EF4-FFF2-40B4-BE49-F238E27FC236}">
                <a16:creationId xmlns:a16="http://schemas.microsoft.com/office/drawing/2014/main" id="{D716FBE1-806A-F7F8-CFA4-05EA7AC1E408}"/>
              </a:ext>
            </a:extLst>
          </p:cNvPr>
          <p:cNvPicPr>
            <a:picLocks noChangeAspect="1"/>
          </p:cNvPicPr>
          <p:nvPr/>
        </p:nvPicPr>
        <p:blipFill rotWithShape="1">
          <a:blip r:embed="rId7">
            <a:extLst>
              <a:ext uri="{28A0092B-C50C-407E-A947-70E740481C1C}">
                <a14:useLocalDpi xmlns:a14="http://schemas.microsoft.com/office/drawing/2010/main" val="0"/>
              </a:ext>
            </a:extLst>
          </a:blip>
          <a:srcRect l="-9749" r="-10311"/>
          <a:stretch/>
        </p:blipFill>
        <p:spPr>
          <a:xfrm>
            <a:off x="6263050" y="5076500"/>
            <a:ext cx="1560786" cy="922995"/>
          </a:xfrm>
          <a:prstGeom prst="rect">
            <a:avLst/>
          </a:prstGeom>
          <a:ln w="12700" cap="flat" cmpd="sng" algn="ctr">
            <a:noFill/>
            <a:prstDash val="solid"/>
            <a:miter lim="800000"/>
            <a:extLst>
              <a:ext uri="{C807C97D-BFC1-408E-A445-0C87EB9F89A2}">
                <ask:lineSketchStyleProps xmlns:ask="http://schemas.microsoft.com/office/drawing/2018/sketchyshapes" sd="397824804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8551" y="-118688"/>
                          <a:pt x="860183" y="81631"/>
                          <a:pt x="1426482" y="0"/>
                        </a:cubicBezTo>
                        <a:cubicBezTo>
                          <a:pt x="1339014" y="474873"/>
                          <a:pt x="1384121" y="871940"/>
                          <a:pt x="1426482" y="1426480"/>
                        </a:cubicBezTo>
                        <a:cubicBezTo>
                          <a:pt x="1272269" y="1314377"/>
                          <a:pt x="206852" y="1347983"/>
                          <a:pt x="0" y="1426480"/>
                        </a:cubicBezTo>
                        <a:cubicBezTo>
                          <a:pt x="59290" y="910454"/>
                          <a:pt x="74409" y="286922"/>
                          <a:pt x="0" y="0"/>
                        </a:cubicBezTo>
                        <a:close/>
                      </a:path>
                      <a:path w="1426482" h="1426480" stroke="0" extrusionOk="0">
                        <a:moveTo>
                          <a:pt x="0" y="0"/>
                        </a:moveTo>
                        <a:cubicBezTo>
                          <a:pt x="339416" y="-94290"/>
                          <a:pt x="881098" y="-116099"/>
                          <a:pt x="1426482" y="0"/>
                        </a:cubicBezTo>
                        <a:cubicBezTo>
                          <a:pt x="1340019" y="318069"/>
                          <a:pt x="1396917" y="972815"/>
                          <a:pt x="1426482" y="1426480"/>
                        </a:cubicBezTo>
                        <a:cubicBezTo>
                          <a:pt x="1022213" y="1530434"/>
                          <a:pt x="356524" y="1497790"/>
                          <a:pt x="0" y="1426480"/>
                        </a:cubicBezTo>
                        <a:cubicBezTo>
                          <a:pt x="-88070" y="977644"/>
                          <a:pt x="64060" y="59327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6" name="Picture Placeholder 42" descr="Icon&#10;&#10;Description automatically generated">
            <a:extLst>
              <a:ext uri="{FF2B5EF4-FFF2-40B4-BE49-F238E27FC236}">
                <a16:creationId xmlns:a16="http://schemas.microsoft.com/office/drawing/2014/main" id="{637C18D8-0738-9A8C-04D5-33F99017566D}"/>
              </a:ext>
            </a:extLst>
          </p:cNvPr>
          <p:cNvPicPr>
            <a:picLocks noChangeAspect="1"/>
          </p:cNvPicPr>
          <p:nvPr/>
        </p:nvPicPr>
        <p:blipFill rotWithShape="1">
          <a:blip r:embed="rId8">
            <a:extLst>
              <a:ext uri="{28A0092B-C50C-407E-A947-70E740481C1C}">
                <a14:useLocalDpi xmlns:a14="http://schemas.microsoft.com/office/drawing/2010/main" val="0"/>
              </a:ext>
            </a:extLst>
          </a:blip>
          <a:srcRect l="-10443" r="857"/>
          <a:stretch/>
        </p:blipFill>
        <p:spPr>
          <a:xfrm>
            <a:off x="8585705" y="4918840"/>
            <a:ext cx="1029119" cy="922995"/>
          </a:xfrm>
          <a:prstGeom prst="rect">
            <a:avLst/>
          </a:prstGeom>
          <a:ln w="12700" cap="flat" cmpd="sng" algn="ctr">
            <a:noFill/>
            <a:prstDash val="solid"/>
            <a:miter lim="800000"/>
            <a:extLst>
              <a:ext uri="{C807C97D-BFC1-408E-A445-0C87EB9F89A2}">
                <ask:lineSketchStyleProps xmlns:ask="http://schemas.microsoft.com/office/drawing/2018/sketchyshapes" sd="161725608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50890" y="92588"/>
                          <a:pt x="1195072" y="69542"/>
                          <a:pt x="1426482" y="0"/>
                        </a:cubicBezTo>
                        <a:cubicBezTo>
                          <a:pt x="1536537" y="403006"/>
                          <a:pt x="1475839" y="1097708"/>
                          <a:pt x="1426482" y="1426480"/>
                        </a:cubicBezTo>
                        <a:cubicBezTo>
                          <a:pt x="787133" y="1498245"/>
                          <a:pt x="711547" y="1493937"/>
                          <a:pt x="0" y="1426480"/>
                        </a:cubicBezTo>
                        <a:cubicBezTo>
                          <a:pt x="-78699" y="1232792"/>
                          <a:pt x="63824" y="667231"/>
                          <a:pt x="0" y="0"/>
                        </a:cubicBezTo>
                        <a:close/>
                      </a:path>
                      <a:path w="1426482" h="1426480" stroke="0" extrusionOk="0">
                        <a:moveTo>
                          <a:pt x="0" y="0"/>
                        </a:moveTo>
                        <a:cubicBezTo>
                          <a:pt x="335137" y="-1942"/>
                          <a:pt x="963183" y="118761"/>
                          <a:pt x="1426482" y="0"/>
                        </a:cubicBezTo>
                        <a:cubicBezTo>
                          <a:pt x="1397017" y="310232"/>
                          <a:pt x="1515235" y="860050"/>
                          <a:pt x="1426482" y="1426480"/>
                        </a:cubicBezTo>
                        <a:cubicBezTo>
                          <a:pt x="1260249" y="1476425"/>
                          <a:pt x="566103" y="1388709"/>
                          <a:pt x="0" y="1426480"/>
                        </a:cubicBezTo>
                        <a:cubicBezTo>
                          <a:pt x="103820" y="902814"/>
                          <a:pt x="-89270" y="465462"/>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424495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2943E4E-2541-6C49-B726-32985908E8D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3" name="Slide Number Placeholder 2">
            <a:extLst>
              <a:ext uri="{FF2B5EF4-FFF2-40B4-BE49-F238E27FC236}">
                <a16:creationId xmlns:a16="http://schemas.microsoft.com/office/drawing/2014/main" id="{F68C3028-CB0D-C641-8CB2-F62985C83026}"/>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15</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20" name="Title 19">
            <a:extLst>
              <a:ext uri="{FF2B5EF4-FFF2-40B4-BE49-F238E27FC236}">
                <a16:creationId xmlns:a16="http://schemas.microsoft.com/office/drawing/2014/main" id="{F748CEEB-DB7C-2149-A3A9-4A6EB65D1772}"/>
              </a:ext>
            </a:extLst>
          </p:cNvPr>
          <p:cNvSpPr>
            <a:spLocks noGrp="1"/>
          </p:cNvSpPr>
          <p:nvPr>
            <p:ph type="title"/>
          </p:nvPr>
        </p:nvSpPr>
        <p:spPr/>
        <p:txBody>
          <a:bodyPr/>
          <a:lstStyle/>
          <a:p>
            <a:r>
              <a:rPr lang="en-US" dirty="0">
                <a:latin typeface="IBM Plex Sans" panose="020B0503050203000203" pitchFamily="34" charset="0"/>
              </a:rPr>
              <a:t>Phase 3A: </a:t>
            </a:r>
            <a:r>
              <a:rPr lang="fr-CA" dirty="0"/>
              <a:t>La gestion de l’incertitude des placements</a:t>
            </a:r>
            <a:endParaRPr lang="en-US" dirty="0"/>
          </a:p>
        </p:txBody>
      </p:sp>
      <p:sp>
        <p:nvSpPr>
          <p:cNvPr id="25" name="Text Placeholder 3">
            <a:extLst>
              <a:ext uri="{FF2B5EF4-FFF2-40B4-BE49-F238E27FC236}">
                <a16:creationId xmlns:a16="http://schemas.microsoft.com/office/drawing/2014/main" id="{83A41AB3-8BAD-9D76-50E9-770E542642A1}"/>
              </a:ext>
            </a:extLst>
          </p:cNvPr>
          <p:cNvSpPr txBox="1">
            <a:spLocks noGrp="1"/>
          </p:cNvSpPr>
          <p:nvPr>
            <p:ph type="body" sz="quarter" idx="15"/>
          </p:nvPr>
        </p:nvSpPr>
        <p:spPr>
          <a:xfrm>
            <a:off x="512037" y="3432666"/>
            <a:ext cx="2530475" cy="2065337"/>
          </a:xfrm>
          <a:prstGeom prst="rect">
            <a:avLst/>
          </a:prstGeom>
          <a:ln>
            <a:noFill/>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000" b="1" dirty="0">
                <a:solidFill>
                  <a:srgbClr val="00B050"/>
                </a:solidFill>
                <a:latin typeface="Jumble" panose="02000503000000020004" pitchFamily="2" charset="0"/>
              </a:rPr>
              <a:t>+25%</a:t>
            </a:r>
          </a:p>
        </p:txBody>
      </p:sp>
      <p:sp>
        <p:nvSpPr>
          <p:cNvPr id="26" name="Text Placeholder 3">
            <a:extLst>
              <a:ext uri="{FF2B5EF4-FFF2-40B4-BE49-F238E27FC236}">
                <a16:creationId xmlns:a16="http://schemas.microsoft.com/office/drawing/2014/main" id="{C6F5E5DD-C401-7426-A237-EB2FEB28BF30}"/>
              </a:ext>
            </a:extLst>
          </p:cNvPr>
          <p:cNvSpPr txBox="1">
            <a:spLocks noGrp="1"/>
          </p:cNvSpPr>
          <p:nvPr>
            <p:ph type="body" sz="quarter" idx="37"/>
          </p:nvPr>
        </p:nvSpPr>
        <p:spPr>
          <a:xfrm>
            <a:off x="3377474" y="3432666"/>
            <a:ext cx="2551113" cy="2065337"/>
          </a:xfrm>
          <a:prstGeom prst="rect">
            <a:avLst/>
          </a:prstGeom>
          <a:ln>
            <a:noFill/>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000" b="1" dirty="0">
                <a:solidFill>
                  <a:schemeClr val="accent4"/>
                </a:solidFill>
                <a:latin typeface="Jumble" panose="02000503000000020004" pitchFamily="2" charset="0"/>
              </a:rPr>
              <a:t>-15 %</a:t>
            </a:r>
          </a:p>
        </p:txBody>
      </p:sp>
      <p:sp>
        <p:nvSpPr>
          <p:cNvPr id="33" name="Text Placeholder 3">
            <a:extLst>
              <a:ext uri="{FF2B5EF4-FFF2-40B4-BE49-F238E27FC236}">
                <a16:creationId xmlns:a16="http://schemas.microsoft.com/office/drawing/2014/main" id="{54D3E985-D7BE-4771-6AEE-D4EC2A07E127}"/>
              </a:ext>
            </a:extLst>
          </p:cNvPr>
          <p:cNvSpPr txBox="1">
            <a:spLocks noGrp="1"/>
          </p:cNvSpPr>
          <p:nvPr>
            <p:ph type="body" sz="quarter" idx="38"/>
          </p:nvPr>
        </p:nvSpPr>
        <p:spPr>
          <a:xfrm>
            <a:off x="6268312" y="3432666"/>
            <a:ext cx="2536825" cy="2065337"/>
          </a:xfrm>
          <a:prstGeom prst="rect">
            <a:avLst/>
          </a:prstGeom>
          <a:ln>
            <a:noFill/>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000" b="1" dirty="0">
                <a:solidFill>
                  <a:schemeClr val="accent4"/>
                </a:solidFill>
                <a:latin typeface="Jumble" panose="02000503000000020004" pitchFamily="2" charset="0"/>
              </a:rPr>
              <a:t>-10 %</a:t>
            </a:r>
          </a:p>
        </p:txBody>
      </p:sp>
      <p:sp>
        <p:nvSpPr>
          <p:cNvPr id="34" name="Text Placeholder 3">
            <a:extLst>
              <a:ext uri="{FF2B5EF4-FFF2-40B4-BE49-F238E27FC236}">
                <a16:creationId xmlns:a16="http://schemas.microsoft.com/office/drawing/2014/main" id="{A7AC42EA-FA09-8DF7-ECE1-82A548D05DA9}"/>
              </a:ext>
            </a:extLst>
          </p:cNvPr>
          <p:cNvSpPr txBox="1">
            <a:spLocks noGrp="1"/>
          </p:cNvSpPr>
          <p:nvPr>
            <p:ph type="body" sz="quarter" idx="39"/>
          </p:nvPr>
        </p:nvSpPr>
        <p:spPr>
          <a:xfrm>
            <a:off x="9116287" y="3432666"/>
            <a:ext cx="2563812" cy="2065337"/>
          </a:xfrm>
          <a:prstGeom prst="rect">
            <a:avLst/>
          </a:prstGeom>
          <a:ln>
            <a:noFill/>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000" b="1" dirty="0">
                <a:solidFill>
                  <a:srgbClr val="00B050"/>
                </a:solidFill>
                <a:latin typeface="Jumble" panose="02000503000000020004" pitchFamily="2" charset="0"/>
              </a:rPr>
              <a:t>+20 %</a:t>
            </a:r>
          </a:p>
        </p:txBody>
      </p:sp>
      <p:pic>
        <p:nvPicPr>
          <p:cNvPr id="37" name="Picture Placeholder 26" descr="Shape&#10;&#10;Description automatically generated with low confidence">
            <a:extLst>
              <a:ext uri="{FF2B5EF4-FFF2-40B4-BE49-F238E27FC236}">
                <a16:creationId xmlns:a16="http://schemas.microsoft.com/office/drawing/2014/main" id="{E7659EAC-1B04-633D-80D7-38E1B2B9C4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976441" y="1818735"/>
            <a:ext cx="1286719" cy="1286718"/>
          </a:xfrm>
          <a:prstGeom prst="rect">
            <a:avLst/>
          </a:prstGeom>
          <a:ln w="12700" cap="flat" cmpd="sng" algn="ctr">
            <a:noFill/>
            <a:prstDash val="solid"/>
            <a:miter lim="800000"/>
            <a:extLst>
              <a:ext uri="{C807C97D-BFC1-408E-A445-0C87EB9F89A2}">
                <ask:lineSketchStyleProps xmlns:ask="http://schemas.microsoft.com/office/drawing/2018/sketchyshapes" sd="1219033472">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22034" y="98018"/>
                          <a:pt x="968101" y="28977"/>
                          <a:pt x="1426482" y="0"/>
                        </a:cubicBezTo>
                        <a:cubicBezTo>
                          <a:pt x="1439754" y="384573"/>
                          <a:pt x="1316085" y="1120255"/>
                          <a:pt x="1426482" y="1426480"/>
                        </a:cubicBezTo>
                        <a:cubicBezTo>
                          <a:pt x="1047669" y="1507813"/>
                          <a:pt x="373960" y="1425430"/>
                          <a:pt x="0" y="1426480"/>
                        </a:cubicBezTo>
                        <a:cubicBezTo>
                          <a:pt x="1417" y="760725"/>
                          <a:pt x="-50682" y="659989"/>
                          <a:pt x="0" y="0"/>
                        </a:cubicBezTo>
                        <a:close/>
                      </a:path>
                      <a:path w="1426482" h="1426480" stroke="0" extrusionOk="0">
                        <a:moveTo>
                          <a:pt x="0" y="0"/>
                        </a:moveTo>
                        <a:cubicBezTo>
                          <a:pt x="547657" y="-9425"/>
                          <a:pt x="1173892" y="73507"/>
                          <a:pt x="1426482" y="0"/>
                        </a:cubicBezTo>
                        <a:cubicBezTo>
                          <a:pt x="1334902" y="635066"/>
                          <a:pt x="1315165" y="1120646"/>
                          <a:pt x="1426482" y="1426480"/>
                        </a:cubicBezTo>
                        <a:cubicBezTo>
                          <a:pt x="983489" y="1426120"/>
                          <a:pt x="215336" y="1330594"/>
                          <a:pt x="0" y="1426480"/>
                        </a:cubicBezTo>
                        <a:cubicBezTo>
                          <a:pt x="34007" y="1212819"/>
                          <a:pt x="89164" y="384493"/>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38" name="Picture Placeholder 32" descr="A picture containing text&#10;&#10;Description automatically generated">
            <a:extLst>
              <a:ext uri="{FF2B5EF4-FFF2-40B4-BE49-F238E27FC236}">
                <a16:creationId xmlns:a16="http://schemas.microsoft.com/office/drawing/2014/main" id="{94782E35-205D-41FB-4850-38B47269684A}"/>
              </a:ext>
            </a:extLst>
          </p:cNvPr>
          <p:cNvPicPr>
            <a:picLocks noChangeAspect="1"/>
          </p:cNvPicPr>
          <p:nvPr/>
        </p:nvPicPr>
        <p:blipFill rotWithShape="1">
          <a:blip r:embed="rId4">
            <a:extLst>
              <a:ext uri="{28A0092B-C50C-407E-A947-70E740481C1C}">
                <a14:useLocalDpi xmlns:a14="http://schemas.microsoft.com/office/drawing/2010/main" val="0"/>
              </a:ext>
            </a:extLst>
          </a:blip>
          <a:srcRect b="23967"/>
          <a:stretch/>
        </p:blipFill>
        <p:spPr>
          <a:xfrm>
            <a:off x="3616898" y="1661075"/>
            <a:ext cx="1899684" cy="1444378"/>
          </a:xfrm>
          <a:prstGeom prst="rect">
            <a:avLst/>
          </a:prstGeom>
          <a:ln w="12700" cap="flat" cmpd="sng" algn="ctr">
            <a:noFill/>
            <a:prstDash val="solid"/>
            <a:miter lim="800000"/>
            <a:extLst>
              <a:ext uri="{C807C97D-BFC1-408E-A445-0C87EB9F89A2}">
                <ask:lineSketchStyleProps xmlns:ask="http://schemas.microsoft.com/office/drawing/2018/sketchyshapes" sd="981765707">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1998" y="90243"/>
                          <a:pt x="1222845" y="58687"/>
                          <a:pt x="1426482" y="0"/>
                        </a:cubicBezTo>
                        <a:cubicBezTo>
                          <a:pt x="1461222" y="238322"/>
                          <a:pt x="1523547" y="1060257"/>
                          <a:pt x="1426482" y="1426480"/>
                        </a:cubicBezTo>
                        <a:cubicBezTo>
                          <a:pt x="912847" y="1337841"/>
                          <a:pt x="631615" y="1499892"/>
                          <a:pt x="0" y="1426480"/>
                        </a:cubicBezTo>
                        <a:cubicBezTo>
                          <a:pt x="-88028" y="1098621"/>
                          <a:pt x="120693" y="687587"/>
                          <a:pt x="0" y="0"/>
                        </a:cubicBezTo>
                        <a:close/>
                      </a:path>
                      <a:path w="1426482" h="1426480" stroke="0" extrusionOk="0">
                        <a:moveTo>
                          <a:pt x="0" y="0"/>
                        </a:moveTo>
                        <a:cubicBezTo>
                          <a:pt x="656616" y="121349"/>
                          <a:pt x="1192870" y="-69561"/>
                          <a:pt x="1426482" y="0"/>
                        </a:cubicBezTo>
                        <a:cubicBezTo>
                          <a:pt x="1508770" y="674144"/>
                          <a:pt x="1299340" y="1019764"/>
                          <a:pt x="1426482" y="1426480"/>
                        </a:cubicBezTo>
                        <a:cubicBezTo>
                          <a:pt x="1168164" y="1304756"/>
                          <a:pt x="643539" y="1358604"/>
                          <a:pt x="0" y="1426480"/>
                        </a:cubicBezTo>
                        <a:cubicBezTo>
                          <a:pt x="55874" y="990293"/>
                          <a:pt x="-79470" y="36618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39" name="Picture Placeholder 40" descr="Logo, company name&#10;&#10;Description automatically generated">
            <a:extLst>
              <a:ext uri="{FF2B5EF4-FFF2-40B4-BE49-F238E27FC236}">
                <a16:creationId xmlns:a16="http://schemas.microsoft.com/office/drawing/2014/main" id="{A064F4A2-E1CE-E04D-A16D-F930DA07B417}"/>
              </a:ext>
            </a:extLst>
          </p:cNvPr>
          <p:cNvPicPr>
            <a:picLocks noChangeAspect="1"/>
          </p:cNvPicPr>
          <p:nvPr/>
        </p:nvPicPr>
        <p:blipFill rotWithShape="1">
          <a:blip r:embed="rId5">
            <a:extLst>
              <a:ext uri="{28A0092B-C50C-407E-A947-70E740481C1C}">
                <a14:useLocalDpi xmlns:a14="http://schemas.microsoft.com/office/drawing/2010/main" val="0"/>
              </a:ext>
            </a:extLst>
          </a:blip>
          <a:srcRect l="-9749" r="-10311"/>
          <a:stretch/>
        </p:blipFill>
        <p:spPr>
          <a:xfrm>
            <a:off x="6455879" y="1901081"/>
            <a:ext cx="2175842" cy="1286718"/>
          </a:xfrm>
          <a:prstGeom prst="rect">
            <a:avLst/>
          </a:prstGeom>
          <a:ln w="12700" cap="flat" cmpd="sng" algn="ctr">
            <a:noFill/>
            <a:prstDash val="solid"/>
            <a:miter lim="800000"/>
            <a:extLst>
              <a:ext uri="{C807C97D-BFC1-408E-A445-0C87EB9F89A2}">
                <ask:lineSketchStyleProps xmlns:ask="http://schemas.microsoft.com/office/drawing/2018/sketchyshapes" sd="397824804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8551" y="-118688"/>
                          <a:pt x="860183" y="81631"/>
                          <a:pt x="1426482" y="0"/>
                        </a:cubicBezTo>
                        <a:cubicBezTo>
                          <a:pt x="1339014" y="474873"/>
                          <a:pt x="1384121" y="871940"/>
                          <a:pt x="1426482" y="1426480"/>
                        </a:cubicBezTo>
                        <a:cubicBezTo>
                          <a:pt x="1272269" y="1314377"/>
                          <a:pt x="206852" y="1347983"/>
                          <a:pt x="0" y="1426480"/>
                        </a:cubicBezTo>
                        <a:cubicBezTo>
                          <a:pt x="59290" y="910454"/>
                          <a:pt x="74409" y="286922"/>
                          <a:pt x="0" y="0"/>
                        </a:cubicBezTo>
                        <a:close/>
                      </a:path>
                      <a:path w="1426482" h="1426480" stroke="0" extrusionOk="0">
                        <a:moveTo>
                          <a:pt x="0" y="0"/>
                        </a:moveTo>
                        <a:cubicBezTo>
                          <a:pt x="339416" y="-94290"/>
                          <a:pt x="881098" y="-116099"/>
                          <a:pt x="1426482" y="0"/>
                        </a:cubicBezTo>
                        <a:cubicBezTo>
                          <a:pt x="1340019" y="318069"/>
                          <a:pt x="1396917" y="972815"/>
                          <a:pt x="1426482" y="1426480"/>
                        </a:cubicBezTo>
                        <a:cubicBezTo>
                          <a:pt x="1022213" y="1530434"/>
                          <a:pt x="356524" y="1497790"/>
                          <a:pt x="0" y="1426480"/>
                        </a:cubicBezTo>
                        <a:cubicBezTo>
                          <a:pt x="-88070" y="977644"/>
                          <a:pt x="64060" y="59327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40" name="Picture Placeholder 42" descr="Icon&#10;&#10;Description automatically generated">
            <a:extLst>
              <a:ext uri="{FF2B5EF4-FFF2-40B4-BE49-F238E27FC236}">
                <a16:creationId xmlns:a16="http://schemas.microsoft.com/office/drawing/2014/main" id="{48A2BD9F-EF18-3955-F571-821E0629A278}"/>
              </a:ext>
            </a:extLst>
          </p:cNvPr>
          <p:cNvPicPr>
            <a:picLocks noChangeAspect="1"/>
          </p:cNvPicPr>
          <p:nvPr/>
        </p:nvPicPr>
        <p:blipFill rotWithShape="1">
          <a:blip r:embed="rId6">
            <a:extLst>
              <a:ext uri="{28A0092B-C50C-407E-A947-70E740481C1C}">
                <a14:useLocalDpi xmlns:a14="http://schemas.microsoft.com/office/drawing/2010/main" val="0"/>
              </a:ext>
            </a:extLst>
          </a:blip>
          <a:srcRect l="-10443" r="857"/>
          <a:stretch/>
        </p:blipFill>
        <p:spPr>
          <a:xfrm>
            <a:off x="9571018" y="1879610"/>
            <a:ext cx="1434662" cy="1286718"/>
          </a:xfrm>
          <a:prstGeom prst="rect">
            <a:avLst/>
          </a:prstGeom>
          <a:ln w="12700" cap="flat" cmpd="sng" algn="ctr">
            <a:noFill/>
            <a:prstDash val="solid"/>
            <a:miter lim="800000"/>
            <a:extLst>
              <a:ext uri="{C807C97D-BFC1-408E-A445-0C87EB9F89A2}">
                <ask:lineSketchStyleProps xmlns:ask="http://schemas.microsoft.com/office/drawing/2018/sketchyshapes" sd="161725608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50890" y="92588"/>
                          <a:pt x="1195072" y="69542"/>
                          <a:pt x="1426482" y="0"/>
                        </a:cubicBezTo>
                        <a:cubicBezTo>
                          <a:pt x="1536537" y="403006"/>
                          <a:pt x="1475839" y="1097708"/>
                          <a:pt x="1426482" y="1426480"/>
                        </a:cubicBezTo>
                        <a:cubicBezTo>
                          <a:pt x="787133" y="1498245"/>
                          <a:pt x="711547" y="1493937"/>
                          <a:pt x="0" y="1426480"/>
                        </a:cubicBezTo>
                        <a:cubicBezTo>
                          <a:pt x="-78699" y="1232792"/>
                          <a:pt x="63824" y="667231"/>
                          <a:pt x="0" y="0"/>
                        </a:cubicBezTo>
                        <a:close/>
                      </a:path>
                      <a:path w="1426482" h="1426480" stroke="0" extrusionOk="0">
                        <a:moveTo>
                          <a:pt x="0" y="0"/>
                        </a:moveTo>
                        <a:cubicBezTo>
                          <a:pt x="335137" y="-1942"/>
                          <a:pt x="963183" y="118761"/>
                          <a:pt x="1426482" y="0"/>
                        </a:cubicBezTo>
                        <a:cubicBezTo>
                          <a:pt x="1397017" y="310232"/>
                          <a:pt x="1515235" y="860050"/>
                          <a:pt x="1426482" y="1426480"/>
                        </a:cubicBezTo>
                        <a:cubicBezTo>
                          <a:pt x="1260249" y="1476425"/>
                          <a:pt x="566103" y="1388709"/>
                          <a:pt x="0" y="1426480"/>
                        </a:cubicBezTo>
                        <a:cubicBezTo>
                          <a:pt x="103820" y="902814"/>
                          <a:pt x="-89270" y="465462"/>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80491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25">
                                            <p:bg/>
                                          </p:spTgt>
                                        </p:tgtEl>
                                        <p:attrNameLst>
                                          <p:attrName>style.visibility</p:attrName>
                                        </p:attrNameLst>
                                      </p:cBhvr>
                                      <p:to>
                                        <p:strVal val="visible"/>
                                      </p:to>
                                    </p:set>
                                    <p:animEffect transition="in" filter="dissolve">
                                      <p:cBhvr>
                                        <p:cTn id="7" dur="2000"/>
                                        <p:tgtEl>
                                          <p:spTgt spid="25">
                                            <p:bg/>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dissolve">
                                      <p:cBhvr>
                                        <p:cTn id="10" dur="2000"/>
                                        <p:tgtEl>
                                          <p:spTgt spid="25">
                                            <p:txEl>
                                              <p:pRg st="0" end="0"/>
                                            </p:txEl>
                                          </p:spTgt>
                                        </p:tgtEl>
                                      </p:cBhvr>
                                    </p:animEffect>
                                  </p:childTnLst>
                                </p:cTn>
                              </p:par>
                              <p:par>
                                <p:cTn id="11" presetID="9" presetClass="entr" presetSubtype="0" fill="hold" grpId="0" nodeType="withEffect">
                                  <p:stCondLst>
                                    <p:cond delay="500"/>
                                  </p:stCondLst>
                                  <p:childTnLst>
                                    <p:set>
                                      <p:cBhvr>
                                        <p:cTn id="12" dur="1" fill="hold">
                                          <p:stCondLst>
                                            <p:cond delay="0"/>
                                          </p:stCondLst>
                                        </p:cTn>
                                        <p:tgtEl>
                                          <p:spTgt spid="26">
                                            <p:bg/>
                                          </p:spTgt>
                                        </p:tgtEl>
                                        <p:attrNameLst>
                                          <p:attrName>style.visibility</p:attrName>
                                        </p:attrNameLst>
                                      </p:cBhvr>
                                      <p:to>
                                        <p:strVal val="visible"/>
                                      </p:to>
                                    </p:set>
                                    <p:animEffect transition="in" filter="dissolve">
                                      <p:cBhvr>
                                        <p:cTn id="13" dur="2000"/>
                                        <p:tgtEl>
                                          <p:spTgt spid="26">
                                            <p:bg/>
                                          </p:spTgt>
                                        </p:tgtEl>
                                      </p:cBhvr>
                                    </p:animEffect>
                                  </p:childTnLst>
                                </p:cTn>
                              </p:par>
                              <p:par>
                                <p:cTn id="14" presetID="9" presetClass="entr" presetSubtype="0" fill="hold" grpId="0" nodeType="withEffect">
                                  <p:stCondLst>
                                    <p:cond delay="500"/>
                                  </p:stCondLst>
                                  <p:childTnLst>
                                    <p:set>
                                      <p:cBhvr>
                                        <p:cTn id="15" dur="1" fill="hold">
                                          <p:stCondLst>
                                            <p:cond delay="0"/>
                                          </p:stCondLst>
                                        </p:cTn>
                                        <p:tgtEl>
                                          <p:spTgt spid="26">
                                            <p:txEl>
                                              <p:pRg st="0" end="0"/>
                                            </p:txEl>
                                          </p:spTgt>
                                        </p:tgtEl>
                                        <p:attrNameLst>
                                          <p:attrName>style.visibility</p:attrName>
                                        </p:attrNameLst>
                                      </p:cBhvr>
                                      <p:to>
                                        <p:strVal val="visible"/>
                                      </p:to>
                                    </p:set>
                                    <p:animEffect transition="in" filter="dissolve">
                                      <p:cBhvr>
                                        <p:cTn id="16" dur="2000"/>
                                        <p:tgtEl>
                                          <p:spTgt spid="26">
                                            <p:txEl>
                                              <p:pRg st="0" end="0"/>
                                            </p:txEl>
                                          </p:spTgt>
                                        </p:tgtEl>
                                      </p:cBhvr>
                                    </p:animEffect>
                                  </p:childTnLst>
                                </p:cTn>
                              </p:par>
                              <p:par>
                                <p:cTn id="17" presetID="9" presetClass="entr" presetSubtype="0" fill="hold" grpId="0" nodeType="withEffect">
                                  <p:stCondLst>
                                    <p:cond delay="500"/>
                                  </p:stCondLst>
                                  <p:childTnLst>
                                    <p:set>
                                      <p:cBhvr>
                                        <p:cTn id="18" dur="1" fill="hold">
                                          <p:stCondLst>
                                            <p:cond delay="0"/>
                                          </p:stCondLst>
                                        </p:cTn>
                                        <p:tgtEl>
                                          <p:spTgt spid="33">
                                            <p:bg/>
                                          </p:spTgt>
                                        </p:tgtEl>
                                        <p:attrNameLst>
                                          <p:attrName>style.visibility</p:attrName>
                                        </p:attrNameLst>
                                      </p:cBhvr>
                                      <p:to>
                                        <p:strVal val="visible"/>
                                      </p:to>
                                    </p:set>
                                    <p:animEffect transition="in" filter="dissolve">
                                      <p:cBhvr>
                                        <p:cTn id="19" dur="2000"/>
                                        <p:tgtEl>
                                          <p:spTgt spid="33">
                                            <p:bg/>
                                          </p:spTgt>
                                        </p:tgtEl>
                                      </p:cBhvr>
                                    </p:animEffect>
                                  </p:childTnLst>
                                </p:cTn>
                              </p:par>
                              <p:par>
                                <p:cTn id="20" presetID="9" presetClass="entr" presetSubtype="0" fill="hold" grpId="0" nodeType="withEffect">
                                  <p:stCondLst>
                                    <p:cond delay="500"/>
                                  </p:stCondLst>
                                  <p:childTnLst>
                                    <p:set>
                                      <p:cBhvr>
                                        <p:cTn id="21" dur="1" fill="hold">
                                          <p:stCondLst>
                                            <p:cond delay="0"/>
                                          </p:stCondLst>
                                        </p:cTn>
                                        <p:tgtEl>
                                          <p:spTgt spid="33">
                                            <p:txEl>
                                              <p:pRg st="0" end="0"/>
                                            </p:txEl>
                                          </p:spTgt>
                                        </p:tgtEl>
                                        <p:attrNameLst>
                                          <p:attrName>style.visibility</p:attrName>
                                        </p:attrNameLst>
                                      </p:cBhvr>
                                      <p:to>
                                        <p:strVal val="visible"/>
                                      </p:to>
                                    </p:set>
                                    <p:animEffect transition="in" filter="dissolve">
                                      <p:cBhvr>
                                        <p:cTn id="22" dur="2000"/>
                                        <p:tgtEl>
                                          <p:spTgt spid="33">
                                            <p:txEl>
                                              <p:pRg st="0" end="0"/>
                                            </p:txEl>
                                          </p:spTgt>
                                        </p:tgtEl>
                                      </p:cBhvr>
                                    </p:animEffect>
                                  </p:childTnLst>
                                </p:cTn>
                              </p:par>
                              <p:par>
                                <p:cTn id="23" presetID="9" presetClass="entr" presetSubtype="0" fill="hold" grpId="0" nodeType="withEffect">
                                  <p:stCondLst>
                                    <p:cond delay="500"/>
                                  </p:stCondLst>
                                  <p:childTnLst>
                                    <p:set>
                                      <p:cBhvr>
                                        <p:cTn id="24" dur="1" fill="hold">
                                          <p:stCondLst>
                                            <p:cond delay="0"/>
                                          </p:stCondLst>
                                        </p:cTn>
                                        <p:tgtEl>
                                          <p:spTgt spid="34">
                                            <p:bg/>
                                          </p:spTgt>
                                        </p:tgtEl>
                                        <p:attrNameLst>
                                          <p:attrName>style.visibility</p:attrName>
                                        </p:attrNameLst>
                                      </p:cBhvr>
                                      <p:to>
                                        <p:strVal val="visible"/>
                                      </p:to>
                                    </p:set>
                                    <p:animEffect transition="in" filter="dissolve">
                                      <p:cBhvr>
                                        <p:cTn id="25" dur="2000"/>
                                        <p:tgtEl>
                                          <p:spTgt spid="34">
                                            <p:bg/>
                                          </p:spTgt>
                                        </p:tgtEl>
                                      </p:cBhvr>
                                    </p:animEffect>
                                  </p:childTnLst>
                                </p:cTn>
                              </p:par>
                              <p:par>
                                <p:cTn id="26" presetID="9" presetClass="entr" presetSubtype="0" fill="hold" grpId="0" nodeType="withEffect">
                                  <p:stCondLst>
                                    <p:cond delay="500"/>
                                  </p:stCondLst>
                                  <p:childTnLst>
                                    <p:set>
                                      <p:cBhvr>
                                        <p:cTn id="27" dur="1" fill="hold">
                                          <p:stCondLst>
                                            <p:cond delay="0"/>
                                          </p:stCondLst>
                                        </p:cTn>
                                        <p:tgtEl>
                                          <p:spTgt spid="34">
                                            <p:txEl>
                                              <p:pRg st="0" end="0"/>
                                            </p:txEl>
                                          </p:spTgt>
                                        </p:tgtEl>
                                        <p:attrNameLst>
                                          <p:attrName>style.visibility</p:attrName>
                                        </p:attrNameLst>
                                      </p:cBhvr>
                                      <p:to>
                                        <p:strVal val="visible"/>
                                      </p:to>
                                    </p:set>
                                    <p:animEffect transition="in" filter="dissolve">
                                      <p:cBhvr>
                                        <p:cTn id="28" dur="20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animBg="1"/>
      <p:bldP spid="26" grpId="0" build="p" animBg="1"/>
      <p:bldP spid="33" grpId="0" build="p" animBg="1"/>
      <p:bldP spid="3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6F150E-769D-C36F-8F7B-9826664D2A45}"/>
              </a:ext>
            </a:extLst>
          </p:cNvPr>
          <p:cNvPicPr>
            <a:picLocks noChangeAspect="1"/>
          </p:cNvPicPr>
          <p:nvPr/>
        </p:nvPicPr>
        <p:blipFill>
          <a:blip r:embed="rId3"/>
          <a:stretch>
            <a:fillRect/>
          </a:stretch>
        </p:blipFill>
        <p:spPr>
          <a:xfrm>
            <a:off x="1377949" y="3970445"/>
            <a:ext cx="9436100" cy="2463800"/>
          </a:xfrm>
          <a:prstGeom prst="rect">
            <a:avLst/>
          </a:prstGeom>
        </p:spPr>
      </p:pic>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4">
            <a:extLst>
              <a:ext uri="{28A0092B-C50C-407E-A947-70E740481C1C}">
                <a14:useLocalDpi xmlns:a14="http://schemas.microsoft.com/office/drawing/2010/main" val="0"/>
              </a:ext>
            </a:extLst>
          </a:blip>
          <a:srcRect t="40310" b="35586"/>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Phase 3A: </a:t>
            </a:r>
            <a:r>
              <a:rPr lang="fr-CA" dirty="0"/>
              <a:t>La gestion de l’incertitude des placements</a:t>
            </a:r>
            <a:endParaRPr lang="en-CA" dirty="0"/>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9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16</a:t>
            </a:fld>
            <a:endParaRPr kumimoji="0" lang="en-US" sz="9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8" name="Rectangle 7">
            <a:extLst>
              <a:ext uri="{FF2B5EF4-FFF2-40B4-BE49-F238E27FC236}">
                <a16:creationId xmlns:a16="http://schemas.microsoft.com/office/drawing/2014/main" id="{6FB3D036-C797-50D1-2423-3551EC7BD0A5}"/>
              </a:ext>
            </a:extLst>
          </p:cNvPr>
          <p:cNvSpPr/>
          <p:nvPr/>
        </p:nvSpPr>
        <p:spPr>
          <a:xfrm>
            <a:off x="653441" y="2341021"/>
            <a:ext cx="10885117" cy="1562400"/>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600"/>
              </a:spcAft>
            </a:pPr>
            <a:r>
              <a:rPr lang="en-US" b="1" i="1" u="sng" strike="noStrike" baseline="0" dirty="0" err="1">
                <a:solidFill>
                  <a:srgbClr val="000000"/>
                </a:solidFill>
                <a:effectLst>
                  <a:outerShdw blurRad="38100" dist="38100" dir="2700000" algn="tl">
                    <a:srgbClr val="000000">
                      <a:alpha val="43137"/>
                    </a:srgbClr>
                  </a:outerShdw>
                </a:effectLst>
                <a:latin typeface="IBM Plex Sans" panose="020B0503050203000203" pitchFamily="34" charset="0"/>
              </a:rPr>
              <a:t>Scénario</a:t>
            </a:r>
            <a:r>
              <a:rPr lang="en-US"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 3A</a:t>
            </a:r>
          </a:p>
          <a:p>
            <a:pPr>
              <a:spcAft>
                <a:spcPts val="1200"/>
              </a:spcAft>
            </a:pPr>
            <a:r>
              <a:rPr lang="en-US" b="1" dirty="0">
                <a:solidFill>
                  <a:srgbClr val="000000"/>
                </a:solidFill>
                <a:latin typeface="IBM Plex Sans" panose="020B0503050203000203" pitchFamily="34" charset="0"/>
              </a:rPr>
              <a:t>Étape 3 : </a:t>
            </a:r>
            <a:r>
              <a:rPr lang="en-US" dirty="0" err="1">
                <a:solidFill>
                  <a:srgbClr val="000000"/>
                </a:solidFill>
                <a:latin typeface="IBM Plex Sans" panose="020B0503050203000203" pitchFamily="34" charset="0"/>
              </a:rPr>
              <a:t>Calculez</a:t>
            </a:r>
            <a:r>
              <a:rPr lang="en-US" dirty="0">
                <a:solidFill>
                  <a:srgbClr val="000000"/>
                </a:solidFill>
                <a:latin typeface="IBM Plex Sans" panose="020B0503050203000203" pitchFamily="34" charset="0"/>
              </a:rPr>
              <a:t> le </a:t>
            </a:r>
            <a:r>
              <a:rPr lang="en-US" dirty="0" err="1">
                <a:solidFill>
                  <a:srgbClr val="000000"/>
                </a:solidFill>
                <a:latin typeface="IBM Plex Sans" panose="020B0503050203000203" pitchFamily="34" charset="0"/>
              </a:rPr>
              <a:t>montant</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d'argent</a:t>
            </a:r>
            <a:r>
              <a:rPr lang="en-US" dirty="0">
                <a:solidFill>
                  <a:srgbClr val="000000"/>
                </a:solidFill>
                <a:latin typeface="IBM Plex Sans" panose="020B0503050203000203" pitchFamily="34" charset="0"/>
              </a:rPr>
              <a:t> que le </a:t>
            </a:r>
            <a:r>
              <a:rPr lang="en-US" dirty="0" err="1">
                <a:solidFill>
                  <a:srgbClr val="000000"/>
                </a:solidFill>
                <a:latin typeface="IBM Plex Sans" panose="020B0503050203000203" pitchFamily="34" charset="0"/>
              </a:rPr>
              <a:t>facilitateur</a:t>
            </a:r>
            <a:r>
              <a:rPr lang="en-US" dirty="0">
                <a:solidFill>
                  <a:srgbClr val="000000"/>
                </a:solidFill>
                <a:latin typeface="IBM Plex Sans" panose="020B0503050203000203" pitchFamily="34" charset="0"/>
              </a:rPr>
              <a:t> a perdu après 1 </a:t>
            </a:r>
            <a:r>
              <a:rPr lang="en-US" dirty="0" err="1">
                <a:solidFill>
                  <a:srgbClr val="000000"/>
                </a:solidFill>
                <a:latin typeface="IBM Plex Sans" panose="020B0503050203000203" pitchFamily="34" charset="0"/>
              </a:rPr>
              <a:t>mois</a:t>
            </a:r>
            <a:r>
              <a:rPr lang="en-US" dirty="0">
                <a:solidFill>
                  <a:srgbClr val="000000"/>
                </a:solidFill>
                <a:latin typeface="IBM Plex Sans" panose="020B0503050203000203" pitchFamily="34" charset="0"/>
              </a:rPr>
              <a:t>.</a:t>
            </a:r>
          </a:p>
          <a:p>
            <a:pPr>
              <a:spcAft>
                <a:spcPts val="600"/>
              </a:spcAft>
            </a:pPr>
            <a:r>
              <a:rPr lang="en-US" b="1" dirty="0">
                <a:solidFill>
                  <a:srgbClr val="000000"/>
                </a:solidFill>
                <a:latin typeface="IBM Plex Sans" panose="020B0503050203000203" pitchFamily="34" charset="0"/>
              </a:rPr>
              <a:t>Étape 2 : </a:t>
            </a:r>
            <a:r>
              <a:rPr lang="en-US" dirty="0" err="1">
                <a:solidFill>
                  <a:srgbClr val="000000"/>
                </a:solidFill>
                <a:latin typeface="IBM Plex Sans" panose="020B0503050203000203" pitchFamily="34" charset="0"/>
              </a:rPr>
              <a:t>Calculez</a:t>
            </a:r>
            <a:r>
              <a:rPr lang="en-US" dirty="0">
                <a:solidFill>
                  <a:srgbClr val="000000"/>
                </a:solidFill>
                <a:latin typeface="IBM Plex Sans" panose="020B0503050203000203" pitchFamily="34" charset="0"/>
              </a:rPr>
              <a:t> le gain </a:t>
            </a:r>
            <a:r>
              <a:rPr lang="en-US" dirty="0" err="1">
                <a:solidFill>
                  <a:srgbClr val="000000"/>
                </a:solidFill>
                <a:latin typeface="IBM Plex Sans" panose="020B0503050203000203" pitchFamily="34" charset="0"/>
              </a:rPr>
              <a:t>ou</a:t>
            </a:r>
            <a:r>
              <a:rPr lang="en-US" dirty="0">
                <a:solidFill>
                  <a:srgbClr val="000000"/>
                </a:solidFill>
                <a:latin typeface="IBM Plex Sans" panose="020B0503050203000203" pitchFamily="34" charset="0"/>
              </a:rPr>
              <a:t> la </a:t>
            </a:r>
            <a:r>
              <a:rPr lang="en-US" dirty="0" err="1">
                <a:solidFill>
                  <a:srgbClr val="000000"/>
                </a:solidFill>
                <a:latin typeface="IBM Plex Sans" panose="020B0503050203000203" pitchFamily="34" charset="0"/>
              </a:rPr>
              <a:t>perte</a:t>
            </a:r>
            <a:r>
              <a:rPr lang="en-US" dirty="0">
                <a:solidFill>
                  <a:srgbClr val="000000"/>
                </a:solidFill>
                <a:latin typeface="IBM Plex Sans" panose="020B0503050203000203" pitchFamily="34" charset="0"/>
              </a:rPr>
              <a:t> du </a:t>
            </a:r>
            <a:r>
              <a:rPr lang="en-US" dirty="0" err="1">
                <a:solidFill>
                  <a:srgbClr val="000000"/>
                </a:solidFill>
                <a:latin typeface="IBM Plex Sans" panose="020B0503050203000203" pitchFamily="34" charset="0"/>
              </a:rPr>
              <a:t>facilitateur</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en</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pourcentage</a:t>
            </a:r>
            <a:r>
              <a:rPr lang="en-US" dirty="0">
                <a:solidFill>
                  <a:srgbClr val="000000"/>
                </a:solidFill>
                <a:latin typeface="IBM Plex Sans" panose="020B0503050203000203" pitchFamily="34" charset="0"/>
              </a:rPr>
              <a:t> de son </a:t>
            </a:r>
            <a:r>
              <a:rPr lang="en-US" dirty="0" err="1">
                <a:solidFill>
                  <a:srgbClr val="000000"/>
                </a:solidFill>
                <a:latin typeface="IBM Plex Sans" panose="020B0503050203000203" pitchFamily="34" charset="0"/>
              </a:rPr>
              <a:t>investissement</a:t>
            </a:r>
            <a:r>
              <a:rPr lang="en-US" dirty="0">
                <a:solidFill>
                  <a:srgbClr val="000000"/>
                </a:solidFill>
                <a:latin typeface="IBM Plex Sans" panose="020B0503050203000203" pitchFamily="34" charset="0"/>
              </a:rPr>
              <a:t> de 5 000 $. </a:t>
            </a:r>
            <a:r>
              <a:rPr lang="en-US" dirty="0" err="1">
                <a:solidFill>
                  <a:srgbClr val="000000"/>
                </a:solidFill>
                <a:latin typeface="IBM Plex Sans" panose="020B0503050203000203" pitchFamily="34" charset="0"/>
              </a:rPr>
              <a:t>Puis</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inscrivez</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votre</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réponse</a:t>
            </a:r>
            <a:r>
              <a:rPr lang="en-US" dirty="0">
                <a:solidFill>
                  <a:srgbClr val="000000"/>
                </a:solidFill>
                <a:latin typeface="IBM Plex Sans" panose="020B0503050203000203" pitchFamily="34" charset="0"/>
              </a:rPr>
              <a:t> dans la case </a:t>
            </a:r>
            <a:r>
              <a:rPr lang="en-US" dirty="0" err="1">
                <a:solidFill>
                  <a:srgbClr val="000000"/>
                </a:solidFill>
                <a:latin typeface="IBM Plex Sans" panose="020B0503050203000203" pitchFamily="34" charset="0"/>
              </a:rPr>
              <a:t>prévue</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à</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cet</a:t>
            </a:r>
            <a:r>
              <a:rPr lang="en-US" dirty="0">
                <a:solidFill>
                  <a:srgbClr val="000000"/>
                </a:solidFill>
                <a:latin typeface="IBM Plex Sans" panose="020B0503050203000203" pitchFamily="34" charset="0"/>
              </a:rPr>
              <a:t> </a:t>
            </a:r>
            <a:r>
              <a:rPr lang="en-US" dirty="0" err="1">
                <a:solidFill>
                  <a:srgbClr val="000000"/>
                </a:solidFill>
                <a:latin typeface="IBM Plex Sans" panose="020B0503050203000203" pitchFamily="34" charset="0"/>
              </a:rPr>
              <a:t>effet</a:t>
            </a:r>
            <a:r>
              <a:rPr lang="en-US" dirty="0">
                <a:solidFill>
                  <a:srgbClr val="000000"/>
                </a:solidFill>
                <a:latin typeface="IBM Plex Sans" panose="020B0503050203000203" pitchFamily="34" charset="0"/>
              </a:rPr>
              <a:t>.	</a:t>
            </a:r>
          </a:p>
        </p:txBody>
      </p:sp>
    </p:spTree>
    <p:extLst>
      <p:ext uri="{BB962C8B-B14F-4D97-AF65-F5344CB8AC3E}">
        <p14:creationId xmlns:p14="http://schemas.microsoft.com/office/powerpoint/2010/main" val="869284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3" t="39687" r="-3" b="36209"/>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Phase 3A: </a:t>
            </a:r>
            <a:r>
              <a:rPr lang="fr-CA" dirty="0"/>
              <a:t>La gestion de l’incertitude des placements</a:t>
            </a:r>
            <a:endParaRPr lang="en-CA" dirty="0"/>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17</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8" name="Rectangle 7">
            <a:extLst>
              <a:ext uri="{FF2B5EF4-FFF2-40B4-BE49-F238E27FC236}">
                <a16:creationId xmlns:a16="http://schemas.microsoft.com/office/drawing/2014/main" id="{EBFF3023-E05A-8536-7DE2-9F6C6A177FCF}"/>
              </a:ext>
            </a:extLst>
          </p:cNvPr>
          <p:cNvSpPr/>
          <p:nvPr/>
        </p:nvSpPr>
        <p:spPr>
          <a:xfrm>
            <a:off x="57582" y="2315748"/>
            <a:ext cx="11969317" cy="167205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427890"/>
                      <a:gd name="connsiteX1" fmla="*/ 790603 w 10885117"/>
                      <a:gd name="connsiteY1" fmla="*/ 0 h 2427890"/>
                      <a:gd name="connsiteX2" fmla="*/ 1472355 w 10885117"/>
                      <a:gd name="connsiteY2" fmla="*/ 0 h 2427890"/>
                      <a:gd name="connsiteX3" fmla="*/ 2262959 w 10885117"/>
                      <a:gd name="connsiteY3" fmla="*/ 0 h 2427890"/>
                      <a:gd name="connsiteX4" fmla="*/ 2835859 w 10885117"/>
                      <a:gd name="connsiteY4" fmla="*/ 0 h 2427890"/>
                      <a:gd name="connsiteX5" fmla="*/ 3517611 w 10885117"/>
                      <a:gd name="connsiteY5" fmla="*/ 0 h 2427890"/>
                      <a:gd name="connsiteX6" fmla="*/ 4090512 w 10885117"/>
                      <a:gd name="connsiteY6" fmla="*/ 0 h 2427890"/>
                      <a:gd name="connsiteX7" fmla="*/ 4663413 w 10885117"/>
                      <a:gd name="connsiteY7" fmla="*/ 0 h 2427890"/>
                      <a:gd name="connsiteX8" fmla="*/ 5236314 w 10885117"/>
                      <a:gd name="connsiteY8" fmla="*/ 0 h 2427890"/>
                      <a:gd name="connsiteX9" fmla="*/ 5482662 w 10885117"/>
                      <a:gd name="connsiteY9" fmla="*/ 0 h 2427890"/>
                      <a:gd name="connsiteX10" fmla="*/ 6164414 w 10885117"/>
                      <a:gd name="connsiteY10" fmla="*/ 0 h 2427890"/>
                      <a:gd name="connsiteX11" fmla="*/ 6410761 w 10885117"/>
                      <a:gd name="connsiteY11" fmla="*/ 0 h 2427890"/>
                      <a:gd name="connsiteX12" fmla="*/ 6983662 w 10885117"/>
                      <a:gd name="connsiteY12" fmla="*/ 0 h 2427890"/>
                      <a:gd name="connsiteX13" fmla="*/ 7774265 w 10885117"/>
                      <a:gd name="connsiteY13" fmla="*/ 0 h 2427890"/>
                      <a:gd name="connsiteX14" fmla="*/ 8564868 w 10885117"/>
                      <a:gd name="connsiteY14" fmla="*/ 0 h 2427890"/>
                      <a:gd name="connsiteX15" fmla="*/ 9246620 w 10885117"/>
                      <a:gd name="connsiteY15" fmla="*/ 0 h 2427890"/>
                      <a:gd name="connsiteX16" fmla="*/ 9710670 w 10885117"/>
                      <a:gd name="connsiteY16" fmla="*/ 0 h 2427890"/>
                      <a:gd name="connsiteX17" fmla="*/ 9957018 w 10885117"/>
                      <a:gd name="connsiteY17" fmla="*/ 0 h 2427890"/>
                      <a:gd name="connsiteX18" fmla="*/ 10885117 w 10885117"/>
                      <a:gd name="connsiteY18" fmla="*/ 0 h 2427890"/>
                      <a:gd name="connsiteX19" fmla="*/ 10885117 w 10885117"/>
                      <a:gd name="connsiteY19" fmla="*/ 509857 h 2427890"/>
                      <a:gd name="connsiteX20" fmla="*/ 10885117 w 10885117"/>
                      <a:gd name="connsiteY20" fmla="*/ 971156 h 2427890"/>
                      <a:gd name="connsiteX21" fmla="*/ 10885117 w 10885117"/>
                      <a:gd name="connsiteY21" fmla="*/ 1505292 h 2427890"/>
                      <a:gd name="connsiteX22" fmla="*/ 10885117 w 10885117"/>
                      <a:gd name="connsiteY22" fmla="*/ 1942312 h 2427890"/>
                      <a:gd name="connsiteX23" fmla="*/ 10885117 w 10885117"/>
                      <a:gd name="connsiteY23" fmla="*/ 2427890 h 2427890"/>
                      <a:gd name="connsiteX24" fmla="*/ 10529918 w 10885117"/>
                      <a:gd name="connsiteY24" fmla="*/ 2427890 h 2427890"/>
                      <a:gd name="connsiteX25" fmla="*/ 10283571 w 10885117"/>
                      <a:gd name="connsiteY25" fmla="*/ 2427890 h 2427890"/>
                      <a:gd name="connsiteX26" fmla="*/ 9492968 w 10885117"/>
                      <a:gd name="connsiteY26" fmla="*/ 2427890 h 2427890"/>
                      <a:gd name="connsiteX27" fmla="*/ 9028918 w 10885117"/>
                      <a:gd name="connsiteY27" fmla="*/ 2427890 h 2427890"/>
                      <a:gd name="connsiteX28" fmla="*/ 8347166 w 10885117"/>
                      <a:gd name="connsiteY28" fmla="*/ 2427890 h 2427890"/>
                      <a:gd name="connsiteX29" fmla="*/ 8100819 w 10885117"/>
                      <a:gd name="connsiteY29" fmla="*/ 2427890 h 2427890"/>
                      <a:gd name="connsiteX30" fmla="*/ 7310215 w 10885117"/>
                      <a:gd name="connsiteY30" fmla="*/ 2427890 h 2427890"/>
                      <a:gd name="connsiteX31" fmla="*/ 6846166 w 10885117"/>
                      <a:gd name="connsiteY31" fmla="*/ 2427890 h 2427890"/>
                      <a:gd name="connsiteX32" fmla="*/ 6273265 w 10885117"/>
                      <a:gd name="connsiteY32" fmla="*/ 2427890 h 2427890"/>
                      <a:gd name="connsiteX33" fmla="*/ 5918066 w 10885117"/>
                      <a:gd name="connsiteY33" fmla="*/ 2427890 h 2427890"/>
                      <a:gd name="connsiteX34" fmla="*/ 5236314 w 10885117"/>
                      <a:gd name="connsiteY34" fmla="*/ 2427890 h 2427890"/>
                      <a:gd name="connsiteX35" fmla="*/ 4445711 w 10885117"/>
                      <a:gd name="connsiteY35" fmla="*/ 2427890 h 2427890"/>
                      <a:gd name="connsiteX36" fmla="*/ 3981661 w 10885117"/>
                      <a:gd name="connsiteY36" fmla="*/ 2427890 h 2427890"/>
                      <a:gd name="connsiteX37" fmla="*/ 3191058 w 10885117"/>
                      <a:gd name="connsiteY37" fmla="*/ 2427890 h 2427890"/>
                      <a:gd name="connsiteX38" fmla="*/ 2618157 w 10885117"/>
                      <a:gd name="connsiteY38" fmla="*/ 2427890 h 2427890"/>
                      <a:gd name="connsiteX39" fmla="*/ 1827554 w 10885117"/>
                      <a:gd name="connsiteY39" fmla="*/ 2427890 h 2427890"/>
                      <a:gd name="connsiteX40" fmla="*/ 1036951 w 10885117"/>
                      <a:gd name="connsiteY40" fmla="*/ 2427890 h 2427890"/>
                      <a:gd name="connsiteX41" fmla="*/ 681752 w 10885117"/>
                      <a:gd name="connsiteY41" fmla="*/ 2427890 h 2427890"/>
                      <a:gd name="connsiteX42" fmla="*/ 0 w 10885117"/>
                      <a:gd name="connsiteY42" fmla="*/ 2427890 h 2427890"/>
                      <a:gd name="connsiteX43" fmla="*/ 0 w 10885117"/>
                      <a:gd name="connsiteY43" fmla="*/ 1942312 h 2427890"/>
                      <a:gd name="connsiteX44" fmla="*/ 0 w 10885117"/>
                      <a:gd name="connsiteY44" fmla="*/ 1408176 h 2427890"/>
                      <a:gd name="connsiteX45" fmla="*/ 0 w 10885117"/>
                      <a:gd name="connsiteY45" fmla="*/ 995435 h 2427890"/>
                      <a:gd name="connsiteX46" fmla="*/ 0 w 10885117"/>
                      <a:gd name="connsiteY46" fmla="*/ 582694 h 2427890"/>
                      <a:gd name="connsiteX47" fmla="*/ 0 w 10885117"/>
                      <a:gd name="connsiteY47" fmla="*/ 0 h 2427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427890"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894865" y="213571"/>
                          <a:pt x="10874711" y="332121"/>
                          <a:pt x="10885117" y="509857"/>
                        </a:cubicBezTo>
                        <a:cubicBezTo>
                          <a:pt x="10895523" y="687593"/>
                          <a:pt x="10860864" y="824051"/>
                          <a:pt x="10885117" y="971156"/>
                        </a:cubicBezTo>
                        <a:cubicBezTo>
                          <a:pt x="10909370" y="1118261"/>
                          <a:pt x="10876849" y="1358167"/>
                          <a:pt x="10885117" y="1505292"/>
                        </a:cubicBezTo>
                        <a:cubicBezTo>
                          <a:pt x="10893385" y="1652417"/>
                          <a:pt x="10874365" y="1781455"/>
                          <a:pt x="10885117" y="1942312"/>
                        </a:cubicBezTo>
                        <a:cubicBezTo>
                          <a:pt x="10895869" y="2103169"/>
                          <a:pt x="10874247" y="2321994"/>
                          <a:pt x="10885117" y="2427890"/>
                        </a:cubicBezTo>
                        <a:cubicBezTo>
                          <a:pt x="10723231" y="2429970"/>
                          <a:pt x="10682487" y="2402181"/>
                          <a:pt x="10529918" y="2427890"/>
                        </a:cubicBezTo>
                        <a:cubicBezTo>
                          <a:pt x="10377349" y="2453599"/>
                          <a:pt x="10378860" y="2419109"/>
                          <a:pt x="10283571" y="2427890"/>
                        </a:cubicBezTo>
                        <a:cubicBezTo>
                          <a:pt x="10188282" y="2436671"/>
                          <a:pt x="9793638" y="2409787"/>
                          <a:pt x="9492968" y="2427890"/>
                        </a:cubicBezTo>
                        <a:cubicBezTo>
                          <a:pt x="9192298" y="2445993"/>
                          <a:pt x="9259866" y="2374243"/>
                          <a:pt x="9028918" y="2427890"/>
                        </a:cubicBezTo>
                        <a:cubicBezTo>
                          <a:pt x="8797970" y="2481537"/>
                          <a:pt x="8618909" y="2347432"/>
                          <a:pt x="8347166" y="2427890"/>
                        </a:cubicBezTo>
                        <a:cubicBezTo>
                          <a:pt x="8075423" y="2508348"/>
                          <a:pt x="8214065" y="2412517"/>
                          <a:pt x="8100819" y="2427890"/>
                        </a:cubicBezTo>
                        <a:cubicBezTo>
                          <a:pt x="7987573" y="2443263"/>
                          <a:pt x="7539764" y="2357475"/>
                          <a:pt x="7310215" y="2427890"/>
                        </a:cubicBezTo>
                        <a:cubicBezTo>
                          <a:pt x="7080666" y="2498305"/>
                          <a:pt x="7012791" y="2394088"/>
                          <a:pt x="6846166" y="2427890"/>
                        </a:cubicBezTo>
                        <a:cubicBezTo>
                          <a:pt x="6679541" y="2461692"/>
                          <a:pt x="6428239" y="2410480"/>
                          <a:pt x="6273265" y="2427890"/>
                        </a:cubicBezTo>
                        <a:cubicBezTo>
                          <a:pt x="6118291" y="2445300"/>
                          <a:pt x="6094691" y="2394199"/>
                          <a:pt x="5918066" y="2427890"/>
                        </a:cubicBezTo>
                        <a:cubicBezTo>
                          <a:pt x="5741441" y="2461581"/>
                          <a:pt x="5396107" y="2413460"/>
                          <a:pt x="5236314" y="2427890"/>
                        </a:cubicBezTo>
                        <a:cubicBezTo>
                          <a:pt x="5076521" y="2442320"/>
                          <a:pt x="4618351" y="2419059"/>
                          <a:pt x="4445711" y="2427890"/>
                        </a:cubicBezTo>
                        <a:cubicBezTo>
                          <a:pt x="4273071" y="2436721"/>
                          <a:pt x="4094145" y="2395697"/>
                          <a:pt x="3981661" y="2427890"/>
                        </a:cubicBezTo>
                        <a:cubicBezTo>
                          <a:pt x="3869177" y="2460083"/>
                          <a:pt x="3445257" y="2366155"/>
                          <a:pt x="3191058" y="2427890"/>
                        </a:cubicBezTo>
                        <a:cubicBezTo>
                          <a:pt x="2936859" y="2489625"/>
                          <a:pt x="2873809" y="2369688"/>
                          <a:pt x="2618157" y="2427890"/>
                        </a:cubicBezTo>
                        <a:cubicBezTo>
                          <a:pt x="2362505" y="2486092"/>
                          <a:pt x="2158290" y="2423086"/>
                          <a:pt x="1827554" y="2427890"/>
                        </a:cubicBezTo>
                        <a:cubicBezTo>
                          <a:pt x="1496818" y="2432694"/>
                          <a:pt x="1391485" y="2410639"/>
                          <a:pt x="1036951" y="2427890"/>
                        </a:cubicBezTo>
                        <a:cubicBezTo>
                          <a:pt x="682417" y="2445141"/>
                          <a:pt x="799170" y="2412204"/>
                          <a:pt x="681752" y="2427890"/>
                        </a:cubicBezTo>
                        <a:cubicBezTo>
                          <a:pt x="564334" y="2443576"/>
                          <a:pt x="294320" y="2405033"/>
                          <a:pt x="0" y="2427890"/>
                        </a:cubicBezTo>
                        <a:cubicBezTo>
                          <a:pt x="-11476" y="2243981"/>
                          <a:pt x="2439" y="2078855"/>
                          <a:pt x="0" y="1942312"/>
                        </a:cubicBezTo>
                        <a:cubicBezTo>
                          <a:pt x="-2439" y="1805769"/>
                          <a:pt x="49688" y="1634199"/>
                          <a:pt x="0" y="1408176"/>
                        </a:cubicBezTo>
                        <a:cubicBezTo>
                          <a:pt x="-49688" y="1182153"/>
                          <a:pt x="47091" y="1160329"/>
                          <a:pt x="0" y="995435"/>
                        </a:cubicBezTo>
                        <a:cubicBezTo>
                          <a:pt x="-47091" y="830541"/>
                          <a:pt x="33238" y="685038"/>
                          <a:pt x="0" y="582694"/>
                        </a:cubicBezTo>
                        <a:cubicBezTo>
                          <a:pt x="-33238" y="480350"/>
                          <a:pt x="5965" y="193780"/>
                          <a:pt x="0" y="0"/>
                        </a:cubicBezTo>
                        <a:close/>
                      </a:path>
                      <a:path w="10885117" h="2427890"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21826" y="103144"/>
                          <a:pt x="10870438" y="320378"/>
                          <a:pt x="10885117" y="461299"/>
                        </a:cubicBezTo>
                        <a:cubicBezTo>
                          <a:pt x="10899796" y="602220"/>
                          <a:pt x="10850822" y="694486"/>
                          <a:pt x="10885117" y="874040"/>
                        </a:cubicBezTo>
                        <a:cubicBezTo>
                          <a:pt x="10919412" y="1053594"/>
                          <a:pt x="10872413" y="1110071"/>
                          <a:pt x="10885117" y="1311061"/>
                        </a:cubicBezTo>
                        <a:cubicBezTo>
                          <a:pt x="10897821" y="1512051"/>
                          <a:pt x="10870734" y="1647488"/>
                          <a:pt x="10885117" y="1820918"/>
                        </a:cubicBezTo>
                        <a:cubicBezTo>
                          <a:pt x="10899500" y="1994348"/>
                          <a:pt x="10863224" y="2259913"/>
                          <a:pt x="10885117" y="2427890"/>
                        </a:cubicBezTo>
                        <a:cubicBezTo>
                          <a:pt x="10751698" y="2441743"/>
                          <a:pt x="10674732" y="2419486"/>
                          <a:pt x="10529918" y="2427890"/>
                        </a:cubicBezTo>
                        <a:cubicBezTo>
                          <a:pt x="10385104" y="2436294"/>
                          <a:pt x="10364760" y="2417952"/>
                          <a:pt x="10283571" y="2427890"/>
                        </a:cubicBezTo>
                        <a:cubicBezTo>
                          <a:pt x="10202382" y="2437828"/>
                          <a:pt x="10143976" y="2406320"/>
                          <a:pt x="10037224" y="2427890"/>
                        </a:cubicBezTo>
                        <a:cubicBezTo>
                          <a:pt x="9930472" y="2449460"/>
                          <a:pt x="9690945" y="2405896"/>
                          <a:pt x="9464323" y="2427890"/>
                        </a:cubicBezTo>
                        <a:cubicBezTo>
                          <a:pt x="9237701" y="2449884"/>
                          <a:pt x="9198692" y="2416904"/>
                          <a:pt x="9109124" y="2427890"/>
                        </a:cubicBezTo>
                        <a:cubicBezTo>
                          <a:pt x="9019556" y="2438876"/>
                          <a:pt x="8626290" y="2390816"/>
                          <a:pt x="8427372" y="2427890"/>
                        </a:cubicBezTo>
                        <a:cubicBezTo>
                          <a:pt x="8228454" y="2464964"/>
                          <a:pt x="8208763" y="2396328"/>
                          <a:pt x="8072174" y="2427890"/>
                        </a:cubicBezTo>
                        <a:cubicBezTo>
                          <a:pt x="7935585" y="2459452"/>
                          <a:pt x="7647726" y="2388675"/>
                          <a:pt x="7390422" y="2427890"/>
                        </a:cubicBezTo>
                        <a:cubicBezTo>
                          <a:pt x="7133118" y="2467105"/>
                          <a:pt x="7230091" y="2404839"/>
                          <a:pt x="7144074" y="2427890"/>
                        </a:cubicBezTo>
                        <a:cubicBezTo>
                          <a:pt x="7058057" y="2450941"/>
                          <a:pt x="6656131" y="2395417"/>
                          <a:pt x="6462322" y="2427890"/>
                        </a:cubicBezTo>
                        <a:cubicBezTo>
                          <a:pt x="6268513" y="2460363"/>
                          <a:pt x="6274455" y="2389448"/>
                          <a:pt x="6107124" y="2427890"/>
                        </a:cubicBezTo>
                        <a:cubicBezTo>
                          <a:pt x="5939793" y="2466332"/>
                          <a:pt x="5933527" y="2422379"/>
                          <a:pt x="5860776" y="2427890"/>
                        </a:cubicBezTo>
                        <a:cubicBezTo>
                          <a:pt x="5788025" y="2433401"/>
                          <a:pt x="5623064" y="2386387"/>
                          <a:pt x="5505578" y="2427890"/>
                        </a:cubicBezTo>
                        <a:cubicBezTo>
                          <a:pt x="5388092" y="2469393"/>
                          <a:pt x="4963709" y="2374216"/>
                          <a:pt x="4823826" y="2427890"/>
                        </a:cubicBezTo>
                        <a:cubicBezTo>
                          <a:pt x="4683943" y="2481564"/>
                          <a:pt x="4560290" y="2415281"/>
                          <a:pt x="4468627" y="2427890"/>
                        </a:cubicBezTo>
                        <a:cubicBezTo>
                          <a:pt x="4376964" y="2440499"/>
                          <a:pt x="4318797" y="2418801"/>
                          <a:pt x="4222280" y="2427890"/>
                        </a:cubicBezTo>
                        <a:cubicBezTo>
                          <a:pt x="4125763" y="2436979"/>
                          <a:pt x="4016309" y="2400981"/>
                          <a:pt x="3867081" y="2427890"/>
                        </a:cubicBezTo>
                        <a:cubicBezTo>
                          <a:pt x="3717853" y="2454799"/>
                          <a:pt x="3564348" y="2388058"/>
                          <a:pt x="3403031" y="2427890"/>
                        </a:cubicBezTo>
                        <a:cubicBezTo>
                          <a:pt x="3241714" y="2467722"/>
                          <a:pt x="3034003" y="2368355"/>
                          <a:pt x="2830130" y="2427890"/>
                        </a:cubicBezTo>
                        <a:cubicBezTo>
                          <a:pt x="2626257" y="2487425"/>
                          <a:pt x="2579416" y="2417059"/>
                          <a:pt x="2474932" y="2427890"/>
                        </a:cubicBezTo>
                        <a:cubicBezTo>
                          <a:pt x="2370448" y="2438721"/>
                          <a:pt x="2075935" y="2378179"/>
                          <a:pt x="1684329" y="2427890"/>
                        </a:cubicBezTo>
                        <a:cubicBezTo>
                          <a:pt x="1292723" y="2477601"/>
                          <a:pt x="1361567" y="2364388"/>
                          <a:pt x="1111428" y="2427890"/>
                        </a:cubicBezTo>
                        <a:cubicBezTo>
                          <a:pt x="861289" y="2491392"/>
                          <a:pt x="315980" y="2297921"/>
                          <a:pt x="0" y="2427890"/>
                        </a:cubicBezTo>
                        <a:cubicBezTo>
                          <a:pt x="-19182" y="2298092"/>
                          <a:pt x="58744" y="2057652"/>
                          <a:pt x="0" y="1918033"/>
                        </a:cubicBezTo>
                        <a:cubicBezTo>
                          <a:pt x="-58744" y="1778414"/>
                          <a:pt x="2564" y="1631592"/>
                          <a:pt x="0" y="1432455"/>
                        </a:cubicBezTo>
                        <a:cubicBezTo>
                          <a:pt x="-2564" y="1233318"/>
                          <a:pt x="21779" y="1147841"/>
                          <a:pt x="0" y="971156"/>
                        </a:cubicBezTo>
                        <a:cubicBezTo>
                          <a:pt x="-21779" y="794471"/>
                          <a:pt x="15242" y="589348"/>
                          <a:pt x="0" y="461299"/>
                        </a:cubicBezTo>
                        <a:cubicBezTo>
                          <a:pt x="-15242" y="333250"/>
                          <a:pt x="37008" y="171837"/>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i="1" u="sng" strike="noStrike" baseline="0" dirty="0" err="1">
                <a:solidFill>
                  <a:srgbClr val="000000"/>
                </a:solidFill>
                <a:effectLst>
                  <a:outerShdw blurRad="38100" dist="38100" dir="2700000" algn="tl">
                    <a:srgbClr val="000000">
                      <a:alpha val="43137"/>
                    </a:srgbClr>
                  </a:outerShdw>
                </a:effectLst>
                <a:latin typeface="Arial" panose="020B0604020202020204" pitchFamily="34" charset="0"/>
              </a:rPr>
              <a:t>Scénario</a:t>
            </a:r>
            <a:r>
              <a:rPr lang="en-US" sz="20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 3B</a:t>
            </a:r>
          </a:p>
          <a:p>
            <a:pPr algn="just"/>
            <a:endParaRPr lang="en-US" sz="500" dirty="0">
              <a:solidFill>
                <a:schemeClr val="tx1"/>
              </a:solidFill>
              <a:latin typeface="Arial" panose="020B0604020202020204" pitchFamily="34" charset="0"/>
            </a:endParaRPr>
          </a:p>
          <a:p>
            <a:r>
              <a:rPr lang="fr-CA" dirty="0">
                <a:solidFill>
                  <a:schemeClr val="tx1"/>
                </a:solidFill>
              </a:rPr>
              <a:t>Imaginons que tu as recommandé de diversifier le placement de 5 000 $ en le répartissant en parts égales entre les quatre entreprises (c.-à-d., 25 % du capital dans chacune énumérée à la </a:t>
            </a:r>
            <a:r>
              <a:rPr lang="fr-CA" b="1" dirty="0">
                <a:solidFill>
                  <a:schemeClr val="tx1"/>
                </a:solidFill>
              </a:rPr>
              <a:t>partie A</a:t>
            </a:r>
            <a:r>
              <a:rPr lang="fr-CA" dirty="0">
                <a:solidFill>
                  <a:schemeClr val="tx1"/>
                </a:solidFill>
              </a:rPr>
              <a:t>). </a:t>
            </a:r>
            <a:r>
              <a:rPr lang="fr-CA" i="1" dirty="0">
                <a:solidFill>
                  <a:schemeClr val="tx1"/>
                </a:solidFill>
              </a:rPr>
              <a:t>Présume ce qui suit : </a:t>
            </a:r>
            <a:r>
              <a:rPr lang="fr-CA" dirty="0">
                <a:solidFill>
                  <a:schemeClr val="tx1"/>
                </a:solidFill>
              </a:rPr>
              <a:t>Tu laisses un mois s’écouler. À la fin du mois, la valeur de tous les placements est restée la même SAUF pour le placement 4 (Air Canada), dont la valeur a chuté de 20 % exactement.</a:t>
            </a:r>
            <a:endParaRPr lang="en-CA" dirty="0">
              <a:solidFill>
                <a:schemeClr val="tx1"/>
              </a:solidFill>
            </a:endParaRPr>
          </a:p>
        </p:txBody>
      </p:sp>
      <p:sp>
        <p:nvSpPr>
          <p:cNvPr id="9" name="Rectangle 8">
            <a:extLst>
              <a:ext uri="{FF2B5EF4-FFF2-40B4-BE49-F238E27FC236}">
                <a16:creationId xmlns:a16="http://schemas.microsoft.com/office/drawing/2014/main" id="{175FA854-9D78-DA43-3745-2D8EDA518405}"/>
              </a:ext>
            </a:extLst>
          </p:cNvPr>
          <p:cNvSpPr/>
          <p:nvPr/>
        </p:nvSpPr>
        <p:spPr>
          <a:xfrm>
            <a:off x="57582" y="4016222"/>
            <a:ext cx="11969317" cy="234093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2944502"/>
                      <a:gd name="connsiteX1" fmla="*/ 581697 w 8725448"/>
                      <a:gd name="connsiteY1" fmla="*/ 0 h 2944502"/>
                      <a:gd name="connsiteX2" fmla="*/ 1163393 w 8725448"/>
                      <a:gd name="connsiteY2" fmla="*/ 0 h 2944502"/>
                      <a:gd name="connsiteX3" fmla="*/ 1483326 w 8725448"/>
                      <a:gd name="connsiteY3" fmla="*/ 0 h 2944502"/>
                      <a:gd name="connsiteX4" fmla="*/ 2065023 w 8725448"/>
                      <a:gd name="connsiteY4" fmla="*/ 0 h 2944502"/>
                      <a:gd name="connsiteX5" fmla="*/ 2821228 w 8725448"/>
                      <a:gd name="connsiteY5" fmla="*/ 0 h 2944502"/>
                      <a:gd name="connsiteX6" fmla="*/ 3315670 w 8725448"/>
                      <a:gd name="connsiteY6" fmla="*/ 0 h 2944502"/>
                      <a:gd name="connsiteX7" fmla="*/ 3810112 w 8725448"/>
                      <a:gd name="connsiteY7" fmla="*/ 0 h 2944502"/>
                      <a:gd name="connsiteX8" fmla="*/ 4391809 w 8725448"/>
                      <a:gd name="connsiteY8" fmla="*/ 0 h 2944502"/>
                      <a:gd name="connsiteX9" fmla="*/ 5060760 w 8725448"/>
                      <a:gd name="connsiteY9" fmla="*/ 0 h 2944502"/>
                      <a:gd name="connsiteX10" fmla="*/ 5729711 w 8725448"/>
                      <a:gd name="connsiteY10" fmla="*/ 0 h 2944502"/>
                      <a:gd name="connsiteX11" fmla="*/ 6398662 w 8725448"/>
                      <a:gd name="connsiteY11" fmla="*/ 0 h 2944502"/>
                      <a:gd name="connsiteX12" fmla="*/ 7154867 w 8725448"/>
                      <a:gd name="connsiteY12" fmla="*/ 0 h 2944502"/>
                      <a:gd name="connsiteX13" fmla="*/ 7736564 w 8725448"/>
                      <a:gd name="connsiteY13" fmla="*/ 0 h 2944502"/>
                      <a:gd name="connsiteX14" fmla="*/ 8725448 w 8725448"/>
                      <a:gd name="connsiteY14" fmla="*/ 0 h 2944502"/>
                      <a:gd name="connsiteX15" fmla="*/ 8725448 w 8725448"/>
                      <a:gd name="connsiteY15" fmla="*/ 588900 h 2944502"/>
                      <a:gd name="connsiteX16" fmla="*/ 8725448 w 8725448"/>
                      <a:gd name="connsiteY16" fmla="*/ 1236691 h 2944502"/>
                      <a:gd name="connsiteX17" fmla="*/ 8725448 w 8725448"/>
                      <a:gd name="connsiteY17" fmla="*/ 1855036 h 2944502"/>
                      <a:gd name="connsiteX18" fmla="*/ 8725448 w 8725448"/>
                      <a:gd name="connsiteY18" fmla="*/ 2944502 h 2944502"/>
                      <a:gd name="connsiteX19" fmla="*/ 8056497 w 8725448"/>
                      <a:gd name="connsiteY19" fmla="*/ 2944502 h 2944502"/>
                      <a:gd name="connsiteX20" fmla="*/ 7562055 w 8725448"/>
                      <a:gd name="connsiteY20" fmla="*/ 2944502 h 2944502"/>
                      <a:gd name="connsiteX21" fmla="*/ 7067613 w 8725448"/>
                      <a:gd name="connsiteY21" fmla="*/ 2944502 h 2944502"/>
                      <a:gd name="connsiteX22" fmla="*/ 6398662 w 8725448"/>
                      <a:gd name="connsiteY22" fmla="*/ 2944502 h 2944502"/>
                      <a:gd name="connsiteX23" fmla="*/ 5816965 w 8725448"/>
                      <a:gd name="connsiteY23" fmla="*/ 2944502 h 2944502"/>
                      <a:gd name="connsiteX24" fmla="*/ 5497032 w 8725448"/>
                      <a:gd name="connsiteY24" fmla="*/ 2944502 h 2944502"/>
                      <a:gd name="connsiteX25" fmla="*/ 5002590 w 8725448"/>
                      <a:gd name="connsiteY25" fmla="*/ 2944502 h 2944502"/>
                      <a:gd name="connsiteX26" fmla="*/ 4333639 w 8725448"/>
                      <a:gd name="connsiteY26" fmla="*/ 2944502 h 2944502"/>
                      <a:gd name="connsiteX27" fmla="*/ 3926452 w 8725448"/>
                      <a:gd name="connsiteY27" fmla="*/ 2944502 h 2944502"/>
                      <a:gd name="connsiteX28" fmla="*/ 3170246 w 8725448"/>
                      <a:gd name="connsiteY28" fmla="*/ 2944502 h 2944502"/>
                      <a:gd name="connsiteX29" fmla="*/ 2414041 w 8725448"/>
                      <a:gd name="connsiteY29" fmla="*/ 2944502 h 2944502"/>
                      <a:gd name="connsiteX30" fmla="*/ 1832344 w 8725448"/>
                      <a:gd name="connsiteY30" fmla="*/ 2944502 h 2944502"/>
                      <a:gd name="connsiteX31" fmla="*/ 1076139 w 8725448"/>
                      <a:gd name="connsiteY31" fmla="*/ 2944502 h 2944502"/>
                      <a:gd name="connsiteX32" fmla="*/ 494442 w 8725448"/>
                      <a:gd name="connsiteY32" fmla="*/ 2944502 h 2944502"/>
                      <a:gd name="connsiteX33" fmla="*/ 0 w 8725448"/>
                      <a:gd name="connsiteY33" fmla="*/ 2944502 h 2944502"/>
                      <a:gd name="connsiteX34" fmla="*/ 0 w 8725448"/>
                      <a:gd name="connsiteY34" fmla="*/ 2443937 h 2944502"/>
                      <a:gd name="connsiteX35" fmla="*/ 0 w 8725448"/>
                      <a:gd name="connsiteY35" fmla="*/ 1913926 h 2944502"/>
                      <a:gd name="connsiteX36" fmla="*/ 0 w 8725448"/>
                      <a:gd name="connsiteY36" fmla="*/ 1383916 h 2944502"/>
                      <a:gd name="connsiteX37" fmla="*/ 0 w 8725448"/>
                      <a:gd name="connsiteY37" fmla="*/ 824461 h 2944502"/>
                      <a:gd name="connsiteX38" fmla="*/ 0 w 8725448"/>
                      <a:gd name="connsiteY38" fmla="*/ 0 h 294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725448" h="2944502" fill="none" extrusionOk="0">
                        <a:moveTo>
                          <a:pt x="0" y="0"/>
                        </a:moveTo>
                        <a:cubicBezTo>
                          <a:pt x="268564" y="-16220"/>
                          <a:pt x="364728" y="50819"/>
                          <a:pt x="581697" y="0"/>
                        </a:cubicBezTo>
                        <a:cubicBezTo>
                          <a:pt x="798666" y="-50819"/>
                          <a:pt x="1034389" y="24792"/>
                          <a:pt x="1163393" y="0"/>
                        </a:cubicBezTo>
                        <a:cubicBezTo>
                          <a:pt x="1292397" y="-24792"/>
                          <a:pt x="1404063" y="6699"/>
                          <a:pt x="1483326" y="0"/>
                        </a:cubicBezTo>
                        <a:cubicBezTo>
                          <a:pt x="1562589" y="-6699"/>
                          <a:pt x="1923277" y="40829"/>
                          <a:pt x="2065023" y="0"/>
                        </a:cubicBezTo>
                        <a:cubicBezTo>
                          <a:pt x="2206769" y="-40829"/>
                          <a:pt x="2625234" y="16365"/>
                          <a:pt x="2821228" y="0"/>
                        </a:cubicBezTo>
                        <a:cubicBezTo>
                          <a:pt x="3017223" y="-16365"/>
                          <a:pt x="3138583" y="45230"/>
                          <a:pt x="3315670" y="0"/>
                        </a:cubicBezTo>
                        <a:cubicBezTo>
                          <a:pt x="3492757" y="-45230"/>
                          <a:pt x="3688811" y="1684"/>
                          <a:pt x="3810112" y="0"/>
                        </a:cubicBezTo>
                        <a:cubicBezTo>
                          <a:pt x="3931413" y="-1684"/>
                          <a:pt x="4135787" y="4331"/>
                          <a:pt x="4391809" y="0"/>
                        </a:cubicBezTo>
                        <a:cubicBezTo>
                          <a:pt x="4647831" y="-4331"/>
                          <a:pt x="4754418" y="36290"/>
                          <a:pt x="5060760" y="0"/>
                        </a:cubicBezTo>
                        <a:cubicBezTo>
                          <a:pt x="5367102" y="-36290"/>
                          <a:pt x="5577656" y="21947"/>
                          <a:pt x="5729711" y="0"/>
                        </a:cubicBezTo>
                        <a:cubicBezTo>
                          <a:pt x="5881766" y="-21947"/>
                          <a:pt x="6192269" y="48276"/>
                          <a:pt x="6398662" y="0"/>
                        </a:cubicBezTo>
                        <a:cubicBezTo>
                          <a:pt x="6605055" y="-48276"/>
                          <a:pt x="6790679" y="19462"/>
                          <a:pt x="7154867" y="0"/>
                        </a:cubicBezTo>
                        <a:cubicBezTo>
                          <a:pt x="7519055" y="-19462"/>
                          <a:pt x="7504722" y="14198"/>
                          <a:pt x="7736564" y="0"/>
                        </a:cubicBezTo>
                        <a:cubicBezTo>
                          <a:pt x="7968406" y="-14198"/>
                          <a:pt x="8405254" y="80559"/>
                          <a:pt x="8725448" y="0"/>
                        </a:cubicBezTo>
                        <a:cubicBezTo>
                          <a:pt x="8760214" y="192482"/>
                          <a:pt x="8717699" y="462531"/>
                          <a:pt x="8725448" y="588900"/>
                        </a:cubicBezTo>
                        <a:cubicBezTo>
                          <a:pt x="8733197" y="715269"/>
                          <a:pt x="8658308" y="1037151"/>
                          <a:pt x="8725448" y="1236691"/>
                        </a:cubicBezTo>
                        <a:cubicBezTo>
                          <a:pt x="8792588" y="1436231"/>
                          <a:pt x="8661761" y="1585244"/>
                          <a:pt x="8725448" y="1855036"/>
                        </a:cubicBezTo>
                        <a:cubicBezTo>
                          <a:pt x="8789135" y="2124828"/>
                          <a:pt x="8668653" y="2642860"/>
                          <a:pt x="8725448" y="2944502"/>
                        </a:cubicBezTo>
                        <a:cubicBezTo>
                          <a:pt x="8555012" y="2991097"/>
                          <a:pt x="8325733" y="2921365"/>
                          <a:pt x="8056497" y="2944502"/>
                        </a:cubicBezTo>
                        <a:cubicBezTo>
                          <a:pt x="7787261" y="2967639"/>
                          <a:pt x="7664401" y="2887422"/>
                          <a:pt x="7562055" y="2944502"/>
                        </a:cubicBezTo>
                        <a:cubicBezTo>
                          <a:pt x="7459709" y="3001582"/>
                          <a:pt x="7295048" y="2888187"/>
                          <a:pt x="7067613" y="2944502"/>
                        </a:cubicBezTo>
                        <a:cubicBezTo>
                          <a:pt x="6840178" y="3000817"/>
                          <a:pt x="6638496" y="2935948"/>
                          <a:pt x="6398662" y="2944502"/>
                        </a:cubicBezTo>
                        <a:cubicBezTo>
                          <a:pt x="6158828" y="2953056"/>
                          <a:pt x="6042751" y="2913824"/>
                          <a:pt x="5816965" y="2944502"/>
                        </a:cubicBezTo>
                        <a:cubicBezTo>
                          <a:pt x="5591179" y="2975180"/>
                          <a:pt x="5572934" y="2927911"/>
                          <a:pt x="5497032" y="2944502"/>
                        </a:cubicBezTo>
                        <a:cubicBezTo>
                          <a:pt x="5421130" y="2961093"/>
                          <a:pt x="5141280" y="2908812"/>
                          <a:pt x="5002590" y="2944502"/>
                        </a:cubicBezTo>
                        <a:cubicBezTo>
                          <a:pt x="4863900" y="2980192"/>
                          <a:pt x="4665676" y="2885820"/>
                          <a:pt x="4333639" y="2944502"/>
                        </a:cubicBezTo>
                        <a:cubicBezTo>
                          <a:pt x="4001602" y="3003184"/>
                          <a:pt x="4040874" y="2938083"/>
                          <a:pt x="3926452" y="2944502"/>
                        </a:cubicBezTo>
                        <a:cubicBezTo>
                          <a:pt x="3812030" y="2950921"/>
                          <a:pt x="3341168" y="2861839"/>
                          <a:pt x="3170246" y="2944502"/>
                        </a:cubicBezTo>
                        <a:cubicBezTo>
                          <a:pt x="2999324" y="3027165"/>
                          <a:pt x="2777985" y="2913804"/>
                          <a:pt x="2414041" y="2944502"/>
                        </a:cubicBezTo>
                        <a:cubicBezTo>
                          <a:pt x="2050098" y="2975200"/>
                          <a:pt x="2033336" y="2877335"/>
                          <a:pt x="1832344" y="2944502"/>
                        </a:cubicBezTo>
                        <a:cubicBezTo>
                          <a:pt x="1631352" y="3011669"/>
                          <a:pt x="1353175" y="2928897"/>
                          <a:pt x="1076139" y="2944502"/>
                        </a:cubicBezTo>
                        <a:cubicBezTo>
                          <a:pt x="799104" y="2960107"/>
                          <a:pt x="613048" y="2905614"/>
                          <a:pt x="494442" y="2944502"/>
                        </a:cubicBezTo>
                        <a:cubicBezTo>
                          <a:pt x="375836" y="2983390"/>
                          <a:pt x="189951" y="2936516"/>
                          <a:pt x="0" y="2944502"/>
                        </a:cubicBezTo>
                        <a:cubicBezTo>
                          <a:pt x="-11486" y="2816200"/>
                          <a:pt x="10494" y="2626681"/>
                          <a:pt x="0" y="2443937"/>
                        </a:cubicBezTo>
                        <a:cubicBezTo>
                          <a:pt x="-10494" y="2261194"/>
                          <a:pt x="20875" y="2178694"/>
                          <a:pt x="0" y="1913926"/>
                        </a:cubicBezTo>
                        <a:cubicBezTo>
                          <a:pt x="-20875" y="1649158"/>
                          <a:pt x="30984" y="1515763"/>
                          <a:pt x="0" y="1383916"/>
                        </a:cubicBezTo>
                        <a:cubicBezTo>
                          <a:pt x="-30984" y="1252069"/>
                          <a:pt x="59831" y="1094245"/>
                          <a:pt x="0" y="824461"/>
                        </a:cubicBezTo>
                        <a:cubicBezTo>
                          <a:pt x="-59831" y="554678"/>
                          <a:pt x="16394" y="212851"/>
                          <a:pt x="0" y="0"/>
                        </a:cubicBezTo>
                        <a:close/>
                      </a:path>
                      <a:path w="8725448" h="2944502"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5516" y="225311"/>
                          <a:pt x="8670973" y="394200"/>
                          <a:pt x="8725448" y="647790"/>
                        </a:cubicBezTo>
                        <a:cubicBezTo>
                          <a:pt x="8779923" y="901380"/>
                          <a:pt x="8677456" y="967480"/>
                          <a:pt x="8725448" y="1266136"/>
                        </a:cubicBezTo>
                        <a:cubicBezTo>
                          <a:pt x="8773440" y="1564792"/>
                          <a:pt x="8656174" y="1634145"/>
                          <a:pt x="8725448" y="1884481"/>
                        </a:cubicBezTo>
                        <a:cubicBezTo>
                          <a:pt x="8794722" y="2134818"/>
                          <a:pt x="8643069" y="2729008"/>
                          <a:pt x="8725448" y="2944502"/>
                        </a:cubicBezTo>
                        <a:cubicBezTo>
                          <a:pt x="8591453" y="2971707"/>
                          <a:pt x="8501089" y="2930201"/>
                          <a:pt x="8405515" y="2944502"/>
                        </a:cubicBezTo>
                        <a:cubicBezTo>
                          <a:pt x="8309941" y="2958803"/>
                          <a:pt x="7901198" y="2907158"/>
                          <a:pt x="7649309" y="2944502"/>
                        </a:cubicBezTo>
                        <a:cubicBezTo>
                          <a:pt x="7397420" y="2981846"/>
                          <a:pt x="7193309" y="2929340"/>
                          <a:pt x="7067613" y="2944502"/>
                        </a:cubicBezTo>
                        <a:cubicBezTo>
                          <a:pt x="6941917" y="2959664"/>
                          <a:pt x="6805103" y="2944127"/>
                          <a:pt x="6660425" y="2944502"/>
                        </a:cubicBezTo>
                        <a:cubicBezTo>
                          <a:pt x="6515747" y="2944877"/>
                          <a:pt x="6227617" y="2894149"/>
                          <a:pt x="6078729" y="2944502"/>
                        </a:cubicBezTo>
                        <a:cubicBezTo>
                          <a:pt x="5929841" y="2994855"/>
                          <a:pt x="5889392" y="2906264"/>
                          <a:pt x="5758796" y="2944502"/>
                        </a:cubicBezTo>
                        <a:cubicBezTo>
                          <a:pt x="5628200" y="2982740"/>
                          <a:pt x="5588954" y="2928498"/>
                          <a:pt x="5438863" y="2944502"/>
                        </a:cubicBezTo>
                        <a:cubicBezTo>
                          <a:pt x="5288772" y="2960506"/>
                          <a:pt x="5127298" y="2931820"/>
                          <a:pt x="4857166" y="2944502"/>
                        </a:cubicBezTo>
                        <a:cubicBezTo>
                          <a:pt x="4587034" y="2957184"/>
                          <a:pt x="4588529" y="2941756"/>
                          <a:pt x="4449978" y="2944502"/>
                        </a:cubicBezTo>
                        <a:cubicBezTo>
                          <a:pt x="4311427" y="2947248"/>
                          <a:pt x="3961512" y="2931765"/>
                          <a:pt x="3781027" y="2944502"/>
                        </a:cubicBezTo>
                        <a:cubicBezTo>
                          <a:pt x="3600542" y="2957239"/>
                          <a:pt x="3562608" y="2899418"/>
                          <a:pt x="3373840" y="2944502"/>
                        </a:cubicBezTo>
                        <a:cubicBezTo>
                          <a:pt x="3185072" y="2989586"/>
                          <a:pt x="2909698" y="2925890"/>
                          <a:pt x="2704889" y="2944502"/>
                        </a:cubicBezTo>
                        <a:cubicBezTo>
                          <a:pt x="2500080" y="2963114"/>
                          <a:pt x="2483416" y="2924062"/>
                          <a:pt x="2384956" y="2944502"/>
                        </a:cubicBezTo>
                        <a:cubicBezTo>
                          <a:pt x="2286496" y="2964942"/>
                          <a:pt x="2048578" y="2865960"/>
                          <a:pt x="1716005" y="2944502"/>
                        </a:cubicBezTo>
                        <a:cubicBezTo>
                          <a:pt x="1383432" y="3023044"/>
                          <a:pt x="1487062" y="2925310"/>
                          <a:pt x="1308817" y="2944502"/>
                        </a:cubicBezTo>
                        <a:cubicBezTo>
                          <a:pt x="1130572" y="2963694"/>
                          <a:pt x="1064637" y="2924435"/>
                          <a:pt x="988884" y="2944502"/>
                        </a:cubicBezTo>
                        <a:cubicBezTo>
                          <a:pt x="913131" y="2964569"/>
                          <a:pt x="739090" y="2939718"/>
                          <a:pt x="581697" y="2944502"/>
                        </a:cubicBezTo>
                        <a:cubicBezTo>
                          <a:pt x="424304" y="2949286"/>
                          <a:pt x="171291" y="2893846"/>
                          <a:pt x="0" y="2944502"/>
                        </a:cubicBezTo>
                        <a:cubicBezTo>
                          <a:pt x="-51801" y="2680348"/>
                          <a:pt x="8185" y="2616811"/>
                          <a:pt x="0" y="2414492"/>
                        </a:cubicBezTo>
                        <a:cubicBezTo>
                          <a:pt x="-8185" y="2212173"/>
                          <a:pt x="25373" y="2016314"/>
                          <a:pt x="0" y="1913926"/>
                        </a:cubicBezTo>
                        <a:cubicBezTo>
                          <a:pt x="-25373" y="1811538"/>
                          <a:pt x="4941" y="1628035"/>
                          <a:pt x="0" y="1413361"/>
                        </a:cubicBezTo>
                        <a:cubicBezTo>
                          <a:pt x="-4941" y="1198688"/>
                          <a:pt x="68909" y="1046387"/>
                          <a:pt x="0" y="795016"/>
                        </a:cubicBezTo>
                        <a:cubicBezTo>
                          <a:pt x="-68909" y="543646"/>
                          <a:pt x="93895" y="171372"/>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lvl="0" indent="-342900">
              <a:buAutoNum type="arabicPeriod"/>
            </a:pPr>
            <a:r>
              <a:rPr lang="fr-CA" dirty="0">
                <a:solidFill>
                  <a:schemeClr val="tx1"/>
                </a:solidFill>
              </a:rPr>
              <a:t>Quelle est la perte, exprimée en pourcentage de son placement de 5 000 $?</a:t>
            </a:r>
            <a:r>
              <a:rPr lang="en-CA" dirty="0">
                <a:solidFill>
                  <a:schemeClr val="tx1"/>
                </a:solidFill>
              </a:rPr>
              <a:t>   </a:t>
            </a:r>
            <a:r>
              <a:rPr lang="fr-CA" dirty="0">
                <a:solidFill>
                  <a:schemeClr val="tx1"/>
                </a:solidFill>
              </a:rPr>
              <a:t>___________ %	</a:t>
            </a:r>
          </a:p>
          <a:p>
            <a:pPr marL="342900" lvl="0" indent="-342900">
              <a:buAutoNum type="arabicPeriod"/>
            </a:pPr>
            <a:endParaRPr lang="en-CA" dirty="0">
              <a:solidFill>
                <a:schemeClr val="tx1"/>
              </a:solidFill>
            </a:endParaRPr>
          </a:p>
          <a:p>
            <a:pPr marL="342900" lvl="0" indent="-342900">
              <a:buFont typeface="+mj-lt"/>
              <a:buAutoNum type="arabicPeriod"/>
            </a:pPr>
            <a:r>
              <a:rPr lang="fr-CA" dirty="0">
                <a:solidFill>
                  <a:schemeClr val="tx1"/>
                </a:solidFill>
              </a:rPr>
              <a:t>Si l’animatrice ou l’animateur avait investi tout son argent dans le placement 4, quelle aurait été sa perte, exprimée en pourcentage de son placement initial de 5 000 $?___________ %	</a:t>
            </a:r>
          </a:p>
          <a:p>
            <a:pPr marL="342900" lvl="0" indent="-342900">
              <a:buFont typeface="+mj-lt"/>
              <a:buAutoNum type="arabicPeriod"/>
            </a:pPr>
            <a:endParaRPr lang="en-CA" dirty="0">
              <a:solidFill>
                <a:schemeClr val="tx1"/>
              </a:solidFill>
            </a:endParaRPr>
          </a:p>
          <a:p>
            <a:pPr marL="342900" lvl="0" indent="-342900">
              <a:buFont typeface="+mj-lt"/>
              <a:buAutoNum type="arabicPeriod"/>
            </a:pPr>
            <a:r>
              <a:rPr lang="fr-CA" dirty="0">
                <a:solidFill>
                  <a:schemeClr val="tx1"/>
                </a:solidFill>
              </a:rPr>
              <a:t>Quelle stratégie de placement est plus susceptible de réduire le risque de placement?</a:t>
            </a:r>
            <a:endParaRPr lang="en-CA" dirty="0">
              <a:solidFill>
                <a:schemeClr val="tx1"/>
              </a:solidFill>
            </a:endParaRPr>
          </a:p>
          <a:p>
            <a:pPr lvl="1"/>
            <a:r>
              <a:rPr lang="fr-CA" dirty="0">
                <a:solidFill>
                  <a:schemeClr val="tx1"/>
                </a:solidFill>
              </a:rPr>
              <a:t>☐ Investir tout son argent dans un seul placement</a:t>
            </a:r>
            <a:endParaRPr lang="en-CA" dirty="0">
              <a:solidFill>
                <a:schemeClr val="tx1"/>
              </a:solidFill>
            </a:endParaRPr>
          </a:p>
          <a:p>
            <a:pPr lvl="1"/>
            <a:r>
              <a:rPr lang="fr-CA" dirty="0">
                <a:solidFill>
                  <a:schemeClr val="tx1"/>
                </a:solidFill>
              </a:rPr>
              <a:t>☐ Investir dans un portefeuille de placement diversifié</a:t>
            </a:r>
            <a:endParaRPr lang="en-CA" dirty="0">
              <a:solidFill>
                <a:schemeClr val="tx1"/>
              </a:solidFill>
            </a:endParaRPr>
          </a:p>
        </p:txBody>
      </p:sp>
      <p:sp>
        <p:nvSpPr>
          <p:cNvPr id="2" name="TextBox 1">
            <a:extLst>
              <a:ext uri="{FF2B5EF4-FFF2-40B4-BE49-F238E27FC236}">
                <a16:creationId xmlns:a16="http://schemas.microsoft.com/office/drawing/2014/main" id="{37696826-A03B-1F4E-5A7D-9CE8FD3D115A}"/>
              </a:ext>
            </a:extLst>
          </p:cNvPr>
          <p:cNvSpPr txBox="1"/>
          <p:nvPr/>
        </p:nvSpPr>
        <p:spPr>
          <a:xfrm>
            <a:off x="8749863" y="4054899"/>
            <a:ext cx="362279" cy="276999"/>
          </a:xfrm>
          <a:prstGeom prst="rect">
            <a:avLst/>
          </a:prstGeom>
          <a:noFill/>
        </p:spPr>
        <p:txBody>
          <a:bodyPr wrap="none" lIns="0" tIns="0" rIns="0" bIns="0" rtlCol="0">
            <a:spAutoFit/>
          </a:bodyPr>
          <a:lstStyle/>
          <a:p>
            <a:pPr algn="l"/>
            <a:r>
              <a:rPr lang="en-US" b="1" dirty="0">
                <a:solidFill>
                  <a:srgbClr val="FF0000"/>
                </a:solidFill>
                <a:latin typeface="IBM Plex Sans" panose="020B0503050203000203" pitchFamily="34" charset="0"/>
              </a:rPr>
              <a:t>5%</a:t>
            </a:r>
            <a:endParaRPr lang="en-US" sz="1600" b="1" dirty="0">
              <a:solidFill>
                <a:srgbClr val="FF0000"/>
              </a:solidFill>
              <a:latin typeface="IBM Plex Sans" panose="020B0503050203000203" pitchFamily="34" charset="0"/>
            </a:endParaRPr>
          </a:p>
        </p:txBody>
      </p:sp>
      <p:sp>
        <p:nvSpPr>
          <p:cNvPr id="3" name="TextBox 2">
            <a:extLst>
              <a:ext uri="{FF2B5EF4-FFF2-40B4-BE49-F238E27FC236}">
                <a16:creationId xmlns:a16="http://schemas.microsoft.com/office/drawing/2014/main" id="{C4AAFBCE-529C-A6E1-7C7C-298A5363B15F}"/>
              </a:ext>
            </a:extLst>
          </p:cNvPr>
          <p:cNvSpPr txBox="1"/>
          <p:nvPr/>
        </p:nvSpPr>
        <p:spPr>
          <a:xfrm>
            <a:off x="7278415" y="4822154"/>
            <a:ext cx="500137" cy="276999"/>
          </a:xfrm>
          <a:prstGeom prst="rect">
            <a:avLst/>
          </a:prstGeom>
          <a:noFill/>
        </p:spPr>
        <p:txBody>
          <a:bodyPr wrap="none" lIns="0" tIns="0" rIns="0" bIns="0" rtlCol="0">
            <a:spAutoFit/>
          </a:bodyPr>
          <a:lstStyle/>
          <a:p>
            <a:pPr algn="l"/>
            <a:r>
              <a:rPr lang="en-US" b="1" dirty="0">
                <a:solidFill>
                  <a:srgbClr val="FF0000"/>
                </a:solidFill>
                <a:latin typeface="IBM Plex Sans" panose="020B0503050203000203" pitchFamily="34" charset="0"/>
              </a:rPr>
              <a:t>20%</a:t>
            </a:r>
            <a:endParaRPr lang="en-US" sz="1600" b="1" dirty="0">
              <a:solidFill>
                <a:srgbClr val="FF0000"/>
              </a:solidFill>
              <a:latin typeface="IBM Plex Sans" panose="020B0503050203000203" pitchFamily="34" charset="0"/>
            </a:endParaRPr>
          </a:p>
        </p:txBody>
      </p:sp>
      <p:sp>
        <p:nvSpPr>
          <p:cNvPr id="7" name="TextBox 6">
            <a:extLst>
              <a:ext uri="{FF2B5EF4-FFF2-40B4-BE49-F238E27FC236}">
                <a16:creationId xmlns:a16="http://schemas.microsoft.com/office/drawing/2014/main" id="{0F77B192-7D56-EB47-302A-53CB5D7EA21B}"/>
              </a:ext>
            </a:extLst>
          </p:cNvPr>
          <p:cNvSpPr txBox="1"/>
          <p:nvPr/>
        </p:nvSpPr>
        <p:spPr>
          <a:xfrm>
            <a:off x="644849" y="6013825"/>
            <a:ext cx="137858"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X</a:t>
            </a:r>
          </a:p>
        </p:txBody>
      </p:sp>
    </p:spTree>
    <p:extLst>
      <p:ext uri="{BB962C8B-B14F-4D97-AF65-F5344CB8AC3E}">
        <p14:creationId xmlns:p14="http://schemas.microsoft.com/office/powerpoint/2010/main" val="221449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rPr>
              <a:t>PHASE 4</a:t>
            </a:r>
            <a:br>
              <a:rPr lang="en-US" sz="6000" dirty="0">
                <a:ln w="12700">
                  <a:solidFill>
                    <a:schemeClr val="accent5"/>
                  </a:solidFill>
                  <a:prstDash val="solid"/>
                </a:ln>
              </a:rPr>
            </a:br>
            <a:br>
              <a:rPr lang="en-US" sz="6000" dirty="0">
                <a:ln w="12700">
                  <a:solidFill>
                    <a:schemeClr val="accent5"/>
                  </a:solidFill>
                  <a:prstDash val="solid"/>
                </a:ln>
              </a:rPr>
            </a:br>
            <a:r>
              <a:rPr lang="en-US" sz="6000" dirty="0">
                <a:ln w="12700">
                  <a:solidFill>
                    <a:schemeClr val="accent5"/>
                  </a:solidFill>
                  <a:prstDash val="solid"/>
                </a:ln>
              </a:rPr>
              <a:t>La </a:t>
            </a:r>
            <a:r>
              <a:rPr lang="en-US" sz="6000" dirty="0" err="1">
                <a:ln w="12700">
                  <a:solidFill>
                    <a:schemeClr val="accent5"/>
                  </a:solidFill>
                  <a:prstDash val="solid"/>
                </a:ln>
              </a:rPr>
              <a:t>tolérance</a:t>
            </a:r>
            <a:r>
              <a:rPr lang="en-US" sz="6000" dirty="0">
                <a:ln w="12700">
                  <a:solidFill>
                    <a:schemeClr val="accent5"/>
                  </a:solidFill>
                  <a:prstDash val="solid"/>
                </a:ln>
              </a:rPr>
              <a:t> au </a:t>
            </a:r>
            <a:r>
              <a:rPr lang="en-US" sz="6000" dirty="0" err="1">
                <a:ln w="12700">
                  <a:solidFill>
                    <a:schemeClr val="accent5"/>
                  </a:solidFill>
                  <a:prstDash val="solid"/>
                </a:ln>
              </a:rPr>
              <a:t>risque</a:t>
            </a:r>
            <a:r>
              <a:rPr lang="en-US" sz="6000" dirty="0">
                <a:ln w="12700">
                  <a:solidFill>
                    <a:schemeClr val="accent5"/>
                  </a:solidFill>
                  <a:prstDash val="solid"/>
                </a:ln>
              </a:rPr>
              <a:t> </a:t>
            </a:r>
          </a:p>
        </p:txBody>
      </p:sp>
    </p:spTree>
    <p:extLst>
      <p:ext uri="{BB962C8B-B14F-4D97-AF65-F5344CB8AC3E}">
        <p14:creationId xmlns:p14="http://schemas.microsoft.com/office/powerpoint/2010/main" val="3922526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2" t="75869" r="2" b="27"/>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Phase 4: </a:t>
            </a:r>
            <a:r>
              <a:rPr lang="en-US" dirty="0" err="1">
                <a:latin typeface="IBM Plex Sans" panose="020B0503050203000203" pitchFamily="34" charset="0"/>
              </a:rPr>
              <a:t>Autoévaluation</a:t>
            </a:r>
            <a:r>
              <a:rPr lang="en-US" dirty="0">
                <a:latin typeface="IBM Plex Sans" panose="020B0503050203000203" pitchFamily="34" charset="0"/>
              </a:rPr>
              <a:t> de la </a:t>
            </a:r>
            <a:r>
              <a:rPr lang="en-US" dirty="0" err="1">
                <a:latin typeface="IBM Plex Sans" panose="020B0503050203000203" pitchFamily="34" charset="0"/>
              </a:rPr>
              <a:t>tolérance</a:t>
            </a:r>
            <a:r>
              <a:rPr lang="en-US" dirty="0">
                <a:latin typeface="IBM Plex Sans" panose="020B0503050203000203" pitchFamily="34" charset="0"/>
              </a:rPr>
              <a:t> au </a:t>
            </a:r>
            <a:r>
              <a:rPr lang="en-US" dirty="0" err="1">
                <a:latin typeface="IBM Plex Sans" panose="020B0503050203000203" pitchFamily="34" charset="0"/>
              </a:rPr>
              <a:t>risque</a:t>
            </a:r>
            <a:r>
              <a:rPr lang="en-US" dirty="0">
                <a:latin typeface="IBM Plex Sans" panose="020B0503050203000203" pitchFamily="34" charset="0"/>
              </a:rPr>
              <a:t> </a:t>
            </a:r>
            <a:endParaRPr lang="en-CA" dirty="0">
              <a:latin typeface="IBM Plex Sans" panose="020B0503050203000203" pitchFamily="34" charset="0"/>
            </a:endParaRP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panose="020B0503050203000203" pitchFamily="34" charset="0"/>
              <a:ea typeface="Roboto Thin" pitchFamily="2"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19</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8" name="Rectangle 7">
            <a:extLst>
              <a:ext uri="{FF2B5EF4-FFF2-40B4-BE49-F238E27FC236}">
                <a16:creationId xmlns:a16="http://schemas.microsoft.com/office/drawing/2014/main" id="{38C69BBB-D44C-69C4-0D20-5B6A75289F7B}"/>
              </a:ext>
            </a:extLst>
          </p:cNvPr>
          <p:cNvSpPr/>
          <p:nvPr/>
        </p:nvSpPr>
        <p:spPr>
          <a:xfrm>
            <a:off x="515381" y="2736488"/>
            <a:ext cx="11166868" cy="2828740"/>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Autoévaluation de la tolérance au risque</a:t>
            </a:r>
          </a:p>
          <a:p>
            <a:endParaRPr lang="fr-FR"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endParaRPr>
          </a:p>
          <a:p>
            <a:pPr>
              <a:spcAft>
                <a:spcPts val="1200"/>
              </a:spcAft>
            </a:pPr>
            <a:r>
              <a:rPr lang="fr-FR" b="1" dirty="0">
                <a:solidFill>
                  <a:srgbClr val="000000"/>
                </a:solidFill>
                <a:latin typeface="IBM Plex Sans" panose="020B0503050203000203" pitchFamily="34" charset="0"/>
              </a:rPr>
              <a:t>Étape 1: </a:t>
            </a:r>
            <a:r>
              <a:rPr lang="fr-FR" dirty="0">
                <a:solidFill>
                  <a:srgbClr val="000000"/>
                </a:solidFill>
                <a:latin typeface="IBM Plex Sans" panose="020B0503050203000203" pitchFamily="34" charset="0"/>
              </a:rPr>
              <a:t>Visite la page </a:t>
            </a:r>
            <a:r>
              <a:rPr lang="fr-CA" u="sng" dirty="0">
                <a:hlinkClick r:id="rId4"/>
              </a:rPr>
              <a:t>7.1.7 Tolérance au risque : c’est une question personnelle</a:t>
            </a:r>
            <a:r>
              <a:rPr lang="fr-CA" dirty="0"/>
              <a:t> </a:t>
            </a:r>
            <a:r>
              <a:rPr lang="fr-FR" dirty="0">
                <a:solidFill>
                  <a:srgbClr val="000000"/>
                </a:solidFill>
                <a:latin typeface="IBM Plex Sans" panose="020B0503050203000203" pitchFamily="34" charset="0"/>
              </a:rPr>
              <a:t>et réponds au questionnaire sur la tolérance au risque puis clique sur « Résultats ».</a:t>
            </a:r>
          </a:p>
          <a:p>
            <a:pPr>
              <a:spcAft>
                <a:spcPts val="1200"/>
              </a:spcAft>
            </a:pPr>
            <a:r>
              <a:rPr lang="fr-FR" b="1" dirty="0">
                <a:solidFill>
                  <a:srgbClr val="000000"/>
                </a:solidFill>
                <a:latin typeface="IBM Plex Sans" panose="020B0503050203000203" pitchFamily="34" charset="0"/>
              </a:rPr>
              <a:t>Étape 2: </a:t>
            </a:r>
            <a:r>
              <a:rPr lang="fr-FR" dirty="0">
                <a:solidFill>
                  <a:srgbClr val="000000"/>
                </a:solidFill>
                <a:latin typeface="IBM Plex Sans" panose="020B0503050203000203" pitchFamily="34" charset="0"/>
              </a:rPr>
              <a:t>Complète l’autoévaluation.</a:t>
            </a:r>
            <a:r>
              <a:rPr lang="fr-FR" b="1" dirty="0">
                <a:solidFill>
                  <a:srgbClr val="000000"/>
                </a:solidFill>
                <a:latin typeface="IBM Plex Sans" panose="020B0503050203000203" pitchFamily="34" charset="0"/>
              </a:rPr>
              <a:t> </a:t>
            </a:r>
          </a:p>
          <a:p>
            <a:pPr>
              <a:spcAft>
                <a:spcPts val="600"/>
              </a:spcAft>
            </a:pPr>
            <a:r>
              <a:rPr lang="fr-FR" b="1" dirty="0">
                <a:solidFill>
                  <a:srgbClr val="000000"/>
                </a:solidFill>
                <a:latin typeface="IBM Plex Sans" panose="020B0503050203000203" pitchFamily="34" charset="0"/>
              </a:rPr>
              <a:t>Étape 3: (Discute) </a:t>
            </a:r>
            <a:r>
              <a:rPr lang="fr-FR" dirty="0">
                <a:solidFill>
                  <a:srgbClr val="000000"/>
                </a:solidFill>
                <a:latin typeface="IBM Plex Sans" panose="020B0503050203000203" pitchFamily="34" charset="0"/>
              </a:rPr>
              <a:t>Est-ce que tu es d’accord avec les résultats de l’évaluation? Pourquoi ou pourquoi pas? </a:t>
            </a:r>
          </a:p>
        </p:txBody>
      </p:sp>
    </p:spTree>
    <p:extLst>
      <p:ext uri="{BB962C8B-B14F-4D97-AF65-F5344CB8AC3E}">
        <p14:creationId xmlns:p14="http://schemas.microsoft.com/office/powerpoint/2010/main" val="3210688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8A8C29F-4117-5945-AAD8-35CB76BB034E}"/>
              </a:ext>
            </a:extLst>
          </p:cNvPr>
          <p:cNvSpPr>
            <a:spLocks noGrp="1"/>
          </p:cNvSpPr>
          <p:nvPr>
            <p:ph type="ftr" sz="quarter" idx="10"/>
          </p:nvPr>
        </p:nvSpPr>
        <p:spPr/>
        <p:txBody>
          <a:bodyPr/>
          <a:lstStyle/>
          <a:p>
            <a:r>
              <a:rPr lang="fr-CA"/>
              <a:t>LA SOCIOLOGIE EN SOI</a:t>
            </a:r>
          </a:p>
        </p:txBody>
      </p:sp>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pPr algn="ctr"/>
            <a:r>
              <a:rPr lang="en-US" sz="4800" dirty="0">
                <a:latin typeface="IBM Plex Sans SemiBold"/>
                <a:ea typeface="Roboto Thin"/>
              </a:rPr>
              <a:t>INTRODUCTIONS</a:t>
            </a:r>
            <a:endParaRPr lang="en-US" dirty="0">
              <a:latin typeface="IBM Plex Sans SemiBold"/>
              <a:ea typeface="Roboto Thin"/>
            </a:endParaRP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p:txBody>
          <a:bodyPr vert="horz" lIns="0" tIns="0" rIns="0" bIns="0" rtlCol="0" anchor="t">
            <a:noAutofit/>
          </a:bodyPr>
          <a:lstStyle/>
          <a:p>
            <a:pPr algn="ctr"/>
            <a:endParaRPr lang="en-US" sz="3600"/>
          </a:p>
          <a:p>
            <a:pPr algn="ctr"/>
            <a:endParaRPr lang="en-US" sz="3600"/>
          </a:p>
          <a:p>
            <a:r>
              <a:rPr lang="en-US" sz="3600" dirty="0">
                <a:latin typeface="IBM Plex Sans"/>
                <a:ea typeface="Roboto Thin"/>
              </a:rPr>
              <a:t>		 ANIMATRICE / TEUR</a:t>
            </a:r>
          </a:p>
          <a:p>
            <a:r>
              <a:rPr lang="en-US" sz="3600" dirty="0">
                <a:latin typeface="IBM Plex Sans"/>
                <a:ea typeface="Roboto Thin"/>
              </a:rPr>
              <a:t>		 MODÉRATRICE / TEUR</a:t>
            </a:r>
          </a:p>
          <a:p>
            <a:r>
              <a:rPr lang="en-US" sz="3600" dirty="0">
                <a:latin typeface="IBM Plex Sans"/>
                <a:ea typeface="Roboto Thin"/>
              </a:rPr>
              <a:t>		 PARTICIPANTES / S</a:t>
            </a:r>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6000" y="2516518"/>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6000" y="3116824"/>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05231"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5"/>
          <a:srcRect l="9766" r="9766"/>
          <a:stretch/>
        </p:blipFill>
        <p:spPr/>
      </p:pic>
    </p:spTree>
    <p:extLst>
      <p:ext uri="{BB962C8B-B14F-4D97-AF65-F5344CB8AC3E}">
        <p14:creationId xmlns:p14="http://schemas.microsoft.com/office/powerpoint/2010/main" val="2631869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sz="1600"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a:xfrm>
            <a:off x="1228953" y="1453020"/>
            <a:ext cx="7174067" cy="3951962"/>
          </a:xfrm>
        </p:spPr>
        <p:txBody>
          <a:bodyPr/>
          <a:lstStyle/>
          <a:p>
            <a:r>
              <a:rPr lang="en-US" sz="5400" dirty="0">
                <a:ln w="12700">
                  <a:solidFill>
                    <a:schemeClr val="accent5"/>
                  </a:solidFill>
                  <a:prstDash val="solid"/>
                </a:ln>
              </a:rPr>
              <a:t>RESSOURCES COMPLÉMENTAIRES, CONCLUSION ET SONDAGE</a:t>
            </a:r>
          </a:p>
        </p:txBody>
      </p:sp>
    </p:spTree>
    <p:extLst>
      <p:ext uri="{BB962C8B-B14F-4D97-AF65-F5344CB8AC3E}">
        <p14:creationId xmlns:p14="http://schemas.microsoft.com/office/powerpoint/2010/main" val="3587915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2" t="75869" r="2" b="27"/>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RESSOURCES COMPLÉMENTAIRES</a:t>
            </a:r>
            <a:endParaRPr lang="en-CA" dirty="0">
              <a:latin typeface="IBM Plex Sans" panose="020B0503050203000203" pitchFamily="34" charset="0"/>
            </a:endParaRP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panose="020B0503050203000203" pitchFamily="34" charset="0"/>
              <a:ea typeface="Roboto Thin" pitchFamily="2"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21</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2" name="TextBox 1">
            <a:extLst>
              <a:ext uri="{FF2B5EF4-FFF2-40B4-BE49-F238E27FC236}">
                <a16:creationId xmlns:a16="http://schemas.microsoft.com/office/drawing/2014/main" id="{54322077-76F2-A0F1-BEB1-9A2B6AEB459B}"/>
              </a:ext>
            </a:extLst>
          </p:cNvPr>
          <p:cNvSpPr txBox="1"/>
          <p:nvPr/>
        </p:nvSpPr>
        <p:spPr>
          <a:xfrm>
            <a:off x="355511" y="2806262"/>
            <a:ext cx="6202944" cy="3077766"/>
          </a:xfrm>
          <a:prstGeom prst="rect">
            <a:avLst/>
          </a:prstGeom>
          <a:noFill/>
        </p:spPr>
        <p:txBody>
          <a:bodyPr wrap="square" lIns="0" tIns="0" rIns="0" bIns="0" rtlCol="0">
            <a:spAutoFit/>
          </a:bodyPr>
          <a:lstStyle/>
          <a:p>
            <a:pPr marL="285750" indent="-285750">
              <a:spcAft>
                <a:spcPts val="600"/>
              </a:spcAft>
              <a:buFontTx/>
              <a:buChar char="-"/>
            </a:pPr>
            <a:r>
              <a:rPr lang="fr-FR" sz="2000" dirty="0">
                <a:latin typeface="IBM Plex Sans" panose="020B0503050203000203" pitchFamily="34" charset="0"/>
              </a:rPr>
              <a:t>Ouvre la section « Ressources et renseignements complémentaires  » de ta Trousse</a:t>
            </a:r>
            <a:endParaRPr lang="fr-FR" sz="2000" dirty="0">
              <a:solidFill>
                <a:schemeClr val="tx1"/>
              </a:solidFill>
              <a:latin typeface="IBM Plex Sans" panose="020B0503050203000203" pitchFamily="34" charset="0"/>
            </a:endParaRPr>
          </a:p>
          <a:p>
            <a:pPr marL="285750" indent="-285750" algn="l">
              <a:spcAft>
                <a:spcPts val="600"/>
              </a:spcAft>
              <a:buFontTx/>
              <a:buChar char="-"/>
            </a:pPr>
            <a:r>
              <a:rPr lang="fr-FR" sz="2000" dirty="0">
                <a:latin typeface="IBM Plex Sans" panose="020B0503050203000203" pitchFamily="34" charset="0"/>
              </a:rPr>
              <a:t>Exemples de ressources:</a:t>
            </a:r>
          </a:p>
          <a:p>
            <a:pPr marL="742950" lvl="1" indent="-285750">
              <a:spcAft>
                <a:spcPts val="600"/>
              </a:spcAft>
              <a:buFontTx/>
              <a:buChar char="-"/>
            </a:pPr>
            <a:r>
              <a:rPr lang="fr-FR" sz="2000" dirty="0">
                <a:latin typeface="IBM Plex Sans" panose="020B0503050203000203" pitchFamily="34" charset="0"/>
                <a:hlinkClick r:id="rId4"/>
              </a:rPr>
              <a:t>Principes de base des investissements</a:t>
            </a:r>
            <a:r>
              <a:rPr lang="fr-FR" sz="2000" dirty="0">
                <a:latin typeface="IBM Plex Sans" panose="020B0503050203000203" pitchFamily="34" charset="0"/>
              </a:rPr>
              <a:t> (Gouv du Canada)</a:t>
            </a:r>
          </a:p>
          <a:p>
            <a:pPr marL="742950" lvl="1" indent="-285750">
              <a:spcAft>
                <a:spcPts val="600"/>
              </a:spcAft>
              <a:buFontTx/>
              <a:buChar char="-"/>
            </a:pPr>
            <a:r>
              <a:rPr lang="fr-FR" sz="2000" dirty="0">
                <a:latin typeface="IBM Plex Sans" panose="020B0503050203000203" pitchFamily="34" charset="0"/>
                <a:hlinkClick r:id="rId5"/>
              </a:rPr>
              <a:t>Informations sur la gestion de l'argent, les dettes, les investissements </a:t>
            </a:r>
            <a:r>
              <a:rPr lang="fr-FR" sz="2000" dirty="0">
                <a:latin typeface="IBM Plex Sans" panose="020B0503050203000203" pitchFamily="34" charset="0"/>
              </a:rPr>
              <a:t>(ACFC)</a:t>
            </a:r>
          </a:p>
          <a:p>
            <a:pPr marL="742950" lvl="1" indent="-285750">
              <a:spcAft>
                <a:spcPts val="600"/>
              </a:spcAft>
              <a:buFontTx/>
              <a:buChar char="-"/>
            </a:pPr>
            <a:r>
              <a:rPr lang="fr-FR" sz="2000" dirty="0">
                <a:latin typeface="IBM Plex Sans" panose="020B0503050203000203" pitchFamily="34" charset="0"/>
                <a:hlinkClick r:id="rId6"/>
              </a:rPr>
              <a:t>Module d'apprentissage sur les placements </a:t>
            </a:r>
            <a:r>
              <a:rPr lang="fr-FR" sz="2000" dirty="0">
                <a:latin typeface="IBM Plex Sans" panose="020B0503050203000203" pitchFamily="34" charset="0"/>
              </a:rPr>
              <a:t>(ACFC)</a:t>
            </a:r>
          </a:p>
        </p:txBody>
      </p:sp>
      <p:pic>
        <p:nvPicPr>
          <p:cNvPr id="1028" name="Picture 4" descr="Free Rolled 20 U.s Dollar Bill Stock Photo">
            <a:extLst>
              <a:ext uri="{FF2B5EF4-FFF2-40B4-BE49-F238E27FC236}">
                <a16:creationId xmlns:a16="http://schemas.microsoft.com/office/drawing/2014/main" id="{EB7503CE-E9F8-785F-075B-2F9F9F1616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57776" y="2765586"/>
            <a:ext cx="4778423" cy="3185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694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en placed on top of a signature line">
            <a:extLst>
              <a:ext uri="{FF2B5EF4-FFF2-40B4-BE49-F238E27FC236}">
                <a16:creationId xmlns:a16="http://schemas.microsoft.com/office/drawing/2014/main" id="{DDE1B419-51F4-F827-EED2-33F6CAB851D2}"/>
              </a:ext>
            </a:extLst>
          </p:cNvPr>
          <p:cNvPicPr>
            <a:picLocks noChangeAspect="1"/>
          </p:cNvPicPr>
          <p:nvPr/>
        </p:nvPicPr>
        <p:blipFill rotWithShape="1">
          <a:blip r:embed="rId3"/>
          <a:srcRect r="-1" b="19830"/>
          <a:stretch/>
        </p:blipFill>
        <p:spPr>
          <a:xfrm>
            <a:off x="355599" y="358815"/>
            <a:ext cx="11485301" cy="6146157"/>
          </a:xfrm>
          <a:prstGeom prst="rect">
            <a:avLst/>
          </a:prstGeom>
          <a:noFill/>
        </p:spPr>
      </p:pic>
      <p:sp>
        <p:nvSpPr>
          <p:cNvPr id="11" name="Text Placeholder 2">
            <a:extLst>
              <a:ext uri="{FF2B5EF4-FFF2-40B4-BE49-F238E27FC236}">
                <a16:creationId xmlns:a16="http://schemas.microsoft.com/office/drawing/2014/main" id="{2FC1FFB7-474C-35D1-BFBC-DEA3F7C67EC1}"/>
              </a:ext>
            </a:extLst>
          </p:cNvPr>
          <p:cNvSpPr>
            <a:spLocks noGrp="1"/>
          </p:cNvSpPr>
          <p:nvPr>
            <p:ph type="body" sz="quarter" idx="15"/>
          </p:nvPr>
        </p:nvSpPr>
        <p:spPr>
          <a:xfrm>
            <a:off x="359230" y="1439185"/>
            <a:ext cx="11470500" cy="5066972"/>
          </a:xfrm>
        </p:spPr>
        <p:txBody>
          <a:bodyPr/>
          <a:lstStyle/>
          <a:p>
            <a:endParaRPr lang="en-US"/>
          </a:p>
        </p:txBody>
      </p:sp>
      <p:sp>
        <p:nvSpPr>
          <p:cNvPr id="3" name="Text Placeholder 2">
            <a:extLst>
              <a:ext uri="{FF2B5EF4-FFF2-40B4-BE49-F238E27FC236}">
                <a16:creationId xmlns:a16="http://schemas.microsoft.com/office/drawing/2014/main" id="{0743F995-E373-4C75-83C4-4CB36B30BDCE}"/>
              </a:ext>
            </a:extLst>
          </p:cNvPr>
          <p:cNvSpPr>
            <a:spLocks noGrp="1"/>
          </p:cNvSpPr>
          <p:nvPr>
            <p:ph type="body" sz="quarter" idx="10"/>
          </p:nvPr>
        </p:nvSpPr>
        <p:spPr>
          <a:xfrm>
            <a:off x="704469" y="638945"/>
            <a:ext cx="10496932" cy="2186940"/>
          </a:xfrm>
        </p:spPr>
        <p:txBody>
          <a:bodyPr anchor="b">
            <a:normAutofit/>
          </a:bodyPr>
          <a:lstStyle/>
          <a:p>
            <a:r>
              <a:rPr lang="en-US" dirty="0">
                <a:latin typeface="IBM Plex Sans SmBld"/>
                <a:ea typeface="Roboto Thin"/>
              </a:rPr>
              <a:t>Sondage !</a:t>
            </a:r>
          </a:p>
        </p:txBody>
      </p:sp>
      <p:sp>
        <p:nvSpPr>
          <p:cNvPr id="13" name="Text Placeholder 4">
            <a:extLst>
              <a:ext uri="{FF2B5EF4-FFF2-40B4-BE49-F238E27FC236}">
                <a16:creationId xmlns:a16="http://schemas.microsoft.com/office/drawing/2014/main" id="{A57A47C9-955C-00DF-CAFB-CDF0689CFE6F}"/>
              </a:ext>
            </a:extLst>
          </p:cNvPr>
          <p:cNvSpPr>
            <a:spLocks noGrp="1"/>
          </p:cNvSpPr>
          <p:nvPr>
            <p:ph type="body" sz="quarter" idx="13"/>
          </p:nvPr>
        </p:nvSpPr>
        <p:spPr>
          <a:xfrm>
            <a:off x="704469" y="5047241"/>
            <a:ext cx="10496932" cy="315212"/>
          </a:xfrm>
        </p:spPr>
        <p:txBody>
          <a:bodyPr/>
          <a:lstStyle/>
          <a:p>
            <a:r>
              <a:rPr lang="en-US"/>
              <a:t> </a:t>
            </a:r>
          </a:p>
        </p:txBody>
      </p:sp>
      <p:sp>
        <p:nvSpPr>
          <p:cNvPr id="15" name="Text Placeholder 5">
            <a:extLst>
              <a:ext uri="{FF2B5EF4-FFF2-40B4-BE49-F238E27FC236}">
                <a16:creationId xmlns:a16="http://schemas.microsoft.com/office/drawing/2014/main" id="{B03D3177-219C-0B60-F718-D72D9745CB29}"/>
              </a:ext>
            </a:extLst>
          </p:cNvPr>
          <p:cNvSpPr>
            <a:spLocks noGrp="1"/>
          </p:cNvSpPr>
          <p:nvPr>
            <p:ph type="body" sz="quarter" idx="14"/>
          </p:nvPr>
        </p:nvSpPr>
        <p:spPr>
          <a:xfrm>
            <a:off x="704469" y="3374559"/>
            <a:ext cx="10496932" cy="631755"/>
          </a:xfrm>
        </p:spPr>
        <p:txBody>
          <a:bodyPr/>
          <a:lstStyle/>
          <a:p>
            <a:pPr fontAlgn="base"/>
            <a:r>
              <a:rPr lang="en-US"/>
              <a:t> </a:t>
            </a:r>
            <a:r>
              <a:rPr lang="en-US" sz="2400" b="1">
                <a:solidFill>
                  <a:schemeClr val="bg1"/>
                </a:solidFill>
                <a:latin typeface="IBM Plex Sans SmBld"/>
              </a:rPr>
              <a:t>QUESTIONS ?</a:t>
            </a:r>
          </a:p>
          <a:p>
            <a:endParaRPr lang="en-US" sz="2400" b="1">
              <a:solidFill>
                <a:schemeClr val="bg1"/>
              </a:solidFill>
            </a:endParaRPr>
          </a:p>
          <a:p>
            <a:r>
              <a:rPr lang="en-US" sz="2400" b="1">
                <a:solidFill>
                  <a:schemeClr val="bg1"/>
                </a:solidFill>
              </a:rPr>
              <a:t>destination@glendon.yorku.ca </a:t>
            </a:r>
          </a:p>
          <a:p>
            <a:endParaRPr lang="en-US" sz="2400" b="1">
              <a:solidFill>
                <a:schemeClr val="bg1"/>
              </a:solidFill>
            </a:endParaRPr>
          </a:p>
          <a:p>
            <a:r>
              <a:rPr lang="en-US" sz="2400" b="1">
                <a:solidFill>
                  <a:schemeClr val="bg1"/>
                </a:solidFill>
              </a:rPr>
              <a:t>www.glendon.yorku.ca/destinationreussite</a:t>
            </a:r>
          </a:p>
          <a:p>
            <a:endParaRPr lang="en-US"/>
          </a:p>
        </p:txBody>
      </p:sp>
    </p:spTree>
    <p:extLst>
      <p:ext uri="{BB962C8B-B14F-4D97-AF65-F5344CB8AC3E}">
        <p14:creationId xmlns:p14="http://schemas.microsoft.com/office/powerpoint/2010/main" val="1609314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2"/>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dirty="0">
                <a:latin typeface="IBM Plex Sans SmBld"/>
                <a:ea typeface="Roboto Thin"/>
              </a:rPr>
              <a:t>MERCI !</a:t>
            </a:r>
          </a:p>
        </p:txBody>
      </p:sp>
    </p:spTree>
    <p:extLst>
      <p:ext uri="{BB962C8B-B14F-4D97-AF65-F5344CB8AC3E}">
        <p14:creationId xmlns:p14="http://schemas.microsoft.com/office/powerpoint/2010/main" val="3350768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88EFB-12AC-CB44-951C-8A88E1BB0A07}"/>
              </a:ext>
            </a:extLst>
          </p:cNvPr>
          <p:cNvSpPr>
            <a:spLocks noGrp="1"/>
          </p:cNvSpPr>
          <p:nvPr>
            <p:ph type="title"/>
          </p:nvPr>
        </p:nvSpPr>
        <p:spPr>
          <a:xfrm>
            <a:off x="371475" y="459433"/>
            <a:ext cx="5241018" cy="315212"/>
          </a:xfrm>
        </p:spPr>
        <p:txBody>
          <a:bodyPr/>
          <a:lstStyle/>
          <a:p>
            <a:r>
              <a:rPr lang="en-US" sz="3600">
                <a:latin typeface="IBM Plex Sans SemiBold"/>
              </a:rPr>
              <a:t>RÈGLES ET ATTENTES</a:t>
            </a:r>
          </a:p>
        </p:txBody>
      </p:sp>
      <p:sp>
        <p:nvSpPr>
          <p:cNvPr id="4" name="Text Placeholder 3">
            <a:extLst>
              <a:ext uri="{FF2B5EF4-FFF2-40B4-BE49-F238E27FC236}">
                <a16:creationId xmlns:a16="http://schemas.microsoft.com/office/drawing/2014/main" id="{10A5DF59-7EC0-5C45-A7CD-2B59610D02CF}"/>
              </a:ext>
            </a:extLst>
          </p:cNvPr>
          <p:cNvSpPr>
            <a:spLocks noGrp="1"/>
          </p:cNvSpPr>
          <p:nvPr>
            <p:ph type="body" sz="quarter" idx="14"/>
          </p:nvPr>
        </p:nvSpPr>
        <p:spPr>
          <a:xfrm>
            <a:off x="262162" y="1217415"/>
            <a:ext cx="5983561" cy="3763050"/>
          </a:xfrm>
        </p:spPr>
        <p:txBody>
          <a:bodyPr/>
          <a:lstStyle/>
          <a:p>
            <a:pPr marL="457200" indent="-457200">
              <a:buFont typeface="Arial" panose="020B0604020202020204" pitchFamily="34" charset="0"/>
              <a:buChar char="•"/>
            </a:pPr>
            <a:r>
              <a:rPr lang="en-GB" sz="2800">
                <a:solidFill>
                  <a:srgbClr val="004A8D"/>
                </a:solidFill>
                <a:latin typeface="+mj-lt"/>
              </a:rPr>
              <a:t>Ne </a:t>
            </a:r>
            <a:r>
              <a:rPr lang="en-GB" sz="2800" err="1">
                <a:solidFill>
                  <a:srgbClr val="004A8D"/>
                </a:solidFill>
                <a:latin typeface="+mj-lt"/>
              </a:rPr>
              <a:t>faites</a:t>
            </a:r>
            <a:r>
              <a:rPr lang="en-GB" sz="2800">
                <a:solidFill>
                  <a:srgbClr val="004A8D"/>
                </a:solidFill>
                <a:latin typeface="+mj-lt"/>
              </a:rPr>
              <a:t> pas de </a:t>
            </a:r>
            <a:r>
              <a:rPr lang="en-GB" sz="2800" err="1">
                <a:solidFill>
                  <a:srgbClr val="004A8D"/>
                </a:solidFill>
                <a:latin typeface="+mj-lt"/>
              </a:rPr>
              <a:t>saisies</a:t>
            </a:r>
            <a:r>
              <a:rPr lang="en-GB" sz="2800">
                <a:solidFill>
                  <a:srgbClr val="004A8D"/>
                </a:solidFill>
                <a:latin typeface="+mj-lt"/>
              </a:rPr>
              <a:t> </a:t>
            </a:r>
            <a:r>
              <a:rPr lang="en-GB" sz="2800" err="1">
                <a:solidFill>
                  <a:srgbClr val="004A8D"/>
                </a:solidFill>
                <a:latin typeface="+mj-lt"/>
              </a:rPr>
              <a:t>d’écran</a:t>
            </a:r>
            <a:r>
              <a:rPr lang="en-GB" sz="2800">
                <a:solidFill>
                  <a:srgbClr val="004A8D"/>
                </a:solidFill>
                <a:latin typeface="+mj-lt"/>
              </a:rPr>
              <a:t> </a:t>
            </a:r>
            <a:r>
              <a:rPr lang="en-GB" sz="2800" err="1">
                <a:solidFill>
                  <a:srgbClr val="004A8D"/>
                </a:solidFill>
                <a:latin typeface="+mj-lt"/>
              </a:rPr>
              <a:t>ou</a:t>
            </a:r>
            <a:r>
              <a:rPr lang="en-GB" sz="2800">
                <a:solidFill>
                  <a:srgbClr val="004A8D"/>
                </a:solidFill>
                <a:latin typeface="+mj-lt"/>
              </a:rPr>
              <a:t> </a:t>
            </a:r>
            <a:r>
              <a:rPr lang="en-GB" sz="2800" err="1">
                <a:solidFill>
                  <a:srgbClr val="004A8D"/>
                </a:solidFill>
                <a:latin typeface="+mj-lt"/>
              </a:rPr>
              <a:t>d’enregistrements</a:t>
            </a:r>
            <a:endParaRPr lang="en-GB" sz="2800">
              <a:solidFill>
                <a:srgbClr val="004A8D"/>
              </a:solidFill>
              <a:latin typeface="+mj-lt"/>
            </a:endParaRPr>
          </a:p>
          <a:p>
            <a:pPr marL="457200" indent="-457200">
              <a:buFont typeface="Arial" panose="020B0604020202020204" pitchFamily="34" charset="0"/>
              <a:buChar char="•"/>
            </a:pPr>
            <a:r>
              <a:rPr lang="en-GB" sz="2800">
                <a:solidFill>
                  <a:srgbClr val="004A8D"/>
                </a:solidFill>
                <a:latin typeface="+mj-lt"/>
              </a:rPr>
              <a:t>Si </a:t>
            </a:r>
            <a:r>
              <a:rPr lang="en-GB" sz="2800" err="1">
                <a:solidFill>
                  <a:srgbClr val="004A8D"/>
                </a:solidFill>
                <a:latin typeface="+mj-lt"/>
              </a:rPr>
              <a:t>vous</a:t>
            </a:r>
            <a:r>
              <a:rPr lang="en-GB" sz="2800">
                <a:solidFill>
                  <a:srgbClr val="004A8D"/>
                </a:solidFill>
                <a:latin typeface="+mj-lt"/>
              </a:rPr>
              <a:t> </a:t>
            </a:r>
            <a:r>
              <a:rPr lang="en-GB" sz="2800" err="1">
                <a:solidFill>
                  <a:srgbClr val="004A8D"/>
                </a:solidFill>
                <a:latin typeface="+mj-lt"/>
              </a:rPr>
              <a:t>avez</a:t>
            </a:r>
            <a:r>
              <a:rPr lang="en-GB" sz="2800">
                <a:solidFill>
                  <a:srgbClr val="004A8D"/>
                </a:solidFill>
                <a:latin typeface="+mj-lt"/>
              </a:rPr>
              <a:t> des questions,  </a:t>
            </a:r>
            <a:br>
              <a:rPr lang="en-GB" sz="2800">
                <a:solidFill>
                  <a:srgbClr val="004A8D"/>
                </a:solidFill>
                <a:latin typeface="+mj-lt"/>
              </a:rPr>
            </a:br>
            <a:r>
              <a:rPr lang="en-GB" sz="2800">
                <a:solidFill>
                  <a:srgbClr val="004A8D"/>
                </a:solidFill>
                <a:latin typeface="+mj-lt"/>
              </a:rPr>
              <a:t>« Lever la main »</a:t>
            </a:r>
            <a:endParaRPr lang="en-GB" sz="1400"/>
          </a:p>
          <a:p>
            <a:pPr marL="457200" indent="-457200">
              <a:buFont typeface="Arial" panose="020B0604020202020204" pitchFamily="34" charset="0"/>
              <a:buChar char="•"/>
            </a:pPr>
            <a:r>
              <a:rPr lang="en-GB" sz="2800" err="1">
                <a:solidFill>
                  <a:srgbClr val="004A8D"/>
                </a:solidFill>
                <a:latin typeface="+mj-lt"/>
              </a:rPr>
              <a:t>Soyez</a:t>
            </a:r>
            <a:r>
              <a:rPr lang="en-GB" sz="2800">
                <a:solidFill>
                  <a:srgbClr val="004A8D"/>
                </a:solidFill>
                <a:latin typeface="+mj-lt"/>
              </a:rPr>
              <a:t> </a:t>
            </a:r>
            <a:r>
              <a:rPr lang="en-GB" sz="2800" err="1">
                <a:solidFill>
                  <a:srgbClr val="004A8D"/>
                </a:solidFill>
                <a:latin typeface="+mj-lt"/>
              </a:rPr>
              <a:t>respectueux</a:t>
            </a:r>
            <a:r>
              <a:rPr lang="en-GB" sz="2800">
                <a:solidFill>
                  <a:srgbClr val="004A8D"/>
                </a:solidFill>
                <a:latin typeface="+mj-lt"/>
              </a:rPr>
              <a:t> </a:t>
            </a:r>
          </a:p>
          <a:p>
            <a:pPr marL="457200" indent="-457200">
              <a:buFont typeface="Arial" panose="020B0604020202020204" pitchFamily="34" charset="0"/>
              <a:buChar char="•"/>
            </a:pPr>
            <a:r>
              <a:rPr lang="en-GB" sz="2800" err="1">
                <a:solidFill>
                  <a:srgbClr val="004A8D"/>
                </a:solidFill>
                <a:latin typeface="+mj-lt"/>
              </a:rPr>
              <a:t>Écoutez</a:t>
            </a:r>
            <a:r>
              <a:rPr lang="en-GB" sz="2800">
                <a:solidFill>
                  <a:srgbClr val="004A8D"/>
                </a:solidFill>
                <a:latin typeface="+mj-lt"/>
              </a:rPr>
              <a:t> </a:t>
            </a:r>
            <a:r>
              <a:rPr lang="en-GB" sz="2800" err="1">
                <a:solidFill>
                  <a:srgbClr val="004A8D"/>
                </a:solidFill>
                <a:latin typeface="+mj-lt"/>
              </a:rPr>
              <a:t>attentivement</a:t>
            </a:r>
            <a:endParaRPr lang="en-GB" sz="2800">
              <a:solidFill>
                <a:srgbClr val="004A8D"/>
              </a:solidFill>
              <a:latin typeface="+mj-lt"/>
            </a:endParaRPr>
          </a:p>
          <a:p>
            <a:pPr marL="457200" indent="-457200">
              <a:buFont typeface="Arial" panose="020B0604020202020204" pitchFamily="34" charset="0"/>
              <a:buChar char="•"/>
            </a:pPr>
            <a:r>
              <a:rPr lang="en-GB" sz="2800" err="1">
                <a:solidFill>
                  <a:srgbClr val="004A8D"/>
                </a:solidFill>
                <a:latin typeface="+mj-lt"/>
              </a:rPr>
              <a:t>Participez</a:t>
            </a:r>
            <a:r>
              <a:rPr lang="en-GB" sz="2800">
                <a:solidFill>
                  <a:srgbClr val="004A8D"/>
                </a:solidFill>
                <a:latin typeface="+mj-lt"/>
              </a:rPr>
              <a:t> </a:t>
            </a:r>
            <a:r>
              <a:rPr lang="en-GB" sz="2800" err="1">
                <a:solidFill>
                  <a:srgbClr val="004A8D"/>
                </a:solidFill>
                <a:latin typeface="+mj-lt"/>
              </a:rPr>
              <a:t>activement</a:t>
            </a:r>
            <a:endParaRPr lang="en-GB" sz="2800">
              <a:solidFill>
                <a:srgbClr val="004A8D"/>
              </a:solidFill>
              <a:latin typeface="+mj-lt"/>
            </a:endParaRPr>
          </a:p>
          <a:p>
            <a:pPr marL="457200" indent="-457200">
              <a:buFont typeface="Arial" panose="020B0604020202020204" pitchFamily="34" charset="0"/>
              <a:buChar char="•"/>
            </a:pPr>
            <a:r>
              <a:rPr lang="en-GB" sz="2800" err="1">
                <a:solidFill>
                  <a:srgbClr val="004A8D"/>
                </a:solidFill>
                <a:latin typeface="+mj-lt"/>
              </a:rPr>
              <a:t>Amusez-vous</a:t>
            </a:r>
            <a:r>
              <a:rPr lang="en-GB" sz="2800">
                <a:solidFill>
                  <a:srgbClr val="004A8D"/>
                </a:solidFill>
                <a:latin typeface="+mj-lt"/>
              </a:rPr>
              <a:t> bien !</a:t>
            </a:r>
          </a:p>
          <a:p>
            <a:pPr marL="457200" indent="-457200">
              <a:buFont typeface="Arial" panose="020B0604020202020204" pitchFamily="34" charset="0"/>
              <a:buChar char="•"/>
            </a:pPr>
            <a:endParaRPr lang="en-GB" sz="2800">
              <a:solidFill>
                <a:srgbClr val="004A8D"/>
              </a:solidFill>
              <a:latin typeface="IBM Plex Sans" panose="020B0503050203000203"/>
            </a:endParaRPr>
          </a:p>
        </p:txBody>
      </p:sp>
      <p:pic>
        <p:nvPicPr>
          <p:cNvPr id="7" name="Picture 7" descr="A picture containing grass, outdoor, plant, calendula&#10;&#10;Description automatically generated">
            <a:extLst>
              <a:ext uri="{FF2B5EF4-FFF2-40B4-BE49-F238E27FC236}">
                <a16:creationId xmlns:a16="http://schemas.microsoft.com/office/drawing/2014/main" id="{AD3CA953-8484-76ED-FFD3-2BA443006637}"/>
              </a:ext>
            </a:extLst>
          </p:cNvPr>
          <p:cNvPicPr>
            <a:picLocks noGrp="1" noChangeAspect="1"/>
          </p:cNvPicPr>
          <p:nvPr>
            <p:ph type="pic" sz="quarter" idx="15"/>
          </p:nvPr>
        </p:nvPicPr>
        <p:blipFill rotWithShape="1">
          <a:blip r:embed="rId3"/>
          <a:srcRect t="144" b="144"/>
          <a:stretch/>
        </p:blipFill>
        <p:spPr>
          <a:xfrm>
            <a:off x="6460461" y="356400"/>
            <a:ext cx="5355646" cy="6145200"/>
          </a:xfrm>
        </p:spPr>
      </p:pic>
    </p:spTree>
    <p:extLst>
      <p:ext uri="{BB962C8B-B14F-4D97-AF65-F5344CB8AC3E}">
        <p14:creationId xmlns:p14="http://schemas.microsoft.com/office/powerpoint/2010/main" val="1358059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a:xfrm>
            <a:off x="6527800" y="512763"/>
            <a:ext cx="5664200" cy="5659437"/>
          </a:xfrm>
        </p:spPr>
        <p:txBody>
          <a:bodyPr/>
          <a:lstStyle/>
          <a:p>
            <a:pPr marL="0" indent="0">
              <a:buNone/>
            </a:pPr>
            <a:endParaRPr lang="fr-FR" sz="1800" b="1" dirty="0"/>
          </a:p>
          <a:p>
            <a:r>
              <a:rPr lang="fr-FR" sz="1800" b="1" dirty="0"/>
              <a:t>Présentations et introductions</a:t>
            </a:r>
          </a:p>
          <a:p>
            <a:pPr marL="0" indent="0">
              <a:buNone/>
            </a:pPr>
            <a:endParaRPr lang="fr-FR" sz="1800" b="1" dirty="0"/>
          </a:p>
          <a:p>
            <a:r>
              <a:rPr lang="fr-FR" sz="1800" b="1" dirty="0"/>
              <a:t>Phase 1 - Notions de base en placement </a:t>
            </a:r>
          </a:p>
          <a:p>
            <a:pPr lvl="2"/>
            <a:r>
              <a:rPr lang="fr-FR" dirty="0"/>
              <a:t>Se familiariser avec les concepts de base</a:t>
            </a:r>
          </a:p>
          <a:p>
            <a:pPr marL="216000" lvl="2" indent="0">
              <a:buNone/>
            </a:pPr>
            <a:endParaRPr lang="fr-FR" sz="1200" dirty="0"/>
          </a:p>
          <a:p>
            <a:r>
              <a:rPr lang="fr-FR" sz="1800" b="1" dirty="0"/>
              <a:t>Phase 2 – Les taux d’intérêt </a:t>
            </a:r>
          </a:p>
          <a:p>
            <a:pPr lvl="2"/>
            <a:r>
              <a:rPr lang="fr-FR" dirty="0"/>
              <a:t>Définir et différencier les types d'intérêts</a:t>
            </a:r>
          </a:p>
          <a:p>
            <a:pPr marL="216000" lvl="2" indent="0">
              <a:buNone/>
            </a:pPr>
            <a:endParaRPr lang="fr-FR" sz="1200" dirty="0"/>
          </a:p>
          <a:p>
            <a:r>
              <a:rPr lang="fr-FR" sz="1800" b="1" dirty="0"/>
              <a:t>Phase 3 – La diversification du portefeuille </a:t>
            </a:r>
          </a:p>
          <a:p>
            <a:pPr lvl="2"/>
            <a:r>
              <a:rPr lang="fr-FR" dirty="0"/>
              <a:t>Réduire ton niveau de risque</a:t>
            </a:r>
          </a:p>
          <a:p>
            <a:pPr marL="216000" lvl="2" indent="0">
              <a:buNone/>
            </a:pPr>
            <a:endParaRPr lang="fr-FR" sz="1200" dirty="0"/>
          </a:p>
          <a:p>
            <a:r>
              <a:rPr lang="fr-FR" sz="1800" b="1" dirty="0"/>
              <a:t>Phase 4 – La tolérance au risque</a:t>
            </a:r>
          </a:p>
          <a:p>
            <a:pPr lvl="2"/>
            <a:r>
              <a:rPr lang="fr-FR" dirty="0"/>
              <a:t>L'importance de connaître ses tendances</a:t>
            </a:r>
          </a:p>
          <a:p>
            <a:pPr marL="216000" lvl="2" indent="0">
              <a:buNone/>
            </a:pPr>
            <a:endParaRPr lang="fr-FR" sz="1200" dirty="0"/>
          </a:p>
          <a:p>
            <a:r>
              <a:rPr lang="fr-FR" sz="1800" b="1" dirty="0"/>
              <a:t>Ressources complémentaires, conclusion et sondage</a:t>
            </a:r>
            <a:endParaRPr lang="fr-FR" dirty="0"/>
          </a:p>
          <a:p>
            <a:endParaRPr lang="fr-FR" dirty="0"/>
          </a:p>
        </p:txBody>
      </p:sp>
      <p:pic>
        <p:nvPicPr>
          <p:cNvPr id="7" name="Picture Placeholder 6" descr="White curved architecture forming wave">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a:blip r:embed="rId2"/>
          <a:srcRect l="20775" r="20775"/>
          <a:stretch/>
        </p:blipFill>
        <p:spPr>
          <a:xfrm>
            <a:off x="360001" y="360002"/>
            <a:ext cx="5372848" cy="6134400"/>
          </a:xfrm>
        </p:spPr>
      </p:pic>
    </p:spTree>
    <p:extLst>
      <p:ext uri="{BB962C8B-B14F-4D97-AF65-F5344CB8AC3E}">
        <p14:creationId xmlns:p14="http://schemas.microsoft.com/office/powerpoint/2010/main" val="358851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5867398" y="1438680"/>
            <a:ext cx="4884420"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914400"/>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8" y="1393855"/>
            <a:ext cx="4749799" cy="3983714"/>
          </a:xfrm>
        </p:spPr>
        <p:txBody>
          <a:bodyPr/>
          <a:lstStyle/>
          <a:p>
            <a:endParaRPr lang="en-US" dirty="0"/>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67548" y="1294119"/>
            <a:ext cx="5867398" cy="5563881"/>
          </a:xfrm>
        </p:spPr>
        <p:txBody>
          <a:bodyPr/>
          <a:lstStyle/>
          <a:p>
            <a:pPr algn="ctr">
              <a:lnSpc>
                <a:spcPct val="95000"/>
              </a:lnSpc>
              <a:spcAft>
                <a:spcPts val="1800"/>
              </a:spcAft>
              <a:buClr>
                <a:srgbClr val="EB3647"/>
              </a:buClr>
              <a:buFont typeface="Wingdings" panose="020B0604020202020204" pitchFamily="34" charset="0"/>
              <a:buChar char="v"/>
            </a:pPr>
            <a:endParaRPr lang="fr-FR" sz="2400" dirty="0"/>
          </a:p>
          <a:p>
            <a:pPr>
              <a:lnSpc>
                <a:spcPct val="95000"/>
              </a:lnSpc>
              <a:spcAft>
                <a:spcPts val="1800"/>
              </a:spcAft>
              <a:buClr>
                <a:srgbClr val="EB3647"/>
              </a:buClr>
              <a:buFont typeface="Wingdings" panose="020B0604020202020204" pitchFamily="34" charset="0"/>
              <a:buChar char="v"/>
            </a:pPr>
            <a:r>
              <a:rPr lang="fr-FR" sz="2200" dirty="0"/>
              <a:t>Définir des notions de base en placement </a:t>
            </a:r>
          </a:p>
          <a:p>
            <a:pPr lvl="1">
              <a:spcAft>
                <a:spcPts val="1800"/>
              </a:spcAft>
              <a:buClr>
                <a:srgbClr val="C00000"/>
              </a:buClr>
              <a:buFont typeface="Wingdings" pitchFamily="2" charset="2"/>
              <a:buChar char="v"/>
              <a:defRPr/>
            </a:pPr>
            <a:r>
              <a:rPr lang="fr-FR" sz="2200" dirty="0">
                <a:latin typeface="IBM Plex Sans" panose="020B0503050203000203" pitchFamily="34" charset="0"/>
              </a:rPr>
              <a:t>Différencier les types d'intérêts et décrire comment les placements prennent de la valeur</a:t>
            </a:r>
          </a:p>
          <a:p>
            <a:pPr lvl="1">
              <a:spcAft>
                <a:spcPts val="1800"/>
              </a:spcAft>
              <a:buClr>
                <a:srgbClr val="C00000"/>
              </a:buClr>
              <a:buFont typeface="Wingdings" pitchFamily="2" charset="2"/>
              <a:buChar char="v"/>
              <a:defRPr/>
            </a:pPr>
            <a:r>
              <a:rPr lang="fr-FR" sz="2200" dirty="0">
                <a:latin typeface="IBM Plex Sans" panose="020B0503050203000203" pitchFamily="34" charset="0"/>
              </a:rPr>
              <a:t>Cerner des stratégie de placement permettant d’atténuer le risque financier</a:t>
            </a:r>
          </a:p>
          <a:p>
            <a:pPr lvl="1">
              <a:spcAft>
                <a:spcPts val="1800"/>
              </a:spcAft>
              <a:buClr>
                <a:srgbClr val="C00000"/>
              </a:buClr>
              <a:buFont typeface="Wingdings" pitchFamily="2" charset="2"/>
              <a:buChar char="v"/>
              <a:defRPr/>
            </a:pPr>
            <a:endParaRPr lang="fr-FR" sz="1600" b="0" dirty="0">
              <a:solidFill>
                <a:srgbClr val="000000">
                  <a:lumMod val="85000"/>
                  <a:lumOff val="15000"/>
                </a:srgbClr>
              </a:solidFill>
              <a:latin typeface="IBM Plex Sans" panose="020B0503050203000203" pitchFamily="34" charset="0"/>
            </a:endParaRPr>
          </a:p>
          <a:p>
            <a:pPr lvl="1">
              <a:spcAft>
                <a:spcPts val="1800"/>
              </a:spcAft>
              <a:buClr>
                <a:srgbClr val="C00000"/>
              </a:buClr>
              <a:buFont typeface="Wingdings" pitchFamily="2" charset="2"/>
              <a:buChar char="v"/>
              <a:defRPr/>
            </a:pPr>
            <a:endParaRPr lang="fr-FR" sz="1600" b="0" dirty="0">
              <a:solidFill>
                <a:srgbClr val="000000">
                  <a:lumMod val="85000"/>
                  <a:lumOff val="15000"/>
                </a:srgbClr>
              </a:solidFill>
              <a:latin typeface="IBM Plex Sans" panose="020B0503050203000203" pitchFamily="34" charset="0"/>
            </a:endParaRPr>
          </a:p>
          <a:p>
            <a:pPr lvl="1">
              <a:spcAft>
                <a:spcPts val="1800"/>
              </a:spcAft>
              <a:defRPr/>
            </a:pPr>
            <a:endParaRPr lang="fr-FR" sz="1600" b="0" dirty="0">
              <a:solidFill>
                <a:srgbClr val="000000">
                  <a:lumMod val="85000"/>
                  <a:lumOff val="15000"/>
                </a:srgbClr>
              </a:solidFill>
              <a:latin typeface="IBM Plex Sans" panose="020B0503050203000203" pitchFamily="34" charset="0"/>
            </a:endParaRPr>
          </a:p>
        </p:txBody>
      </p:sp>
      <p:sp>
        <p:nvSpPr>
          <p:cNvPr id="2" name="TextBox 1">
            <a:extLst>
              <a:ext uri="{FF2B5EF4-FFF2-40B4-BE49-F238E27FC236}">
                <a16:creationId xmlns:a16="http://schemas.microsoft.com/office/drawing/2014/main" id="{87D89809-E39A-5141-BDA1-729E35C89024}"/>
              </a:ext>
            </a:extLst>
          </p:cNvPr>
          <p:cNvSpPr txBox="1"/>
          <p:nvPr/>
        </p:nvSpPr>
        <p:spPr>
          <a:xfrm>
            <a:off x="67548" y="-98955"/>
            <a:ext cx="10684270" cy="1661993"/>
          </a:xfrm>
          <a:prstGeom prst="rect">
            <a:avLst/>
          </a:prstGeom>
          <a:noFill/>
        </p:spPr>
        <p:txBody>
          <a:bodyPr wrap="square" lIns="0" tIns="0" rIns="0" bIns="0" rtlCol="0">
            <a:spAutoFit/>
          </a:bodyPr>
          <a:lstStyle/>
          <a:p>
            <a:pPr lvl="0">
              <a:lnSpc>
                <a:spcPct val="90000"/>
              </a:lnSpc>
            </a:pPr>
            <a:r>
              <a:rPr lang="fr-CA" sz="12000" b="1" dirty="0">
                <a:solidFill>
                  <a:srgbClr val="EB3647"/>
                </a:solidFill>
                <a:latin typeface="IBM Plex Sans SmBld" panose="020B0503050203000203" pitchFamily="34" charset="0"/>
              </a:rPr>
              <a:t>3</a:t>
            </a:r>
            <a:r>
              <a:rPr lang="fr-CA" sz="4000" b="1" dirty="0">
                <a:solidFill>
                  <a:srgbClr val="FFFFFF"/>
                </a:solidFill>
                <a:latin typeface="IBM Plex Sans SmBld" panose="020B0503050203000203" pitchFamily="34" charset="0"/>
              </a:rPr>
              <a:t> OBJECTIFS D’APPRENTISSAGE</a:t>
            </a:r>
          </a:p>
        </p:txBody>
      </p:sp>
    </p:spTree>
    <p:extLst>
      <p:ext uri="{BB962C8B-B14F-4D97-AF65-F5344CB8AC3E}">
        <p14:creationId xmlns:p14="http://schemas.microsoft.com/office/powerpoint/2010/main" val="3786874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2"/>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pattFill prst="ltDnDiag">
                  <a:fgClr>
                    <a:schemeClr val="accent5">
                      <a:lumMod val="60000"/>
                      <a:lumOff val="40000"/>
                    </a:schemeClr>
                  </a:fgClr>
                  <a:bgClr>
                    <a:schemeClr val="bg1"/>
                  </a:bgClr>
                </a:pattFill>
              </a:rPr>
              <a:t>PHASE 1</a:t>
            </a:r>
            <a:br>
              <a:rPr lang="en-US" sz="6000" dirty="0">
                <a:ln w="12700">
                  <a:solidFill>
                    <a:schemeClr val="accent5"/>
                  </a:solidFill>
                  <a:prstDash val="solid"/>
                </a:ln>
                <a:pattFill prst="ltDnDiag">
                  <a:fgClr>
                    <a:schemeClr val="accent5">
                      <a:lumMod val="60000"/>
                      <a:lumOff val="40000"/>
                    </a:schemeClr>
                  </a:fgClr>
                  <a:bgClr>
                    <a:schemeClr val="bg1"/>
                  </a:bgClr>
                </a:pattFill>
              </a:rPr>
            </a:b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Notions de base </a:t>
            </a:r>
            <a:r>
              <a:rPr lang="en-US" sz="6000" dirty="0" err="1">
                <a:ln w="12700">
                  <a:solidFill>
                    <a:schemeClr val="accent5"/>
                  </a:solidFill>
                  <a:prstDash val="solid"/>
                </a:ln>
                <a:pattFill prst="ltDnDiag">
                  <a:fgClr>
                    <a:schemeClr val="accent5">
                      <a:lumMod val="60000"/>
                      <a:lumOff val="40000"/>
                    </a:schemeClr>
                  </a:fgClr>
                  <a:bgClr>
                    <a:schemeClr val="bg1"/>
                  </a:bgClr>
                </a:pattFill>
              </a:rPr>
              <a:t>en</a:t>
            </a:r>
            <a:r>
              <a:rPr lang="en-US" sz="6000" dirty="0">
                <a:ln w="12700">
                  <a:solidFill>
                    <a:schemeClr val="accent5"/>
                  </a:solidFill>
                  <a:prstDash val="solid"/>
                </a:ln>
                <a:pattFill prst="ltDnDiag">
                  <a:fgClr>
                    <a:schemeClr val="accent5">
                      <a:lumMod val="60000"/>
                      <a:lumOff val="40000"/>
                    </a:schemeClr>
                  </a:fgClr>
                  <a:bgClr>
                    <a:schemeClr val="bg1"/>
                  </a:bgClr>
                </a:pattFill>
              </a:rPr>
              <a:t> placement</a:t>
            </a:r>
          </a:p>
        </p:txBody>
      </p:sp>
    </p:spTree>
    <p:extLst>
      <p:ext uri="{BB962C8B-B14F-4D97-AF65-F5344CB8AC3E}">
        <p14:creationId xmlns:p14="http://schemas.microsoft.com/office/powerpoint/2010/main" val="1249332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 person and person sitting on a bench in front of a building&#10;&#10;Description automatically generated with medium confidence">
            <a:extLst>
              <a:ext uri="{FF2B5EF4-FFF2-40B4-BE49-F238E27FC236}">
                <a16:creationId xmlns:a16="http://schemas.microsoft.com/office/drawing/2014/main" id="{F6BF8C26-4149-DB0E-BA7E-4226A043EBE1}"/>
              </a:ext>
            </a:extLst>
          </p:cNvPr>
          <p:cNvPicPr>
            <a:picLocks noGrp="1" noChangeAspect="1"/>
          </p:cNvPicPr>
          <p:nvPr>
            <p:ph type="pic" sz="quarter" idx="18"/>
          </p:nvPr>
        </p:nvPicPr>
        <p:blipFill rotWithShape="1">
          <a:blip r:embed="rId3"/>
          <a:srcRect l="20880" t="19481" b="19481"/>
          <a:stretch/>
        </p:blipFill>
        <p:spPr>
          <a:xfrm>
            <a:off x="355800" y="358954"/>
            <a:ext cx="11480689" cy="1558925"/>
          </a:xfrm>
        </p:spPr>
      </p:pic>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p:txBody>
          <a:bodyPr/>
          <a:lstStyle/>
          <a:p>
            <a:r>
              <a:rPr lang="en-US" dirty="0"/>
              <a:t>PHASE 1: Notions de base </a:t>
            </a:r>
            <a:r>
              <a:rPr lang="en-US" dirty="0" err="1"/>
              <a:t>en</a:t>
            </a:r>
            <a:r>
              <a:rPr lang="en-US" dirty="0"/>
              <a:t> placement</a:t>
            </a: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7</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9" name="Rectangle 18">
            <a:extLst>
              <a:ext uri="{FF2B5EF4-FFF2-40B4-BE49-F238E27FC236}">
                <a16:creationId xmlns:a16="http://schemas.microsoft.com/office/drawing/2014/main" id="{A8B1C27C-23E8-DB80-FFD3-531302345000}"/>
              </a:ext>
            </a:extLst>
          </p:cNvPr>
          <p:cNvSpPr/>
          <p:nvPr/>
        </p:nvSpPr>
        <p:spPr>
          <a:xfrm>
            <a:off x="217714" y="2380343"/>
            <a:ext cx="11800115" cy="3834326"/>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1974286"/>
                      <a:gd name="connsiteY0" fmla="*/ 0 h 3834326"/>
                      <a:gd name="connsiteX1" fmla="*/ 718457 w 11974286"/>
                      <a:gd name="connsiteY1" fmla="*/ 0 h 3834326"/>
                      <a:gd name="connsiteX2" fmla="*/ 1317171 w 11974286"/>
                      <a:gd name="connsiteY2" fmla="*/ 0 h 3834326"/>
                      <a:gd name="connsiteX3" fmla="*/ 1915886 w 11974286"/>
                      <a:gd name="connsiteY3" fmla="*/ 0 h 3834326"/>
                      <a:gd name="connsiteX4" fmla="*/ 2514600 w 11974286"/>
                      <a:gd name="connsiteY4" fmla="*/ 0 h 3834326"/>
                      <a:gd name="connsiteX5" fmla="*/ 2754086 w 11974286"/>
                      <a:gd name="connsiteY5" fmla="*/ 0 h 3834326"/>
                      <a:gd name="connsiteX6" fmla="*/ 3472543 w 11974286"/>
                      <a:gd name="connsiteY6" fmla="*/ 0 h 3834326"/>
                      <a:gd name="connsiteX7" fmla="*/ 3712029 w 11974286"/>
                      <a:gd name="connsiteY7" fmla="*/ 0 h 3834326"/>
                      <a:gd name="connsiteX8" fmla="*/ 4310743 w 11974286"/>
                      <a:gd name="connsiteY8" fmla="*/ 0 h 3834326"/>
                      <a:gd name="connsiteX9" fmla="*/ 5148943 w 11974286"/>
                      <a:gd name="connsiteY9" fmla="*/ 0 h 3834326"/>
                      <a:gd name="connsiteX10" fmla="*/ 5987143 w 11974286"/>
                      <a:gd name="connsiteY10" fmla="*/ 0 h 3834326"/>
                      <a:gd name="connsiteX11" fmla="*/ 6705600 w 11974286"/>
                      <a:gd name="connsiteY11" fmla="*/ 0 h 3834326"/>
                      <a:gd name="connsiteX12" fmla="*/ 7184572 w 11974286"/>
                      <a:gd name="connsiteY12" fmla="*/ 0 h 3834326"/>
                      <a:gd name="connsiteX13" fmla="*/ 7424057 w 11974286"/>
                      <a:gd name="connsiteY13" fmla="*/ 0 h 3834326"/>
                      <a:gd name="connsiteX14" fmla="*/ 7903029 w 11974286"/>
                      <a:gd name="connsiteY14" fmla="*/ 0 h 3834326"/>
                      <a:gd name="connsiteX15" fmla="*/ 8621486 w 11974286"/>
                      <a:gd name="connsiteY15" fmla="*/ 0 h 3834326"/>
                      <a:gd name="connsiteX16" fmla="*/ 9459686 w 11974286"/>
                      <a:gd name="connsiteY16" fmla="*/ 0 h 3834326"/>
                      <a:gd name="connsiteX17" fmla="*/ 9699172 w 11974286"/>
                      <a:gd name="connsiteY17" fmla="*/ 0 h 3834326"/>
                      <a:gd name="connsiteX18" fmla="*/ 9938657 w 11974286"/>
                      <a:gd name="connsiteY18" fmla="*/ 0 h 3834326"/>
                      <a:gd name="connsiteX19" fmla="*/ 10776857 w 11974286"/>
                      <a:gd name="connsiteY19" fmla="*/ 0 h 3834326"/>
                      <a:gd name="connsiteX20" fmla="*/ 11016343 w 11974286"/>
                      <a:gd name="connsiteY20" fmla="*/ 0 h 3834326"/>
                      <a:gd name="connsiteX21" fmla="*/ 11974286 w 11974286"/>
                      <a:gd name="connsiteY21" fmla="*/ 0 h 3834326"/>
                      <a:gd name="connsiteX22" fmla="*/ 11974286 w 11974286"/>
                      <a:gd name="connsiteY22" fmla="*/ 471074 h 3834326"/>
                      <a:gd name="connsiteX23" fmla="*/ 11974286 w 11974286"/>
                      <a:gd name="connsiteY23" fmla="*/ 903805 h 3834326"/>
                      <a:gd name="connsiteX24" fmla="*/ 11974286 w 11974286"/>
                      <a:gd name="connsiteY24" fmla="*/ 1528253 h 3834326"/>
                      <a:gd name="connsiteX25" fmla="*/ 11974286 w 11974286"/>
                      <a:gd name="connsiteY25" fmla="*/ 2152700 h 3834326"/>
                      <a:gd name="connsiteX26" fmla="*/ 11974286 w 11974286"/>
                      <a:gd name="connsiteY26" fmla="*/ 2585431 h 3834326"/>
                      <a:gd name="connsiteX27" fmla="*/ 11974286 w 11974286"/>
                      <a:gd name="connsiteY27" fmla="*/ 3133192 h 3834326"/>
                      <a:gd name="connsiteX28" fmla="*/ 11974286 w 11974286"/>
                      <a:gd name="connsiteY28" fmla="*/ 3834326 h 3834326"/>
                      <a:gd name="connsiteX29" fmla="*/ 11495315 w 11974286"/>
                      <a:gd name="connsiteY29" fmla="*/ 3834326 h 3834326"/>
                      <a:gd name="connsiteX30" fmla="*/ 10776857 w 11974286"/>
                      <a:gd name="connsiteY30" fmla="*/ 3834326 h 3834326"/>
                      <a:gd name="connsiteX31" fmla="*/ 9938657 w 11974286"/>
                      <a:gd name="connsiteY31" fmla="*/ 3834326 h 3834326"/>
                      <a:gd name="connsiteX32" fmla="*/ 9459686 w 11974286"/>
                      <a:gd name="connsiteY32" fmla="*/ 3834326 h 3834326"/>
                      <a:gd name="connsiteX33" fmla="*/ 8621486 w 11974286"/>
                      <a:gd name="connsiteY33" fmla="*/ 3834326 h 3834326"/>
                      <a:gd name="connsiteX34" fmla="*/ 8022772 w 11974286"/>
                      <a:gd name="connsiteY34" fmla="*/ 3834326 h 3834326"/>
                      <a:gd name="connsiteX35" fmla="*/ 7184572 w 11974286"/>
                      <a:gd name="connsiteY35" fmla="*/ 3834326 h 3834326"/>
                      <a:gd name="connsiteX36" fmla="*/ 6346372 w 11974286"/>
                      <a:gd name="connsiteY36" fmla="*/ 3834326 h 3834326"/>
                      <a:gd name="connsiteX37" fmla="*/ 5987143 w 11974286"/>
                      <a:gd name="connsiteY37" fmla="*/ 3834326 h 3834326"/>
                      <a:gd name="connsiteX38" fmla="*/ 5508172 w 11974286"/>
                      <a:gd name="connsiteY38" fmla="*/ 3834326 h 3834326"/>
                      <a:gd name="connsiteX39" fmla="*/ 4909457 w 11974286"/>
                      <a:gd name="connsiteY39" fmla="*/ 3834326 h 3834326"/>
                      <a:gd name="connsiteX40" fmla="*/ 4310743 w 11974286"/>
                      <a:gd name="connsiteY40" fmla="*/ 3834326 h 3834326"/>
                      <a:gd name="connsiteX41" fmla="*/ 3592286 w 11974286"/>
                      <a:gd name="connsiteY41" fmla="*/ 3834326 h 3834326"/>
                      <a:gd name="connsiteX42" fmla="*/ 3233057 w 11974286"/>
                      <a:gd name="connsiteY42" fmla="*/ 3834326 h 3834326"/>
                      <a:gd name="connsiteX43" fmla="*/ 2873829 w 11974286"/>
                      <a:gd name="connsiteY43" fmla="*/ 3834326 h 3834326"/>
                      <a:gd name="connsiteX44" fmla="*/ 2035629 w 11974286"/>
                      <a:gd name="connsiteY44" fmla="*/ 3834326 h 3834326"/>
                      <a:gd name="connsiteX45" fmla="*/ 1197429 w 11974286"/>
                      <a:gd name="connsiteY45" fmla="*/ 3834326 h 3834326"/>
                      <a:gd name="connsiteX46" fmla="*/ 598714 w 11974286"/>
                      <a:gd name="connsiteY46" fmla="*/ 3834326 h 3834326"/>
                      <a:gd name="connsiteX47" fmla="*/ 0 w 11974286"/>
                      <a:gd name="connsiteY47" fmla="*/ 3834326 h 3834326"/>
                      <a:gd name="connsiteX48" fmla="*/ 0 w 11974286"/>
                      <a:gd name="connsiteY48" fmla="*/ 3401595 h 3834326"/>
                      <a:gd name="connsiteX49" fmla="*/ 0 w 11974286"/>
                      <a:gd name="connsiteY49" fmla="*/ 2853834 h 3834326"/>
                      <a:gd name="connsiteX50" fmla="*/ 0 w 11974286"/>
                      <a:gd name="connsiteY50" fmla="*/ 2306073 h 3834326"/>
                      <a:gd name="connsiteX51" fmla="*/ 0 w 11974286"/>
                      <a:gd name="connsiteY51" fmla="*/ 1796656 h 3834326"/>
                      <a:gd name="connsiteX52" fmla="*/ 0 w 11974286"/>
                      <a:gd name="connsiteY52" fmla="*/ 1287238 h 3834326"/>
                      <a:gd name="connsiteX53" fmla="*/ 0 w 11974286"/>
                      <a:gd name="connsiteY53" fmla="*/ 854507 h 3834326"/>
                      <a:gd name="connsiteX54" fmla="*/ 0 w 11974286"/>
                      <a:gd name="connsiteY54" fmla="*/ 0 h 383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974286" h="3834326" fill="none" extrusionOk="0">
                        <a:moveTo>
                          <a:pt x="0" y="0"/>
                        </a:moveTo>
                        <a:cubicBezTo>
                          <a:pt x="213599" y="-47360"/>
                          <a:pt x="525873" y="52884"/>
                          <a:pt x="718457" y="0"/>
                        </a:cubicBezTo>
                        <a:cubicBezTo>
                          <a:pt x="911041" y="-52884"/>
                          <a:pt x="1113430" y="56227"/>
                          <a:pt x="1317171" y="0"/>
                        </a:cubicBezTo>
                        <a:cubicBezTo>
                          <a:pt x="1520912" y="-56227"/>
                          <a:pt x="1618062" y="50231"/>
                          <a:pt x="1915886" y="0"/>
                        </a:cubicBezTo>
                        <a:cubicBezTo>
                          <a:pt x="2213711" y="-50231"/>
                          <a:pt x="2330913" y="26311"/>
                          <a:pt x="2514600" y="0"/>
                        </a:cubicBezTo>
                        <a:cubicBezTo>
                          <a:pt x="2698287" y="-26311"/>
                          <a:pt x="2658104" y="4306"/>
                          <a:pt x="2754086" y="0"/>
                        </a:cubicBezTo>
                        <a:cubicBezTo>
                          <a:pt x="2850068" y="-4306"/>
                          <a:pt x="3125474" y="41876"/>
                          <a:pt x="3472543" y="0"/>
                        </a:cubicBezTo>
                        <a:cubicBezTo>
                          <a:pt x="3819612" y="-41876"/>
                          <a:pt x="3630490" y="20887"/>
                          <a:pt x="3712029" y="0"/>
                        </a:cubicBezTo>
                        <a:cubicBezTo>
                          <a:pt x="3793568" y="-20887"/>
                          <a:pt x="4186543" y="66484"/>
                          <a:pt x="4310743" y="0"/>
                        </a:cubicBezTo>
                        <a:cubicBezTo>
                          <a:pt x="4434943" y="-66484"/>
                          <a:pt x="4880353" y="100250"/>
                          <a:pt x="5148943" y="0"/>
                        </a:cubicBezTo>
                        <a:cubicBezTo>
                          <a:pt x="5417533" y="-100250"/>
                          <a:pt x="5600753" y="16417"/>
                          <a:pt x="5987143" y="0"/>
                        </a:cubicBezTo>
                        <a:cubicBezTo>
                          <a:pt x="6373533" y="-16417"/>
                          <a:pt x="6470262" y="15920"/>
                          <a:pt x="6705600" y="0"/>
                        </a:cubicBezTo>
                        <a:cubicBezTo>
                          <a:pt x="6940938" y="-15920"/>
                          <a:pt x="6972235" y="47709"/>
                          <a:pt x="7184572" y="0"/>
                        </a:cubicBezTo>
                        <a:cubicBezTo>
                          <a:pt x="7396909" y="-47709"/>
                          <a:pt x="7338331" y="9042"/>
                          <a:pt x="7424057" y="0"/>
                        </a:cubicBezTo>
                        <a:cubicBezTo>
                          <a:pt x="7509783" y="-9042"/>
                          <a:pt x="7801325" y="19816"/>
                          <a:pt x="7903029" y="0"/>
                        </a:cubicBezTo>
                        <a:cubicBezTo>
                          <a:pt x="8004733" y="-19816"/>
                          <a:pt x="8466853" y="73714"/>
                          <a:pt x="8621486" y="0"/>
                        </a:cubicBezTo>
                        <a:cubicBezTo>
                          <a:pt x="8776119" y="-73714"/>
                          <a:pt x="9266508" y="77000"/>
                          <a:pt x="9459686" y="0"/>
                        </a:cubicBezTo>
                        <a:cubicBezTo>
                          <a:pt x="9652864" y="-77000"/>
                          <a:pt x="9603210" y="4969"/>
                          <a:pt x="9699172" y="0"/>
                        </a:cubicBezTo>
                        <a:cubicBezTo>
                          <a:pt x="9795134" y="-4969"/>
                          <a:pt x="9827414" y="26571"/>
                          <a:pt x="9938657" y="0"/>
                        </a:cubicBezTo>
                        <a:cubicBezTo>
                          <a:pt x="10049900" y="-26571"/>
                          <a:pt x="10438817" y="63281"/>
                          <a:pt x="10776857" y="0"/>
                        </a:cubicBezTo>
                        <a:cubicBezTo>
                          <a:pt x="11114897" y="-63281"/>
                          <a:pt x="10912444" y="4258"/>
                          <a:pt x="11016343" y="0"/>
                        </a:cubicBezTo>
                        <a:cubicBezTo>
                          <a:pt x="11120242" y="-4258"/>
                          <a:pt x="11579775" y="102616"/>
                          <a:pt x="11974286" y="0"/>
                        </a:cubicBezTo>
                        <a:cubicBezTo>
                          <a:pt x="12017683" y="128847"/>
                          <a:pt x="11971220" y="263537"/>
                          <a:pt x="11974286" y="471074"/>
                        </a:cubicBezTo>
                        <a:cubicBezTo>
                          <a:pt x="11977352" y="678611"/>
                          <a:pt x="11941474" y="744631"/>
                          <a:pt x="11974286" y="903805"/>
                        </a:cubicBezTo>
                        <a:cubicBezTo>
                          <a:pt x="12007098" y="1062979"/>
                          <a:pt x="11911626" y="1385508"/>
                          <a:pt x="11974286" y="1528253"/>
                        </a:cubicBezTo>
                        <a:cubicBezTo>
                          <a:pt x="12036946" y="1670998"/>
                          <a:pt x="11951393" y="1939897"/>
                          <a:pt x="11974286" y="2152700"/>
                        </a:cubicBezTo>
                        <a:cubicBezTo>
                          <a:pt x="11997179" y="2365503"/>
                          <a:pt x="11962831" y="2434820"/>
                          <a:pt x="11974286" y="2585431"/>
                        </a:cubicBezTo>
                        <a:cubicBezTo>
                          <a:pt x="11985741" y="2736042"/>
                          <a:pt x="11926207" y="2914109"/>
                          <a:pt x="11974286" y="3133192"/>
                        </a:cubicBezTo>
                        <a:cubicBezTo>
                          <a:pt x="12022365" y="3352275"/>
                          <a:pt x="11897259" y="3660530"/>
                          <a:pt x="11974286" y="3834326"/>
                        </a:cubicBezTo>
                        <a:cubicBezTo>
                          <a:pt x="11849229" y="3835154"/>
                          <a:pt x="11649513" y="3806038"/>
                          <a:pt x="11495315" y="3834326"/>
                        </a:cubicBezTo>
                        <a:cubicBezTo>
                          <a:pt x="11341117" y="3862614"/>
                          <a:pt x="10952452" y="3787502"/>
                          <a:pt x="10776857" y="3834326"/>
                        </a:cubicBezTo>
                        <a:cubicBezTo>
                          <a:pt x="10601262" y="3881150"/>
                          <a:pt x="10274536" y="3813692"/>
                          <a:pt x="9938657" y="3834326"/>
                        </a:cubicBezTo>
                        <a:cubicBezTo>
                          <a:pt x="9602778" y="3854960"/>
                          <a:pt x="9578811" y="3797246"/>
                          <a:pt x="9459686" y="3834326"/>
                        </a:cubicBezTo>
                        <a:cubicBezTo>
                          <a:pt x="9340561" y="3871406"/>
                          <a:pt x="8876440" y="3785498"/>
                          <a:pt x="8621486" y="3834326"/>
                        </a:cubicBezTo>
                        <a:cubicBezTo>
                          <a:pt x="8366532" y="3883154"/>
                          <a:pt x="8204707" y="3822813"/>
                          <a:pt x="8022772" y="3834326"/>
                        </a:cubicBezTo>
                        <a:cubicBezTo>
                          <a:pt x="7840837" y="3845839"/>
                          <a:pt x="7404920" y="3781529"/>
                          <a:pt x="7184572" y="3834326"/>
                        </a:cubicBezTo>
                        <a:cubicBezTo>
                          <a:pt x="6964224" y="3887123"/>
                          <a:pt x="6765214" y="3774370"/>
                          <a:pt x="6346372" y="3834326"/>
                        </a:cubicBezTo>
                        <a:cubicBezTo>
                          <a:pt x="5927530" y="3894282"/>
                          <a:pt x="6122996" y="3829781"/>
                          <a:pt x="5987143" y="3834326"/>
                        </a:cubicBezTo>
                        <a:cubicBezTo>
                          <a:pt x="5851290" y="3838871"/>
                          <a:pt x="5653686" y="3787677"/>
                          <a:pt x="5508172" y="3834326"/>
                        </a:cubicBezTo>
                        <a:cubicBezTo>
                          <a:pt x="5362658" y="3880975"/>
                          <a:pt x="5179718" y="3832008"/>
                          <a:pt x="4909457" y="3834326"/>
                        </a:cubicBezTo>
                        <a:cubicBezTo>
                          <a:pt x="4639197" y="3836644"/>
                          <a:pt x="4454233" y="3769878"/>
                          <a:pt x="4310743" y="3834326"/>
                        </a:cubicBezTo>
                        <a:cubicBezTo>
                          <a:pt x="4167253" y="3898774"/>
                          <a:pt x="3833111" y="3780264"/>
                          <a:pt x="3592286" y="3834326"/>
                        </a:cubicBezTo>
                        <a:cubicBezTo>
                          <a:pt x="3351461" y="3888388"/>
                          <a:pt x="3355740" y="3817729"/>
                          <a:pt x="3233057" y="3834326"/>
                        </a:cubicBezTo>
                        <a:cubicBezTo>
                          <a:pt x="3110374" y="3850923"/>
                          <a:pt x="2948208" y="3829835"/>
                          <a:pt x="2873829" y="3834326"/>
                        </a:cubicBezTo>
                        <a:cubicBezTo>
                          <a:pt x="2799450" y="3838817"/>
                          <a:pt x="2279058" y="3781878"/>
                          <a:pt x="2035629" y="3834326"/>
                        </a:cubicBezTo>
                        <a:cubicBezTo>
                          <a:pt x="1792200" y="3886774"/>
                          <a:pt x="1388347" y="3758385"/>
                          <a:pt x="1197429" y="3834326"/>
                        </a:cubicBezTo>
                        <a:cubicBezTo>
                          <a:pt x="1006511" y="3910267"/>
                          <a:pt x="852091" y="3799931"/>
                          <a:pt x="598714" y="3834326"/>
                        </a:cubicBezTo>
                        <a:cubicBezTo>
                          <a:pt x="345338" y="3868721"/>
                          <a:pt x="253666" y="3791682"/>
                          <a:pt x="0" y="3834326"/>
                        </a:cubicBezTo>
                        <a:cubicBezTo>
                          <a:pt x="-31294" y="3718297"/>
                          <a:pt x="45677" y="3533577"/>
                          <a:pt x="0" y="3401595"/>
                        </a:cubicBezTo>
                        <a:cubicBezTo>
                          <a:pt x="-45677" y="3269613"/>
                          <a:pt x="33335" y="3024000"/>
                          <a:pt x="0" y="2853834"/>
                        </a:cubicBezTo>
                        <a:cubicBezTo>
                          <a:pt x="-33335" y="2683668"/>
                          <a:pt x="3930" y="2552329"/>
                          <a:pt x="0" y="2306073"/>
                        </a:cubicBezTo>
                        <a:cubicBezTo>
                          <a:pt x="-3930" y="2059817"/>
                          <a:pt x="33890" y="1925021"/>
                          <a:pt x="0" y="1796656"/>
                        </a:cubicBezTo>
                        <a:cubicBezTo>
                          <a:pt x="-33890" y="1668291"/>
                          <a:pt x="17584" y="1432329"/>
                          <a:pt x="0" y="1287238"/>
                        </a:cubicBezTo>
                        <a:cubicBezTo>
                          <a:pt x="-17584" y="1142147"/>
                          <a:pt x="22487" y="1039152"/>
                          <a:pt x="0" y="854507"/>
                        </a:cubicBezTo>
                        <a:cubicBezTo>
                          <a:pt x="-22487" y="669862"/>
                          <a:pt x="88660" y="401451"/>
                          <a:pt x="0" y="0"/>
                        </a:cubicBezTo>
                        <a:close/>
                      </a:path>
                      <a:path w="11974286" h="3834326" stroke="0" extrusionOk="0">
                        <a:moveTo>
                          <a:pt x="0" y="0"/>
                        </a:moveTo>
                        <a:cubicBezTo>
                          <a:pt x="164198" y="-1673"/>
                          <a:pt x="322815" y="20456"/>
                          <a:pt x="478971" y="0"/>
                        </a:cubicBezTo>
                        <a:cubicBezTo>
                          <a:pt x="635127" y="-20456"/>
                          <a:pt x="615470" y="17392"/>
                          <a:pt x="718457" y="0"/>
                        </a:cubicBezTo>
                        <a:cubicBezTo>
                          <a:pt x="821444" y="-17392"/>
                          <a:pt x="1209850" y="49253"/>
                          <a:pt x="1556657" y="0"/>
                        </a:cubicBezTo>
                        <a:cubicBezTo>
                          <a:pt x="1903464" y="-49253"/>
                          <a:pt x="1846377" y="56635"/>
                          <a:pt x="2035629" y="0"/>
                        </a:cubicBezTo>
                        <a:cubicBezTo>
                          <a:pt x="2224881" y="-56635"/>
                          <a:pt x="2287766" y="32132"/>
                          <a:pt x="2514600" y="0"/>
                        </a:cubicBezTo>
                        <a:cubicBezTo>
                          <a:pt x="2741434" y="-32132"/>
                          <a:pt x="3038262" y="57871"/>
                          <a:pt x="3352800" y="0"/>
                        </a:cubicBezTo>
                        <a:cubicBezTo>
                          <a:pt x="3667338" y="-57871"/>
                          <a:pt x="3602779" y="15024"/>
                          <a:pt x="3712029" y="0"/>
                        </a:cubicBezTo>
                        <a:cubicBezTo>
                          <a:pt x="3821279" y="-15024"/>
                          <a:pt x="4289767" y="62151"/>
                          <a:pt x="4550229" y="0"/>
                        </a:cubicBezTo>
                        <a:cubicBezTo>
                          <a:pt x="4810691" y="-62151"/>
                          <a:pt x="5122383" y="38173"/>
                          <a:pt x="5388429" y="0"/>
                        </a:cubicBezTo>
                        <a:cubicBezTo>
                          <a:pt x="5654475" y="-38173"/>
                          <a:pt x="5825970" y="27276"/>
                          <a:pt x="5987143" y="0"/>
                        </a:cubicBezTo>
                        <a:cubicBezTo>
                          <a:pt x="6148316" y="-27276"/>
                          <a:pt x="6602853" y="48837"/>
                          <a:pt x="6825343" y="0"/>
                        </a:cubicBezTo>
                        <a:cubicBezTo>
                          <a:pt x="7047833" y="-48837"/>
                          <a:pt x="7083506" y="8722"/>
                          <a:pt x="7304314" y="0"/>
                        </a:cubicBezTo>
                        <a:cubicBezTo>
                          <a:pt x="7525122" y="-8722"/>
                          <a:pt x="7570219" y="16426"/>
                          <a:pt x="7783286" y="0"/>
                        </a:cubicBezTo>
                        <a:cubicBezTo>
                          <a:pt x="7996353" y="-16426"/>
                          <a:pt x="8245039" y="57247"/>
                          <a:pt x="8501743" y="0"/>
                        </a:cubicBezTo>
                        <a:cubicBezTo>
                          <a:pt x="8758447" y="-57247"/>
                          <a:pt x="8824618" y="5046"/>
                          <a:pt x="8980715" y="0"/>
                        </a:cubicBezTo>
                        <a:cubicBezTo>
                          <a:pt x="9136812" y="-5046"/>
                          <a:pt x="9474297" y="64797"/>
                          <a:pt x="9818915" y="0"/>
                        </a:cubicBezTo>
                        <a:cubicBezTo>
                          <a:pt x="10163533" y="-64797"/>
                          <a:pt x="10304808" y="89104"/>
                          <a:pt x="10657115" y="0"/>
                        </a:cubicBezTo>
                        <a:cubicBezTo>
                          <a:pt x="11009422" y="-89104"/>
                          <a:pt x="10990028" y="748"/>
                          <a:pt x="11255829" y="0"/>
                        </a:cubicBezTo>
                        <a:cubicBezTo>
                          <a:pt x="11521630" y="-748"/>
                          <a:pt x="11657013" y="8093"/>
                          <a:pt x="11974286" y="0"/>
                        </a:cubicBezTo>
                        <a:cubicBezTo>
                          <a:pt x="11980675" y="88050"/>
                          <a:pt x="11973823" y="300249"/>
                          <a:pt x="11974286" y="432731"/>
                        </a:cubicBezTo>
                        <a:cubicBezTo>
                          <a:pt x="11974749" y="565213"/>
                          <a:pt x="11963196" y="718865"/>
                          <a:pt x="11974286" y="903805"/>
                        </a:cubicBezTo>
                        <a:cubicBezTo>
                          <a:pt x="11985376" y="1088745"/>
                          <a:pt x="11915279" y="1219898"/>
                          <a:pt x="11974286" y="1489910"/>
                        </a:cubicBezTo>
                        <a:cubicBezTo>
                          <a:pt x="12033293" y="1759922"/>
                          <a:pt x="11932544" y="1858502"/>
                          <a:pt x="11974286" y="1999327"/>
                        </a:cubicBezTo>
                        <a:cubicBezTo>
                          <a:pt x="12016028" y="2140152"/>
                          <a:pt x="11921362" y="2370355"/>
                          <a:pt x="11974286" y="2470401"/>
                        </a:cubicBezTo>
                        <a:cubicBezTo>
                          <a:pt x="12027210" y="2570447"/>
                          <a:pt x="11969689" y="2850520"/>
                          <a:pt x="11974286" y="3056506"/>
                        </a:cubicBezTo>
                        <a:cubicBezTo>
                          <a:pt x="11978883" y="3262492"/>
                          <a:pt x="11916211" y="3617137"/>
                          <a:pt x="11974286" y="3834326"/>
                        </a:cubicBezTo>
                        <a:cubicBezTo>
                          <a:pt x="11818393" y="3892024"/>
                          <a:pt x="11606349" y="3817760"/>
                          <a:pt x="11375572" y="3834326"/>
                        </a:cubicBezTo>
                        <a:cubicBezTo>
                          <a:pt x="11144795" y="3850892"/>
                          <a:pt x="11182940" y="3817077"/>
                          <a:pt x="11016343" y="3834326"/>
                        </a:cubicBezTo>
                        <a:cubicBezTo>
                          <a:pt x="10849746" y="3851575"/>
                          <a:pt x="10508651" y="3778143"/>
                          <a:pt x="10297886" y="3834326"/>
                        </a:cubicBezTo>
                        <a:cubicBezTo>
                          <a:pt x="10087121" y="3890509"/>
                          <a:pt x="10054417" y="3834148"/>
                          <a:pt x="9938657" y="3834326"/>
                        </a:cubicBezTo>
                        <a:cubicBezTo>
                          <a:pt x="9822897" y="3834504"/>
                          <a:pt x="9576962" y="3831904"/>
                          <a:pt x="9220200" y="3834326"/>
                        </a:cubicBezTo>
                        <a:cubicBezTo>
                          <a:pt x="8863438" y="3836748"/>
                          <a:pt x="9054847" y="3810243"/>
                          <a:pt x="8980715" y="3834326"/>
                        </a:cubicBezTo>
                        <a:cubicBezTo>
                          <a:pt x="8906584" y="3858409"/>
                          <a:pt x="8536532" y="3786912"/>
                          <a:pt x="8262257" y="3834326"/>
                        </a:cubicBezTo>
                        <a:cubicBezTo>
                          <a:pt x="7987982" y="3881740"/>
                          <a:pt x="7976353" y="3820384"/>
                          <a:pt x="7903029" y="3834326"/>
                        </a:cubicBezTo>
                        <a:cubicBezTo>
                          <a:pt x="7829705" y="3848268"/>
                          <a:pt x="7747847" y="3832294"/>
                          <a:pt x="7663543" y="3834326"/>
                        </a:cubicBezTo>
                        <a:cubicBezTo>
                          <a:pt x="7579239" y="3836358"/>
                          <a:pt x="7435524" y="3800264"/>
                          <a:pt x="7304314" y="3834326"/>
                        </a:cubicBezTo>
                        <a:cubicBezTo>
                          <a:pt x="7173104" y="3868388"/>
                          <a:pt x="6858807" y="3824415"/>
                          <a:pt x="6585857" y="3834326"/>
                        </a:cubicBezTo>
                        <a:cubicBezTo>
                          <a:pt x="6312907" y="3844237"/>
                          <a:pt x="6322730" y="3792507"/>
                          <a:pt x="6226629" y="3834326"/>
                        </a:cubicBezTo>
                        <a:cubicBezTo>
                          <a:pt x="6130528" y="3876145"/>
                          <a:pt x="6095303" y="3818809"/>
                          <a:pt x="5987143" y="3834326"/>
                        </a:cubicBezTo>
                        <a:cubicBezTo>
                          <a:pt x="5878983" y="3849843"/>
                          <a:pt x="5748312" y="3796421"/>
                          <a:pt x="5627914" y="3834326"/>
                        </a:cubicBezTo>
                        <a:cubicBezTo>
                          <a:pt x="5507516" y="3872231"/>
                          <a:pt x="5255709" y="3781632"/>
                          <a:pt x="5148943" y="3834326"/>
                        </a:cubicBezTo>
                        <a:cubicBezTo>
                          <a:pt x="5042177" y="3887020"/>
                          <a:pt x="4808965" y="3806101"/>
                          <a:pt x="4550229" y="3834326"/>
                        </a:cubicBezTo>
                        <a:cubicBezTo>
                          <a:pt x="4291493" y="3862551"/>
                          <a:pt x="4364011" y="3792200"/>
                          <a:pt x="4191000" y="3834326"/>
                        </a:cubicBezTo>
                        <a:cubicBezTo>
                          <a:pt x="4017989" y="3876452"/>
                          <a:pt x="3640872" y="3795031"/>
                          <a:pt x="3352800" y="3834326"/>
                        </a:cubicBezTo>
                        <a:cubicBezTo>
                          <a:pt x="3064728" y="3873621"/>
                          <a:pt x="2987377" y="3825936"/>
                          <a:pt x="2754086" y="3834326"/>
                        </a:cubicBezTo>
                        <a:cubicBezTo>
                          <a:pt x="2520795" y="3842716"/>
                          <a:pt x="2171013" y="3813827"/>
                          <a:pt x="1915886" y="3834326"/>
                        </a:cubicBezTo>
                        <a:cubicBezTo>
                          <a:pt x="1660759" y="3854825"/>
                          <a:pt x="1538718" y="3827467"/>
                          <a:pt x="1197429" y="3834326"/>
                        </a:cubicBezTo>
                        <a:cubicBezTo>
                          <a:pt x="856140" y="3841185"/>
                          <a:pt x="878382" y="3831699"/>
                          <a:pt x="718457" y="3834326"/>
                        </a:cubicBezTo>
                        <a:cubicBezTo>
                          <a:pt x="558532" y="3836953"/>
                          <a:pt x="261717" y="3785454"/>
                          <a:pt x="0" y="3834326"/>
                        </a:cubicBezTo>
                        <a:cubicBezTo>
                          <a:pt x="-48186" y="3640341"/>
                          <a:pt x="30671" y="3538877"/>
                          <a:pt x="0" y="3363252"/>
                        </a:cubicBezTo>
                        <a:cubicBezTo>
                          <a:pt x="-30671" y="3187627"/>
                          <a:pt x="5532" y="2934695"/>
                          <a:pt x="0" y="2815491"/>
                        </a:cubicBezTo>
                        <a:cubicBezTo>
                          <a:pt x="-5532" y="2696287"/>
                          <a:pt x="67551" y="2367413"/>
                          <a:pt x="0" y="2191043"/>
                        </a:cubicBezTo>
                        <a:cubicBezTo>
                          <a:pt x="-67551" y="2014673"/>
                          <a:pt x="58885" y="1761154"/>
                          <a:pt x="0" y="1566596"/>
                        </a:cubicBezTo>
                        <a:cubicBezTo>
                          <a:pt x="-58885" y="1372038"/>
                          <a:pt x="56615" y="1155093"/>
                          <a:pt x="0" y="980492"/>
                        </a:cubicBezTo>
                        <a:cubicBezTo>
                          <a:pt x="-56615" y="805891"/>
                          <a:pt x="79047" y="250939"/>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A" sz="2000" dirty="0">
                <a:solidFill>
                  <a:schemeClr val="tx1"/>
                </a:solidFill>
                <a:latin typeface="IBM Plex Sans" panose="020B0503050203000203" pitchFamily="34" charset="0"/>
              </a:rPr>
              <a:t>1. Que signifie faire un placement ou « placer son argent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2. Donne des exemples de types de placements.</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3. Comment un placement rapporte-t-il de l’argent?</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 </a:t>
            </a:r>
            <a:endParaRPr lang="en-CA" sz="2000" dirty="0">
              <a:solidFill>
                <a:schemeClr val="tx1"/>
              </a:solidFill>
              <a:latin typeface="IBM Plex Sans" panose="020B0503050203000203" pitchFamily="34" charset="0"/>
            </a:endParaRPr>
          </a:p>
          <a:p>
            <a:r>
              <a:rPr lang="fr-CA" sz="2000" dirty="0">
                <a:solidFill>
                  <a:schemeClr val="tx1"/>
                </a:solidFill>
                <a:latin typeface="IBM Plex Sans" panose="020B0503050203000203" pitchFamily="34" charset="0"/>
              </a:rPr>
              <a:t>4. Quels sont les risques inhérents aux placements?</a:t>
            </a:r>
            <a:endParaRPr lang="en-CA" sz="2000" dirty="0">
              <a:solidFill>
                <a:schemeClr val="tx1"/>
              </a:solidFill>
              <a:latin typeface="IBM Plex Sans" panose="020B0503050203000203" pitchFamily="34" charset="0"/>
            </a:endParaRPr>
          </a:p>
        </p:txBody>
      </p:sp>
    </p:spTree>
    <p:extLst>
      <p:ext uri="{BB962C8B-B14F-4D97-AF65-F5344CB8AC3E}">
        <p14:creationId xmlns:p14="http://schemas.microsoft.com/office/powerpoint/2010/main" val="2459750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a:xfrm>
            <a:off x="1228954" y="1453020"/>
            <a:ext cx="7416282" cy="3951962"/>
          </a:xfrm>
        </p:spPr>
        <p:txBody>
          <a:bodyPr/>
          <a:lstStyle/>
          <a:p>
            <a:r>
              <a:rPr lang="fr-FR" sz="6000" dirty="0">
                <a:ln w="12700">
                  <a:solidFill>
                    <a:schemeClr val="accent5"/>
                  </a:solidFill>
                  <a:prstDash val="solid"/>
                </a:ln>
                <a:pattFill prst="ltDnDiag">
                  <a:fgClr>
                    <a:schemeClr val="accent5">
                      <a:lumMod val="60000"/>
                      <a:lumOff val="40000"/>
                    </a:schemeClr>
                  </a:fgClr>
                  <a:bgClr>
                    <a:schemeClr val="bg1"/>
                  </a:bgClr>
                </a:pattFill>
              </a:rPr>
              <a:t>PHASE 2</a:t>
            </a:r>
            <a:br>
              <a:rPr lang="fr-FR" sz="6000" dirty="0">
                <a:ln w="12700">
                  <a:solidFill>
                    <a:schemeClr val="accent5"/>
                  </a:solidFill>
                  <a:prstDash val="solid"/>
                </a:ln>
                <a:pattFill prst="ltDnDiag">
                  <a:fgClr>
                    <a:schemeClr val="accent5">
                      <a:lumMod val="60000"/>
                      <a:lumOff val="40000"/>
                    </a:schemeClr>
                  </a:fgClr>
                  <a:bgClr>
                    <a:schemeClr val="bg1"/>
                  </a:bgClr>
                </a:pattFill>
              </a:rPr>
            </a:br>
            <a:br>
              <a:rPr lang="fr-FR" sz="6000" dirty="0">
                <a:ln w="12700">
                  <a:solidFill>
                    <a:schemeClr val="accent5"/>
                  </a:solidFill>
                  <a:prstDash val="solid"/>
                </a:ln>
                <a:pattFill prst="ltDnDiag">
                  <a:fgClr>
                    <a:schemeClr val="accent5">
                      <a:lumMod val="60000"/>
                      <a:lumOff val="40000"/>
                    </a:schemeClr>
                  </a:fgClr>
                  <a:bgClr>
                    <a:schemeClr val="bg1"/>
                  </a:bgClr>
                </a:pattFill>
              </a:rPr>
            </a:br>
            <a:r>
              <a:rPr lang="fr-FR" sz="6000" dirty="0">
                <a:ln w="12700">
                  <a:solidFill>
                    <a:schemeClr val="accent5"/>
                  </a:solidFill>
                  <a:prstDash val="solid"/>
                </a:ln>
                <a:pattFill prst="ltDnDiag">
                  <a:fgClr>
                    <a:schemeClr val="accent5">
                      <a:lumMod val="60000"/>
                      <a:lumOff val="40000"/>
                    </a:schemeClr>
                  </a:fgClr>
                  <a:bgClr>
                    <a:schemeClr val="bg1"/>
                  </a:bgClr>
                </a:pattFill>
              </a:rPr>
              <a:t>Les taux d’intérêt</a:t>
            </a:r>
          </a:p>
        </p:txBody>
      </p:sp>
    </p:spTree>
    <p:extLst>
      <p:ext uri="{BB962C8B-B14F-4D97-AF65-F5344CB8AC3E}">
        <p14:creationId xmlns:p14="http://schemas.microsoft.com/office/powerpoint/2010/main" val="767640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Phase 2A: </a:t>
            </a:r>
            <a:r>
              <a:rPr lang="fr-CA" dirty="0"/>
              <a:t>Calcul d’intérêt simple</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9</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3" name="Rectangle 12">
            <a:extLst>
              <a:ext uri="{FF2B5EF4-FFF2-40B4-BE49-F238E27FC236}">
                <a16:creationId xmlns:a16="http://schemas.microsoft.com/office/drawing/2014/main" id="{C8AC83EE-CFAD-6241-753B-97FDD7EEFE3B}"/>
              </a:ext>
            </a:extLst>
          </p:cNvPr>
          <p:cNvSpPr/>
          <p:nvPr/>
        </p:nvSpPr>
        <p:spPr>
          <a:xfrm>
            <a:off x="1235900" y="2483905"/>
            <a:ext cx="9720197" cy="705230"/>
          </a:xfrm>
          <a:prstGeom prst="rect">
            <a:avLst/>
          </a:prstGeom>
          <a:ln w="3175">
            <a:extLst>
              <a:ext uri="{C807C97D-BFC1-408E-A445-0C87EB9F89A2}">
                <ask:lineSketchStyleProps xmlns:ask="http://schemas.microsoft.com/office/drawing/2018/sketchyshapes" sd="1219033472">
                  <a:custGeom>
                    <a:avLst/>
                    <a:gdLst>
                      <a:gd name="connsiteX0" fmla="*/ 0 w 9720197"/>
                      <a:gd name="connsiteY0" fmla="*/ 0 h 990540"/>
                      <a:gd name="connsiteX1" fmla="*/ 668978 w 9720197"/>
                      <a:gd name="connsiteY1" fmla="*/ 0 h 990540"/>
                      <a:gd name="connsiteX2" fmla="*/ 949149 w 9720197"/>
                      <a:gd name="connsiteY2" fmla="*/ 0 h 990540"/>
                      <a:gd name="connsiteX3" fmla="*/ 1715329 w 9720197"/>
                      <a:gd name="connsiteY3" fmla="*/ 0 h 990540"/>
                      <a:gd name="connsiteX4" fmla="*/ 2287105 w 9720197"/>
                      <a:gd name="connsiteY4" fmla="*/ 0 h 990540"/>
                      <a:gd name="connsiteX5" fmla="*/ 2567276 w 9720197"/>
                      <a:gd name="connsiteY5" fmla="*/ 0 h 990540"/>
                      <a:gd name="connsiteX6" fmla="*/ 3139052 w 9720197"/>
                      <a:gd name="connsiteY6" fmla="*/ 0 h 990540"/>
                      <a:gd name="connsiteX7" fmla="*/ 3905232 w 9720197"/>
                      <a:gd name="connsiteY7" fmla="*/ 0 h 990540"/>
                      <a:gd name="connsiteX8" fmla="*/ 4379806 w 9720197"/>
                      <a:gd name="connsiteY8" fmla="*/ 0 h 990540"/>
                      <a:gd name="connsiteX9" fmla="*/ 4854381 w 9720197"/>
                      <a:gd name="connsiteY9" fmla="*/ 0 h 990540"/>
                      <a:gd name="connsiteX10" fmla="*/ 5426157 w 9720197"/>
                      <a:gd name="connsiteY10" fmla="*/ 0 h 990540"/>
                      <a:gd name="connsiteX11" fmla="*/ 6095135 w 9720197"/>
                      <a:gd name="connsiteY11" fmla="*/ 0 h 990540"/>
                      <a:gd name="connsiteX12" fmla="*/ 6764114 w 9720197"/>
                      <a:gd name="connsiteY12" fmla="*/ 0 h 990540"/>
                      <a:gd name="connsiteX13" fmla="*/ 7433092 w 9720197"/>
                      <a:gd name="connsiteY13" fmla="*/ 0 h 990540"/>
                      <a:gd name="connsiteX14" fmla="*/ 8199272 w 9720197"/>
                      <a:gd name="connsiteY14" fmla="*/ 0 h 990540"/>
                      <a:gd name="connsiteX15" fmla="*/ 8771048 w 9720197"/>
                      <a:gd name="connsiteY15" fmla="*/ 0 h 990540"/>
                      <a:gd name="connsiteX16" fmla="*/ 9720197 w 9720197"/>
                      <a:gd name="connsiteY16" fmla="*/ 0 h 990540"/>
                      <a:gd name="connsiteX17" fmla="*/ 9720197 w 9720197"/>
                      <a:gd name="connsiteY17" fmla="*/ 495270 h 990540"/>
                      <a:gd name="connsiteX18" fmla="*/ 9720197 w 9720197"/>
                      <a:gd name="connsiteY18" fmla="*/ 990540 h 990540"/>
                      <a:gd name="connsiteX19" fmla="*/ 9051219 w 9720197"/>
                      <a:gd name="connsiteY19" fmla="*/ 990540 h 990540"/>
                      <a:gd name="connsiteX20" fmla="*/ 8576644 w 9720197"/>
                      <a:gd name="connsiteY20" fmla="*/ 990540 h 990540"/>
                      <a:gd name="connsiteX21" fmla="*/ 8102070 w 9720197"/>
                      <a:gd name="connsiteY21" fmla="*/ 990540 h 990540"/>
                      <a:gd name="connsiteX22" fmla="*/ 7627496 w 9720197"/>
                      <a:gd name="connsiteY22" fmla="*/ 990540 h 990540"/>
                      <a:gd name="connsiteX23" fmla="*/ 7152921 w 9720197"/>
                      <a:gd name="connsiteY23" fmla="*/ 990540 h 990540"/>
                      <a:gd name="connsiteX24" fmla="*/ 6483943 w 9720197"/>
                      <a:gd name="connsiteY24" fmla="*/ 990540 h 990540"/>
                      <a:gd name="connsiteX25" fmla="*/ 5912167 w 9720197"/>
                      <a:gd name="connsiteY25" fmla="*/ 990540 h 990540"/>
                      <a:gd name="connsiteX26" fmla="*/ 5631996 w 9720197"/>
                      <a:gd name="connsiteY26" fmla="*/ 990540 h 990540"/>
                      <a:gd name="connsiteX27" fmla="*/ 5157422 w 9720197"/>
                      <a:gd name="connsiteY27" fmla="*/ 990540 h 990540"/>
                      <a:gd name="connsiteX28" fmla="*/ 4488444 w 9720197"/>
                      <a:gd name="connsiteY28" fmla="*/ 990540 h 990540"/>
                      <a:gd name="connsiteX29" fmla="*/ 4111072 w 9720197"/>
                      <a:gd name="connsiteY29" fmla="*/ 990540 h 990540"/>
                      <a:gd name="connsiteX30" fmla="*/ 3344891 w 9720197"/>
                      <a:gd name="connsiteY30" fmla="*/ 990540 h 990540"/>
                      <a:gd name="connsiteX31" fmla="*/ 2578711 w 9720197"/>
                      <a:gd name="connsiteY31" fmla="*/ 990540 h 990540"/>
                      <a:gd name="connsiteX32" fmla="*/ 2006935 w 9720197"/>
                      <a:gd name="connsiteY32" fmla="*/ 990540 h 990540"/>
                      <a:gd name="connsiteX33" fmla="*/ 1240755 w 9720197"/>
                      <a:gd name="connsiteY33" fmla="*/ 990540 h 990540"/>
                      <a:gd name="connsiteX34" fmla="*/ 668978 w 9720197"/>
                      <a:gd name="connsiteY34" fmla="*/ 990540 h 990540"/>
                      <a:gd name="connsiteX35" fmla="*/ 0 w 9720197"/>
                      <a:gd name="connsiteY35" fmla="*/ 990540 h 990540"/>
                      <a:gd name="connsiteX36" fmla="*/ 0 w 9720197"/>
                      <a:gd name="connsiteY36" fmla="*/ 524986 h 990540"/>
                      <a:gd name="connsiteX37" fmla="*/ 0 w 9720197"/>
                      <a:gd name="connsiteY37" fmla="*/ 0 h 99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720197" h="990540" fill="none" extrusionOk="0">
                        <a:moveTo>
                          <a:pt x="0" y="0"/>
                        </a:moveTo>
                        <a:cubicBezTo>
                          <a:pt x="218247" y="-55392"/>
                          <a:pt x="521118" y="2930"/>
                          <a:pt x="668978" y="0"/>
                        </a:cubicBezTo>
                        <a:cubicBezTo>
                          <a:pt x="816838" y="-2930"/>
                          <a:pt x="892074" y="30138"/>
                          <a:pt x="949149" y="0"/>
                        </a:cubicBezTo>
                        <a:cubicBezTo>
                          <a:pt x="1006224" y="-30138"/>
                          <a:pt x="1443600" y="69478"/>
                          <a:pt x="1715329" y="0"/>
                        </a:cubicBezTo>
                        <a:cubicBezTo>
                          <a:pt x="1987058" y="-69478"/>
                          <a:pt x="2095039" y="50973"/>
                          <a:pt x="2287105" y="0"/>
                        </a:cubicBezTo>
                        <a:cubicBezTo>
                          <a:pt x="2479171" y="-50973"/>
                          <a:pt x="2435629" y="33556"/>
                          <a:pt x="2567276" y="0"/>
                        </a:cubicBezTo>
                        <a:cubicBezTo>
                          <a:pt x="2698923" y="-33556"/>
                          <a:pt x="2989945" y="49491"/>
                          <a:pt x="3139052" y="0"/>
                        </a:cubicBezTo>
                        <a:cubicBezTo>
                          <a:pt x="3288159" y="-49491"/>
                          <a:pt x="3567370" y="69948"/>
                          <a:pt x="3905232" y="0"/>
                        </a:cubicBezTo>
                        <a:cubicBezTo>
                          <a:pt x="4243094" y="-69948"/>
                          <a:pt x="4277415" y="42791"/>
                          <a:pt x="4379806" y="0"/>
                        </a:cubicBezTo>
                        <a:cubicBezTo>
                          <a:pt x="4482197" y="-42791"/>
                          <a:pt x="4617543" y="55395"/>
                          <a:pt x="4854381" y="0"/>
                        </a:cubicBezTo>
                        <a:cubicBezTo>
                          <a:pt x="5091220" y="-55395"/>
                          <a:pt x="5270621" y="46590"/>
                          <a:pt x="5426157" y="0"/>
                        </a:cubicBezTo>
                        <a:cubicBezTo>
                          <a:pt x="5581693" y="-46590"/>
                          <a:pt x="5779513" y="24302"/>
                          <a:pt x="6095135" y="0"/>
                        </a:cubicBezTo>
                        <a:cubicBezTo>
                          <a:pt x="6410757" y="-24302"/>
                          <a:pt x="6558277" y="11585"/>
                          <a:pt x="6764114" y="0"/>
                        </a:cubicBezTo>
                        <a:cubicBezTo>
                          <a:pt x="6969951" y="-11585"/>
                          <a:pt x="7183991" y="33013"/>
                          <a:pt x="7433092" y="0"/>
                        </a:cubicBezTo>
                        <a:cubicBezTo>
                          <a:pt x="7682193" y="-33013"/>
                          <a:pt x="8023479" y="4776"/>
                          <a:pt x="8199272" y="0"/>
                        </a:cubicBezTo>
                        <a:cubicBezTo>
                          <a:pt x="8375065" y="-4776"/>
                          <a:pt x="8546855" y="34771"/>
                          <a:pt x="8771048" y="0"/>
                        </a:cubicBezTo>
                        <a:cubicBezTo>
                          <a:pt x="8995241" y="-34771"/>
                          <a:pt x="9377655" y="92394"/>
                          <a:pt x="9720197" y="0"/>
                        </a:cubicBezTo>
                        <a:cubicBezTo>
                          <a:pt x="9750629" y="146459"/>
                          <a:pt x="9666350" y="344510"/>
                          <a:pt x="9720197" y="495270"/>
                        </a:cubicBezTo>
                        <a:cubicBezTo>
                          <a:pt x="9774044" y="646030"/>
                          <a:pt x="9714491" y="808036"/>
                          <a:pt x="9720197" y="990540"/>
                        </a:cubicBezTo>
                        <a:cubicBezTo>
                          <a:pt x="9464442" y="1058542"/>
                          <a:pt x="9317321" y="946367"/>
                          <a:pt x="9051219" y="990540"/>
                        </a:cubicBezTo>
                        <a:cubicBezTo>
                          <a:pt x="8785117" y="1034713"/>
                          <a:pt x="8753815" y="978900"/>
                          <a:pt x="8576644" y="990540"/>
                        </a:cubicBezTo>
                        <a:cubicBezTo>
                          <a:pt x="8399473" y="1002180"/>
                          <a:pt x="8250437" y="984617"/>
                          <a:pt x="8102070" y="990540"/>
                        </a:cubicBezTo>
                        <a:cubicBezTo>
                          <a:pt x="7953703" y="996463"/>
                          <a:pt x="7764706" y="965391"/>
                          <a:pt x="7627496" y="990540"/>
                        </a:cubicBezTo>
                        <a:cubicBezTo>
                          <a:pt x="7490286" y="1015689"/>
                          <a:pt x="7338402" y="984841"/>
                          <a:pt x="7152921" y="990540"/>
                        </a:cubicBezTo>
                        <a:cubicBezTo>
                          <a:pt x="6967440" y="996239"/>
                          <a:pt x="6791069" y="939195"/>
                          <a:pt x="6483943" y="990540"/>
                        </a:cubicBezTo>
                        <a:cubicBezTo>
                          <a:pt x="6176817" y="1041885"/>
                          <a:pt x="6030892" y="979943"/>
                          <a:pt x="5912167" y="990540"/>
                        </a:cubicBezTo>
                        <a:cubicBezTo>
                          <a:pt x="5793442" y="1001137"/>
                          <a:pt x="5712185" y="970356"/>
                          <a:pt x="5631996" y="990540"/>
                        </a:cubicBezTo>
                        <a:cubicBezTo>
                          <a:pt x="5551807" y="1010724"/>
                          <a:pt x="5289645" y="961954"/>
                          <a:pt x="5157422" y="990540"/>
                        </a:cubicBezTo>
                        <a:cubicBezTo>
                          <a:pt x="5025199" y="1019126"/>
                          <a:pt x="4734464" y="938383"/>
                          <a:pt x="4488444" y="990540"/>
                        </a:cubicBezTo>
                        <a:cubicBezTo>
                          <a:pt x="4242424" y="1042697"/>
                          <a:pt x="4192212" y="952028"/>
                          <a:pt x="4111072" y="990540"/>
                        </a:cubicBezTo>
                        <a:cubicBezTo>
                          <a:pt x="4029932" y="1029052"/>
                          <a:pt x="3612471" y="983168"/>
                          <a:pt x="3344891" y="990540"/>
                        </a:cubicBezTo>
                        <a:cubicBezTo>
                          <a:pt x="3077311" y="997912"/>
                          <a:pt x="2811267" y="953166"/>
                          <a:pt x="2578711" y="990540"/>
                        </a:cubicBezTo>
                        <a:cubicBezTo>
                          <a:pt x="2346155" y="1027914"/>
                          <a:pt x="2262285" y="928800"/>
                          <a:pt x="2006935" y="990540"/>
                        </a:cubicBezTo>
                        <a:cubicBezTo>
                          <a:pt x="1751585" y="1052280"/>
                          <a:pt x="1419013" y="941173"/>
                          <a:pt x="1240755" y="990540"/>
                        </a:cubicBezTo>
                        <a:cubicBezTo>
                          <a:pt x="1062497" y="1039907"/>
                          <a:pt x="826800" y="944538"/>
                          <a:pt x="668978" y="990540"/>
                        </a:cubicBezTo>
                        <a:cubicBezTo>
                          <a:pt x="511156" y="1036542"/>
                          <a:pt x="236641" y="982829"/>
                          <a:pt x="0" y="990540"/>
                        </a:cubicBezTo>
                        <a:cubicBezTo>
                          <a:pt x="-17543" y="856429"/>
                          <a:pt x="47354" y="640361"/>
                          <a:pt x="0" y="524986"/>
                        </a:cubicBezTo>
                        <a:cubicBezTo>
                          <a:pt x="-47354" y="409611"/>
                          <a:pt x="50412" y="149215"/>
                          <a:pt x="0" y="0"/>
                        </a:cubicBezTo>
                        <a:close/>
                      </a:path>
                      <a:path w="9720197" h="990540" stroke="0" extrusionOk="0">
                        <a:moveTo>
                          <a:pt x="0" y="0"/>
                        </a:moveTo>
                        <a:cubicBezTo>
                          <a:pt x="227208" y="-36278"/>
                          <a:pt x="369508" y="14405"/>
                          <a:pt x="474574" y="0"/>
                        </a:cubicBezTo>
                        <a:cubicBezTo>
                          <a:pt x="579640" y="-14405"/>
                          <a:pt x="682566" y="8162"/>
                          <a:pt x="754745" y="0"/>
                        </a:cubicBezTo>
                        <a:cubicBezTo>
                          <a:pt x="826924" y="-8162"/>
                          <a:pt x="1248790" y="16841"/>
                          <a:pt x="1520925" y="0"/>
                        </a:cubicBezTo>
                        <a:cubicBezTo>
                          <a:pt x="1793060" y="-16841"/>
                          <a:pt x="1892237" y="40372"/>
                          <a:pt x="1995499" y="0"/>
                        </a:cubicBezTo>
                        <a:cubicBezTo>
                          <a:pt x="2098761" y="-40372"/>
                          <a:pt x="2365191" y="38329"/>
                          <a:pt x="2470074" y="0"/>
                        </a:cubicBezTo>
                        <a:cubicBezTo>
                          <a:pt x="2574957" y="-38329"/>
                          <a:pt x="2861832" y="42705"/>
                          <a:pt x="3236254" y="0"/>
                        </a:cubicBezTo>
                        <a:cubicBezTo>
                          <a:pt x="3610676" y="-42705"/>
                          <a:pt x="3502035" y="31188"/>
                          <a:pt x="3613626" y="0"/>
                        </a:cubicBezTo>
                        <a:cubicBezTo>
                          <a:pt x="3725217" y="-31188"/>
                          <a:pt x="4030280" y="41883"/>
                          <a:pt x="4379806" y="0"/>
                        </a:cubicBezTo>
                        <a:cubicBezTo>
                          <a:pt x="4729332" y="-41883"/>
                          <a:pt x="4846560" y="72052"/>
                          <a:pt x="5145987" y="0"/>
                        </a:cubicBezTo>
                        <a:cubicBezTo>
                          <a:pt x="5445414" y="-72052"/>
                          <a:pt x="5476756" y="12806"/>
                          <a:pt x="5717763" y="0"/>
                        </a:cubicBezTo>
                        <a:cubicBezTo>
                          <a:pt x="5958770" y="-12806"/>
                          <a:pt x="6298741" y="1168"/>
                          <a:pt x="6483943" y="0"/>
                        </a:cubicBezTo>
                        <a:cubicBezTo>
                          <a:pt x="6669145" y="-1168"/>
                          <a:pt x="6728967" y="940"/>
                          <a:pt x="6958517" y="0"/>
                        </a:cubicBezTo>
                        <a:cubicBezTo>
                          <a:pt x="7188067" y="-940"/>
                          <a:pt x="7260496" y="31419"/>
                          <a:pt x="7433092" y="0"/>
                        </a:cubicBezTo>
                        <a:cubicBezTo>
                          <a:pt x="7605689" y="-31419"/>
                          <a:pt x="7904380" y="68176"/>
                          <a:pt x="8102070" y="0"/>
                        </a:cubicBezTo>
                        <a:cubicBezTo>
                          <a:pt x="8299760" y="-68176"/>
                          <a:pt x="8438308" y="8344"/>
                          <a:pt x="8576644" y="0"/>
                        </a:cubicBezTo>
                        <a:cubicBezTo>
                          <a:pt x="8714980" y="-8344"/>
                          <a:pt x="9183235" y="11910"/>
                          <a:pt x="9720197" y="0"/>
                        </a:cubicBezTo>
                        <a:cubicBezTo>
                          <a:pt x="9780083" y="201452"/>
                          <a:pt x="9682987" y="347632"/>
                          <a:pt x="9720197" y="515081"/>
                        </a:cubicBezTo>
                        <a:cubicBezTo>
                          <a:pt x="9757407" y="682530"/>
                          <a:pt x="9715290" y="872120"/>
                          <a:pt x="9720197" y="990540"/>
                        </a:cubicBezTo>
                        <a:cubicBezTo>
                          <a:pt x="9447673" y="1004545"/>
                          <a:pt x="9365660" y="968276"/>
                          <a:pt x="9051219" y="990540"/>
                        </a:cubicBezTo>
                        <a:cubicBezTo>
                          <a:pt x="8736778" y="1012804"/>
                          <a:pt x="8840619" y="949249"/>
                          <a:pt x="8673846" y="990540"/>
                        </a:cubicBezTo>
                        <a:cubicBezTo>
                          <a:pt x="8507073" y="1031831"/>
                          <a:pt x="8086535" y="944500"/>
                          <a:pt x="7907666" y="990540"/>
                        </a:cubicBezTo>
                        <a:cubicBezTo>
                          <a:pt x="7728797" y="1036580"/>
                          <a:pt x="7558813" y="972744"/>
                          <a:pt x="7335890" y="990540"/>
                        </a:cubicBezTo>
                        <a:cubicBezTo>
                          <a:pt x="7112967" y="1008336"/>
                          <a:pt x="7076625" y="954090"/>
                          <a:pt x="6958517" y="990540"/>
                        </a:cubicBezTo>
                        <a:cubicBezTo>
                          <a:pt x="6840409" y="1026990"/>
                          <a:pt x="6571873" y="941685"/>
                          <a:pt x="6386741" y="990540"/>
                        </a:cubicBezTo>
                        <a:cubicBezTo>
                          <a:pt x="6201609" y="1039395"/>
                          <a:pt x="6227877" y="958782"/>
                          <a:pt x="6106571" y="990540"/>
                        </a:cubicBezTo>
                        <a:cubicBezTo>
                          <a:pt x="5985265" y="1022298"/>
                          <a:pt x="5887628" y="960988"/>
                          <a:pt x="5826400" y="990540"/>
                        </a:cubicBezTo>
                        <a:cubicBezTo>
                          <a:pt x="5765172" y="1020092"/>
                          <a:pt x="5480677" y="933517"/>
                          <a:pt x="5254624" y="990540"/>
                        </a:cubicBezTo>
                        <a:cubicBezTo>
                          <a:pt x="5028571" y="1047563"/>
                          <a:pt x="4980801" y="959062"/>
                          <a:pt x="4877252" y="990540"/>
                        </a:cubicBezTo>
                        <a:cubicBezTo>
                          <a:pt x="4773703" y="1022018"/>
                          <a:pt x="4408642" y="942299"/>
                          <a:pt x="4208274" y="990540"/>
                        </a:cubicBezTo>
                        <a:cubicBezTo>
                          <a:pt x="4007906" y="1038781"/>
                          <a:pt x="3987345" y="974854"/>
                          <a:pt x="3830901" y="990540"/>
                        </a:cubicBezTo>
                        <a:cubicBezTo>
                          <a:pt x="3674457" y="1006226"/>
                          <a:pt x="3380216" y="990309"/>
                          <a:pt x="3161923" y="990540"/>
                        </a:cubicBezTo>
                        <a:cubicBezTo>
                          <a:pt x="2943630" y="990771"/>
                          <a:pt x="2966609" y="987406"/>
                          <a:pt x="2881753" y="990540"/>
                        </a:cubicBezTo>
                        <a:cubicBezTo>
                          <a:pt x="2796897" y="993674"/>
                          <a:pt x="2375217" y="942231"/>
                          <a:pt x="2212774" y="990540"/>
                        </a:cubicBezTo>
                        <a:cubicBezTo>
                          <a:pt x="2050331" y="1038849"/>
                          <a:pt x="1943246" y="966525"/>
                          <a:pt x="1835402" y="990540"/>
                        </a:cubicBezTo>
                        <a:cubicBezTo>
                          <a:pt x="1727558" y="1014555"/>
                          <a:pt x="1672576" y="975903"/>
                          <a:pt x="1555232" y="990540"/>
                        </a:cubicBezTo>
                        <a:cubicBezTo>
                          <a:pt x="1437888" y="1005177"/>
                          <a:pt x="1301000" y="973524"/>
                          <a:pt x="1177859" y="990540"/>
                        </a:cubicBezTo>
                        <a:cubicBezTo>
                          <a:pt x="1054718" y="1007556"/>
                          <a:pt x="768430" y="955080"/>
                          <a:pt x="508881" y="990540"/>
                        </a:cubicBezTo>
                        <a:cubicBezTo>
                          <a:pt x="249332" y="1026000"/>
                          <a:pt x="203348" y="955061"/>
                          <a:pt x="0" y="990540"/>
                        </a:cubicBezTo>
                        <a:cubicBezTo>
                          <a:pt x="-3676" y="801663"/>
                          <a:pt x="27963" y="679490"/>
                          <a:pt x="0" y="524986"/>
                        </a:cubicBezTo>
                        <a:cubicBezTo>
                          <a:pt x="-27963" y="370482"/>
                          <a:pt x="12921" y="197249"/>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r>
              <a:rPr lang="fr-CA" sz="2000" i="1" dirty="0">
                <a:latin typeface="IBM Plex Sans" panose="020B0503050203000203" pitchFamily="34" charset="0"/>
              </a:rPr>
              <a:t>i. Jennifer investit </a:t>
            </a:r>
            <a:r>
              <a:rPr lang="fr-CA" sz="2000" i="1" u="sng" dirty="0">
                <a:latin typeface="IBM Plex Sans" panose="020B0503050203000203" pitchFamily="34" charset="0"/>
              </a:rPr>
              <a:t>2 000 $ </a:t>
            </a:r>
            <a:r>
              <a:rPr lang="fr-CA" sz="2000" i="1" dirty="0">
                <a:latin typeface="IBM Plex Sans" panose="020B0503050203000203" pitchFamily="34" charset="0"/>
              </a:rPr>
              <a:t>dans placement rapportant </a:t>
            </a:r>
            <a:r>
              <a:rPr lang="fr-CA" sz="2000" i="1" u="sng" dirty="0">
                <a:latin typeface="IBM Plex Sans" panose="020B0503050203000203" pitchFamily="34" charset="0"/>
              </a:rPr>
              <a:t>4 % d’intérêt</a:t>
            </a:r>
            <a:r>
              <a:rPr lang="fr-CA" sz="2000" i="1" dirty="0">
                <a:latin typeface="IBM Plex Sans" panose="020B0503050203000203" pitchFamily="34" charset="0"/>
              </a:rPr>
              <a:t> sur </a:t>
            </a:r>
            <a:r>
              <a:rPr lang="fr-CA" sz="2000" i="1" u="sng" dirty="0">
                <a:latin typeface="IBM Plex Sans" panose="020B0503050203000203" pitchFamily="34" charset="0"/>
              </a:rPr>
              <a:t>1 an</a:t>
            </a:r>
            <a:r>
              <a:rPr lang="fr-CA" sz="2000" i="1" dirty="0">
                <a:latin typeface="IBM Plex Sans" panose="020B0503050203000203" pitchFamily="34" charset="0"/>
              </a:rPr>
              <a:t>.</a:t>
            </a:r>
            <a:endParaRPr lang="en-CA" sz="2000" dirty="0">
              <a:latin typeface="IBM Plex Sans" panose="020B0503050203000203" pitchFamily="34" charset="0"/>
            </a:endParaRPr>
          </a:p>
        </p:txBody>
      </p:sp>
      <p:sp>
        <p:nvSpPr>
          <p:cNvPr id="14" name="Rectangle 13">
            <a:extLst>
              <a:ext uri="{FF2B5EF4-FFF2-40B4-BE49-F238E27FC236}">
                <a16:creationId xmlns:a16="http://schemas.microsoft.com/office/drawing/2014/main" id="{1257C44A-57BA-C0B9-496E-E114561F196D}"/>
              </a:ext>
            </a:extLst>
          </p:cNvPr>
          <p:cNvSpPr/>
          <p:nvPr/>
        </p:nvSpPr>
        <p:spPr>
          <a:xfrm>
            <a:off x="1235902" y="3429000"/>
            <a:ext cx="9720196" cy="2624959"/>
          </a:xfrm>
          <a:prstGeom prst="rect">
            <a:avLst/>
          </a:prstGeom>
          <a:ln w="3175">
            <a:extLst>
              <a:ext uri="{C807C97D-BFC1-408E-A445-0C87EB9F89A2}">
                <ask:lineSketchStyleProps xmlns:ask="http://schemas.microsoft.com/office/drawing/2018/sketchyshapes" sd="1219033472">
                  <a:custGeom>
                    <a:avLst/>
                    <a:gdLst>
                      <a:gd name="connsiteX0" fmla="*/ 0 w 9720196"/>
                      <a:gd name="connsiteY0" fmla="*/ 0 h 2888511"/>
                      <a:gd name="connsiteX1" fmla="*/ 571776 w 9720196"/>
                      <a:gd name="connsiteY1" fmla="*/ 0 h 2888511"/>
                      <a:gd name="connsiteX2" fmla="*/ 1046351 w 9720196"/>
                      <a:gd name="connsiteY2" fmla="*/ 0 h 2888511"/>
                      <a:gd name="connsiteX3" fmla="*/ 1618127 w 9720196"/>
                      <a:gd name="connsiteY3" fmla="*/ 0 h 2888511"/>
                      <a:gd name="connsiteX4" fmla="*/ 2287105 w 9720196"/>
                      <a:gd name="connsiteY4" fmla="*/ 0 h 2888511"/>
                      <a:gd name="connsiteX5" fmla="*/ 2956083 w 9720196"/>
                      <a:gd name="connsiteY5" fmla="*/ 0 h 2888511"/>
                      <a:gd name="connsiteX6" fmla="*/ 3625061 w 9720196"/>
                      <a:gd name="connsiteY6" fmla="*/ 0 h 2888511"/>
                      <a:gd name="connsiteX7" fmla="*/ 4391241 w 9720196"/>
                      <a:gd name="connsiteY7" fmla="*/ 0 h 2888511"/>
                      <a:gd name="connsiteX8" fmla="*/ 4963018 w 9720196"/>
                      <a:gd name="connsiteY8" fmla="*/ 0 h 2888511"/>
                      <a:gd name="connsiteX9" fmla="*/ 5631996 w 9720196"/>
                      <a:gd name="connsiteY9" fmla="*/ 0 h 2888511"/>
                      <a:gd name="connsiteX10" fmla="*/ 6203772 w 9720196"/>
                      <a:gd name="connsiteY10" fmla="*/ 0 h 2888511"/>
                      <a:gd name="connsiteX11" fmla="*/ 6775548 w 9720196"/>
                      <a:gd name="connsiteY11" fmla="*/ 0 h 2888511"/>
                      <a:gd name="connsiteX12" fmla="*/ 7347325 w 9720196"/>
                      <a:gd name="connsiteY12" fmla="*/ 0 h 2888511"/>
                      <a:gd name="connsiteX13" fmla="*/ 7627495 w 9720196"/>
                      <a:gd name="connsiteY13" fmla="*/ 0 h 2888511"/>
                      <a:gd name="connsiteX14" fmla="*/ 8296473 w 9720196"/>
                      <a:gd name="connsiteY14" fmla="*/ 0 h 2888511"/>
                      <a:gd name="connsiteX15" fmla="*/ 8576644 w 9720196"/>
                      <a:gd name="connsiteY15" fmla="*/ 0 h 2888511"/>
                      <a:gd name="connsiteX16" fmla="*/ 9148420 w 9720196"/>
                      <a:gd name="connsiteY16" fmla="*/ 0 h 2888511"/>
                      <a:gd name="connsiteX17" fmla="*/ 9720196 w 9720196"/>
                      <a:gd name="connsiteY17" fmla="*/ 0 h 2888511"/>
                      <a:gd name="connsiteX18" fmla="*/ 9720196 w 9720196"/>
                      <a:gd name="connsiteY18" fmla="*/ 635472 h 2888511"/>
                      <a:gd name="connsiteX19" fmla="*/ 9720196 w 9720196"/>
                      <a:gd name="connsiteY19" fmla="*/ 1126519 h 2888511"/>
                      <a:gd name="connsiteX20" fmla="*/ 9720196 w 9720196"/>
                      <a:gd name="connsiteY20" fmla="*/ 1646451 h 2888511"/>
                      <a:gd name="connsiteX21" fmla="*/ 9720196 w 9720196"/>
                      <a:gd name="connsiteY21" fmla="*/ 2166383 h 2888511"/>
                      <a:gd name="connsiteX22" fmla="*/ 9720196 w 9720196"/>
                      <a:gd name="connsiteY22" fmla="*/ 2888511 h 2888511"/>
                      <a:gd name="connsiteX23" fmla="*/ 9148420 w 9720196"/>
                      <a:gd name="connsiteY23" fmla="*/ 2888511 h 2888511"/>
                      <a:gd name="connsiteX24" fmla="*/ 8382240 w 9720196"/>
                      <a:gd name="connsiteY24" fmla="*/ 2888511 h 2888511"/>
                      <a:gd name="connsiteX25" fmla="*/ 7810463 w 9720196"/>
                      <a:gd name="connsiteY25" fmla="*/ 2888511 h 2888511"/>
                      <a:gd name="connsiteX26" fmla="*/ 7044283 w 9720196"/>
                      <a:gd name="connsiteY26" fmla="*/ 2888511 h 2888511"/>
                      <a:gd name="connsiteX27" fmla="*/ 6472507 w 9720196"/>
                      <a:gd name="connsiteY27" fmla="*/ 2888511 h 2888511"/>
                      <a:gd name="connsiteX28" fmla="*/ 5803529 w 9720196"/>
                      <a:gd name="connsiteY28" fmla="*/ 2888511 h 2888511"/>
                      <a:gd name="connsiteX29" fmla="*/ 5523358 w 9720196"/>
                      <a:gd name="connsiteY29" fmla="*/ 2888511 h 2888511"/>
                      <a:gd name="connsiteX30" fmla="*/ 4757178 w 9720196"/>
                      <a:gd name="connsiteY30" fmla="*/ 2888511 h 2888511"/>
                      <a:gd name="connsiteX31" fmla="*/ 4282604 w 9720196"/>
                      <a:gd name="connsiteY31" fmla="*/ 2888511 h 2888511"/>
                      <a:gd name="connsiteX32" fmla="*/ 3613626 w 9720196"/>
                      <a:gd name="connsiteY32" fmla="*/ 2888511 h 2888511"/>
                      <a:gd name="connsiteX33" fmla="*/ 3333455 w 9720196"/>
                      <a:gd name="connsiteY33" fmla="*/ 2888511 h 2888511"/>
                      <a:gd name="connsiteX34" fmla="*/ 2567275 w 9720196"/>
                      <a:gd name="connsiteY34" fmla="*/ 2888511 h 2888511"/>
                      <a:gd name="connsiteX35" fmla="*/ 2092701 w 9720196"/>
                      <a:gd name="connsiteY35" fmla="*/ 2888511 h 2888511"/>
                      <a:gd name="connsiteX36" fmla="*/ 1520925 w 9720196"/>
                      <a:gd name="connsiteY36" fmla="*/ 2888511 h 2888511"/>
                      <a:gd name="connsiteX37" fmla="*/ 1143552 w 9720196"/>
                      <a:gd name="connsiteY37" fmla="*/ 2888511 h 2888511"/>
                      <a:gd name="connsiteX38" fmla="*/ 0 w 9720196"/>
                      <a:gd name="connsiteY38" fmla="*/ 2888511 h 2888511"/>
                      <a:gd name="connsiteX39" fmla="*/ 0 w 9720196"/>
                      <a:gd name="connsiteY39" fmla="*/ 2253039 h 2888511"/>
                      <a:gd name="connsiteX40" fmla="*/ 0 w 9720196"/>
                      <a:gd name="connsiteY40" fmla="*/ 1675336 h 2888511"/>
                      <a:gd name="connsiteX41" fmla="*/ 0 w 9720196"/>
                      <a:gd name="connsiteY41" fmla="*/ 1184290 h 2888511"/>
                      <a:gd name="connsiteX42" fmla="*/ 0 w 9720196"/>
                      <a:gd name="connsiteY42" fmla="*/ 577702 h 2888511"/>
                      <a:gd name="connsiteX43" fmla="*/ 0 w 9720196"/>
                      <a:gd name="connsiteY43" fmla="*/ 0 h 2888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720196" h="2888511" fill="none" extrusionOk="0">
                        <a:moveTo>
                          <a:pt x="0" y="0"/>
                        </a:moveTo>
                        <a:cubicBezTo>
                          <a:pt x="274325" y="-37807"/>
                          <a:pt x="355882" y="17009"/>
                          <a:pt x="571776" y="0"/>
                        </a:cubicBezTo>
                        <a:cubicBezTo>
                          <a:pt x="787670" y="-17009"/>
                          <a:pt x="809513" y="55395"/>
                          <a:pt x="1046351" y="0"/>
                        </a:cubicBezTo>
                        <a:cubicBezTo>
                          <a:pt x="1283190" y="-55395"/>
                          <a:pt x="1462591" y="46590"/>
                          <a:pt x="1618127" y="0"/>
                        </a:cubicBezTo>
                        <a:cubicBezTo>
                          <a:pt x="1773663" y="-46590"/>
                          <a:pt x="1971483" y="24302"/>
                          <a:pt x="2287105" y="0"/>
                        </a:cubicBezTo>
                        <a:cubicBezTo>
                          <a:pt x="2602727" y="-24302"/>
                          <a:pt x="2752167" y="11955"/>
                          <a:pt x="2956083" y="0"/>
                        </a:cubicBezTo>
                        <a:cubicBezTo>
                          <a:pt x="3159999" y="-11955"/>
                          <a:pt x="3375960" y="33013"/>
                          <a:pt x="3625061" y="0"/>
                        </a:cubicBezTo>
                        <a:cubicBezTo>
                          <a:pt x="3874162" y="-33013"/>
                          <a:pt x="4215448" y="4776"/>
                          <a:pt x="4391241" y="0"/>
                        </a:cubicBezTo>
                        <a:cubicBezTo>
                          <a:pt x="4567034" y="-4776"/>
                          <a:pt x="4732211" y="33460"/>
                          <a:pt x="4963018" y="0"/>
                        </a:cubicBezTo>
                        <a:cubicBezTo>
                          <a:pt x="5193825" y="-33460"/>
                          <a:pt x="5397714" y="58634"/>
                          <a:pt x="5631996" y="0"/>
                        </a:cubicBezTo>
                        <a:cubicBezTo>
                          <a:pt x="5866278" y="-58634"/>
                          <a:pt x="6029350" y="56881"/>
                          <a:pt x="6203772" y="0"/>
                        </a:cubicBezTo>
                        <a:cubicBezTo>
                          <a:pt x="6378194" y="-56881"/>
                          <a:pt x="6639171" y="38115"/>
                          <a:pt x="6775548" y="0"/>
                        </a:cubicBezTo>
                        <a:cubicBezTo>
                          <a:pt x="6911925" y="-38115"/>
                          <a:pt x="7149421" y="47745"/>
                          <a:pt x="7347325" y="0"/>
                        </a:cubicBezTo>
                        <a:cubicBezTo>
                          <a:pt x="7545229" y="-47745"/>
                          <a:pt x="7503651" y="22252"/>
                          <a:pt x="7627495" y="0"/>
                        </a:cubicBezTo>
                        <a:cubicBezTo>
                          <a:pt x="7751339" y="-22252"/>
                          <a:pt x="8158522" y="25681"/>
                          <a:pt x="8296473" y="0"/>
                        </a:cubicBezTo>
                        <a:cubicBezTo>
                          <a:pt x="8434424" y="-25681"/>
                          <a:pt x="8493641" y="8968"/>
                          <a:pt x="8576644" y="0"/>
                        </a:cubicBezTo>
                        <a:cubicBezTo>
                          <a:pt x="8659647" y="-8968"/>
                          <a:pt x="8923549" y="32407"/>
                          <a:pt x="9148420" y="0"/>
                        </a:cubicBezTo>
                        <a:cubicBezTo>
                          <a:pt x="9373291" y="-32407"/>
                          <a:pt x="9474035" y="60673"/>
                          <a:pt x="9720196" y="0"/>
                        </a:cubicBezTo>
                        <a:cubicBezTo>
                          <a:pt x="9771554" y="270665"/>
                          <a:pt x="9655987" y="455380"/>
                          <a:pt x="9720196" y="635472"/>
                        </a:cubicBezTo>
                        <a:cubicBezTo>
                          <a:pt x="9784405" y="815564"/>
                          <a:pt x="9682758" y="970459"/>
                          <a:pt x="9720196" y="1126519"/>
                        </a:cubicBezTo>
                        <a:cubicBezTo>
                          <a:pt x="9757634" y="1282579"/>
                          <a:pt x="9673923" y="1386646"/>
                          <a:pt x="9720196" y="1646451"/>
                        </a:cubicBezTo>
                        <a:cubicBezTo>
                          <a:pt x="9766469" y="1906256"/>
                          <a:pt x="9682885" y="2038624"/>
                          <a:pt x="9720196" y="2166383"/>
                        </a:cubicBezTo>
                        <a:cubicBezTo>
                          <a:pt x="9757507" y="2294142"/>
                          <a:pt x="9703747" y="2645215"/>
                          <a:pt x="9720196" y="2888511"/>
                        </a:cubicBezTo>
                        <a:cubicBezTo>
                          <a:pt x="9499993" y="2930662"/>
                          <a:pt x="9280946" y="2877933"/>
                          <a:pt x="9148420" y="2888511"/>
                        </a:cubicBezTo>
                        <a:cubicBezTo>
                          <a:pt x="9015894" y="2899089"/>
                          <a:pt x="8614796" y="2851137"/>
                          <a:pt x="8382240" y="2888511"/>
                        </a:cubicBezTo>
                        <a:cubicBezTo>
                          <a:pt x="8149684" y="2925885"/>
                          <a:pt x="8072334" y="2833392"/>
                          <a:pt x="7810463" y="2888511"/>
                        </a:cubicBezTo>
                        <a:cubicBezTo>
                          <a:pt x="7548592" y="2943630"/>
                          <a:pt x="7222541" y="2839144"/>
                          <a:pt x="7044283" y="2888511"/>
                        </a:cubicBezTo>
                        <a:cubicBezTo>
                          <a:pt x="6866025" y="2937878"/>
                          <a:pt x="6629594" y="2842177"/>
                          <a:pt x="6472507" y="2888511"/>
                        </a:cubicBezTo>
                        <a:cubicBezTo>
                          <a:pt x="6315420" y="2934845"/>
                          <a:pt x="6040170" y="2880800"/>
                          <a:pt x="5803529" y="2888511"/>
                        </a:cubicBezTo>
                        <a:cubicBezTo>
                          <a:pt x="5566888" y="2896222"/>
                          <a:pt x="5657804" y="2861984"/>
                          <a:pt x="5523358" y="2888511"/>
                        </a:cubicBezTo>
                        <a:cubicBezTo>
                          <a:pt x="5388912" y="2915038"/>
                          <a:pt x="5011020" y="2885012"/>
                          <a:pt x="4757178" y="2888511"/>
                        </a:cubicBezTo>
                        <a:cubicBezTo>
                          <a:pt x="4503336" y="2892010"/>
                          <a:pt x="4386224" y="2881911"/>
                          <a:pt x="4282604" y="2888511"/>
                        </a:cubicBezTo>
                        <a:cubicBezTo>
                          <a:pt x="4178984" y="2895111"/>
                          <a:pt x="3750981" y="2819037"/>
                          <a:pt x="3613626" y="2888511"/>
                        </a:cubicBezTo>
                        <a:cubicBezTo>
                          <a:pt x="3476271" y="2957985"/>
                          <a:pt x="3456270" y="2867530"/>
                          <a:pt x="3333455" y="2888511"/>
                        </a:cubicBezTo>
                        <a:cubicBezTo>
                          <a:pt x="3210640" y="2909492"/>
                          <a:pt x="2894761" y="2834501"/>
                          <a:pt x="2567275" y="2888511"/>
                        </a:cubicBezTo>
                        <a:cubicBezTo>
                          <a:pt x="2239789" y="2942521"/>
                          <a:pt x="2206680" y="2864736"/>
                          <a:pt x="2092701" y="2888511"/>
                        </a:cubicBezTo>
                        <a:cubicBezTo>
                          <a:pt x="1978722" y="2912286"/>
                          <a:pt x="1730919" y="2861781"/>
                          <a:pt x="1520925" y="2888511"/>
                        </a:cubicBezTo>
                        <a:cubicBezTo>
                          <a:pt x="1310931" y="2915241"/>
                          <a:pt x="1263383" y="2844854"/>
                          <a:pt x="1143552" y="2888511"/>
                        </a:cubicBezTo>
                        <a:cubicBezTo>
                          <a:pt x="1023721" y="2932168"/>
                          <a:pt x="332884" y="2774674"/>
                          <a:pt x="0" y="2888511"/>
                        </a:cubicBezTo>
                        <a:cubicBezTo>
                          <a:pt x="-7541" y="2612818"/>
                          <a:pt x="22394" y="2431026"/>
                          <a:pt x="0" y="2253039"/>
                        </a:cubicBezTo>
                        <a:cubicBezTo>
                          <a:pt x="-22394" y="2075052"/>
                          <a:pt x="22634" y="1929451"/>
                          <a:pt x="0" y="1675336"/>
                        </a:cubicBezTo>
                        <a:cubicBezTo>
                          <a:pt x="-22634" y="1421221"/>
                          <a:pt x="56345" y="1429004"/>
                          <a:pt x="0" y="1184290"/>
                        </a:cubicBezTo>
                        <a:cubicBezTo>
                          <a:pt x="-56345" y="939576"/>
                          <a:pt x="10529" y="815103"/>
                          <a:pt x="0" y="577702"/>
                        </a:cubicBezTo>
                        <a:cubicBezTo>
                          <a:pt x="-10529" y="340301"/>
                          <a:pt x="19815" y="160625"/>
                          <a:pt x="0" y="0"/>
                        </a:cubicBezTo>
                        <a:close/>
                      </a:path>
                      <a:path w="9720196" h="2888511" stroke="0" extrusionOk="0">
                        <a:moveTo>
                          <a:pt x="0" y="0"/>
                        </a:moveTo>
                        <a:cubicBezTo>
                          <a:pt x="227208" y="-36278"/>
                          <a:pt x="369508" y="14405"/>
                          <a:pt x="474574" y="0"/>
                        </a:cubicBezTo>
                        <a:cubicBezTo>
                          <a:pt x="579640" y="-14405"/>
                          <a:pt x="682566" y="8162"/>
                          <a:pt x="754745" y="0"/>
                        </a:cubicBezTo>
                        <a:cubicBezTo>
                          <a:pt x="826924" y="-8162"/>
                          <a:pt x="1248790" y="16841"/>
                          <a:pt x="1520925" y="0"/>
                        </a:cubicBezTo>
                        <a:cubicBezTo>
                          <a:pt x="1793060" y="-16841"/>
                          <a:pt x="1892237" y="40372"/>
                          <a:pt x="1995499" y="0"/>
                        </a:cubicBezTo>
                        <a:cubicBezTo>
                          <a:pt x="2098761" y="-40372"/>
                          <a:pt x="2367342" y="43913"/>
                          <a:pt x="2470073" y="0"/>
                        </a:cubicBezTo>
                        <a:cubicBezTo>
                          <a:pt x="2572804" y="-43913"/>
                          <a:pt x="2861831" y="42705"/>
                          <a:pt x="3236253" y="0"/>
                        </a:cubicBezTo>
                        <a:cubicBezTo>
                          <a:pt x="3610675" y="-42705"/>
                          <a:pt x="3497823" y="28036"/>
                          <a:pt x="3613626" y="0"/>
                        </a:cubicBezTo>
                        <a:cubicBezTo>
                          <a:pt x="3729429" y="-28036"/>
                          <a:pt x="4030280" y="41883"/>
                          <a:pt x="4379806" y="0"/>
                        </a:cubicBezTo>
                        <a:cubicBezTo>
                          <a:pt x="4729332" y="-41883"/>
                          <a:pt x="4848276" y="73127"/>
                          <a:pt x="5145986" y="0"/>
                        </a:cubicBezTo>
                        <a:cubicBezTo>
                          <a:pt x="5443696" y="-73127"/>
                          <a:pt x="5476755" y="12806"/>
                          <a:pt x="5717762" y="0"/>
                        </a:cubicBezTo>
                        <a:cubicBezTo>
                          <a:pt x="5958769" y="-12806"/>
                          <a:pt x="6295389" y="24"/>
                          <a:pt x="6483943" y="0"/>
                        </a:cubicBezTo>
                        <a:cubicBezTo>
                          <a:pt x="6672497" y="-24"/>
                          <a:pt x="6728967" y="940"/>
                          <a:pt x="6958517" y="0"/>
                        </a:cubicBezTo>
                        <a:cubicBezTo>
                          <a:pt x="7188067" y="-940"/>
                          <a:pt x="7267268" y="34939"/>
                          <a:pt x="7433091" y="0"/>
                        </a:cubicBezTo>
                        <a:cubicBezTo>
                          <a:pt x="7598914" y="-34939"/>
                          <a:pt x="7904379" y="68176"/>
                          <a:pt x="8102069" y="0"/>
                        </a:cubicBezTo>
                        <a:cubicBezTo>
                          <a:pt x="8299759" y="-68176"/>
                          <a:pt x="8433076" y="56706"/>
                          <a:pt x="8576644" y="0"/>
                        </a:cubicBezTo>
                        <a:cubicBezTo>
                          <a:pt x="8720212" y="-56706"/>
                          <a:pt x="9185171" y="13527"/>
                          <a:pt x="9720196" y="0"/>
                        </a:cubicBezTo>
                        <a:cubicBezTo>
                          <a:pt x="9725147" y="215029"/>
                          <a:pt x="9653827" y="353578"/>
                          <a:pt x="9720196" y="635472"/>
                        </a:cubicBezTo>
                        <a:cubicBezTo>
                          <a:pt x="9786565" y="917366"/>
                          <a:pt x="9693239" y="1088050"/>
                          <a:pt x="9720196" y="1242060"/>
                        </a:cubicBezTo>
                        <a:cubicBezTo>
                          <a:pt x="9747153" y="1396070"/>
                          <a:pt x="9655669" y="1580301"/>
                          <a:pt x="9720196" y="1848647"/>
                        </a:cubicBezTo>
                        <a:cubicBezTo>
                          <a:pt x="9784723" y="2116993"/>
                          <a:pt x="9698914" y="2219505"/>
                          <a:pt x="9720196" y="2339694"/>
                        </a:cubicBezTo>
                        <a:cubicBezTo>
                          <a:pt x="9741478" y="2459883"/>
                          <a:pt x="9657445" y="2769799"/>
                          <a:pt x="9720196" y="2888511"/>
                        </a:cubicBezTo>
                        <a:cubicBezTo>
                          <a:pt x="9405357" y="2891515"/>
                          <a:pt x="9221366" y="2862531"/>
                          <a:pt x="9051218" y="2888511"/>
                        </a:cubicBezTo>
                        <a:cubicBezTo>
                          <a:pt x="8881070" y="2914491"/>
                          <a:pt x="8791953" y="2852061"/>
                          <a:pt x="8673845" y="2888511"/>
                        </a:cubicBezTo>
                        <a:cubicBezTo>
                          <a:pt x="8555737" y="2924961"/>
                          <a:pt x="8287201" y="2839656"/>
                          <a:pt x="8102069" y="2888511"/>
                        </a:cubicBezTo>
                        <a:cubicBezTo>
                          <a:pt x="7916937" y="2937366"/>
                          <a:pt x="7943205" y="2856753"/>
                          <a:pt x="7821899" y="2888511"/>
                        </a:cubicBezTo>
                        <a:cubicBezTo>
                          <a:pt x="7700593" y="2920269"/>
                          <a:pt x="7680685" y="2886953"/>
                          <a:pt x="7541729" y="2888511"/>
                        </a:cubicBezTo>
                        <a:cubicBezTo>
                          <a:pt x="7402773" y="2890069"/>
                          <a:pt x="7197839" y="2834392"/>
                          <a:pt x="6969952" y="2888511"/>
                        </a:cubicBezTo>
                        <a:cubicBezTo>
                          <a:pt x="6742065" y="2942630"/>
                          <a:pt x="6696129" y="2857033"/>
                          <a:pt x="6592580" y="2888511"/>
                        </a:cubicBezTo>
                        <a:cubicBezTo>
                          <a:pt x="6489031" y="2919989"/>
                          <a:pt x="6123970" y="2840270"/>
                          <a:pt x="5923602" y="2888511"/>
                        </a:cubicBezTo>
                        <a:cubicBezTo>
                          <a:pt x="5723234" y="2936752"/>
                          <a:pt x="5702673" y="2872825"/>
                          <a:pt x="5546229" y="2888511"/>
                        </a:cubicBezTo>
                        <a:cubicBezTo>
                          <a:pt x="5389785" y="2904197"/>
                          <a:pt x="5095544" y="2888280"/>
                          <a:pt x="4877251" y="2888511"/>
                        </a:cubicBezTo>
                        <a:cubicBezTo>
                          <a:pt x="4658958" y="2888742"/>
                          <a:pt x="4681937" y="2885377"/>
                          <a:pt x="4597081" y="2888511"/>
                        </a:cubicBezTo>
                        <a:cubicBezTo>
                          <a:pt x="4512225" y="2891645"/>
                          <a:pt x="4089454" y="2836255"/>
                          <a:pt x="3928103" y="2888511"/>
                        </a:cubicBezTo>
                        <a:cubicBezTo>
                          <a:pt x="3766752" y="2940767"/>
                          <a:pt x="3667664" y="2874851"/>
                          <a:pt x="3550730" y="2888511"/>
                        </a:cubicBezTo>
                        <a:cubicBezTo>
                          <a:pt x="3433796" y="2902171"/>
                          <a:pt x="3387904" y="2873874"/>
                          <a:pt x="3270560" y="2888511"/>
                        </a:cubicBezTo>
                        <a:cubicBezTo>
                          <a:pt x="3153216" y="2903148"/>
                          <a:pt x="3005756" y="2864447"/>
                          <a:pt x="2893188" y="2888511"/>
                        </a:cubicBezTo>
                        <a:cubicBezTo>
                          <a:pt x="2780620" y="2912575"/>
                          <a:pt x="2483759" y="2853051"/>
                          <a:pt x="2224210" y="2888511"/>
                        </a:cubicBezTo>
                        <a:cubicBezTo>
                          <a:pt x="1964661" y="2923971"/>
                          <a:pt x="1995917" y="2881818"/>
                          <a:pt x="1846837" y="2888511"/>
                        </a:cubicBezTo>
                        <a:cubicBezTo>
                          <a:pt x="1697757" y="2895204"/>
                          <a:pt x="1697719" y="2876061"/>
                          <a:pt x="1566667" y="2888511"/>
                        </a:cubicBezTo>
                        <a:cubicBezTo>
                          <a:pt x="1435615" y="2900961"/>
                          <a:pt x="1312842" y="2882733"/>
                          <a:pt x="1189295" y="2888511"/>
                        </a:cubicBezTo>
                        <a:cubicBezTo>
                          <a:pt x="1065748" y="2894289"/>
                          <a:pt x="928184" y="2838758"/>
                          <a:pt x="714720" y="2888511"/>
                        </a:cubicBezTo>
                        <a:cubicBezTo>
                          <a:pt x="501257" y="2938264"/>
                          <a:pt x="181893" y="2826423"/>
                          <a:pt x="0" y="2888511"/>
                        </a:cubicBezTo>
                        <a:cubicBezTo>
                          <a:pt x="-54321" y="2651523"/>
                          <a:pt x="31553" y="2552491"/>
                          <a:pt x="0" y="2368579"/>
                        </a:cubicBezTo>
                        <a:cubicBezTo>
                          <a:pt x="-31553" y="2184667"/>
                          <a:pt x="707" y="2012672"/>
                          <a:pt x="0" y="1848647"/>
                        </a:cubicBezTo>
                        <a:cubicBezTo>
                          <a:pt x="-707" y="1684622"/>
                          <a:pt x="46968" y="1413915"/>
                          <a:pt x="0" y="1270945"/>
                        </a:cubicBezTo>
                        <a:cubicBezTo>
                          <a:pt x="-46968" y="1127975"/>
                          <a:pt x="63676" y="935460"/>
                          <a:pt x="0" y="693243"/>
                        </a:cubicBezTo>
                        <a:cubicBezTo>
                          <a:pt x="-63676" y="451026"/>
                          <a:pt x="44755" y="215108"/>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t"/>
          <a:lstStyle/>
          <a:p>
            <a:endParaRPr lang="fr-FR" sz="2000" i="1" dirty="0">
              <a:solidFill>
                <a:srgbClr val="000000"/>
              </a:solidFill>
              <a:effectLst>
                <a:outerShdw blurRad="38100" dist="38100" dir="2700000" algn="tl">
                  <a:srgbClr val="000000">
                    <a:alpha val="43137"/>
                  </a:srgbClr>
                </a:outerShdw>
              </a:effectLst>
              <a:latin typeface="IBM Plex Sans" panose="020B0503050203000203" pitchFamily="34" charset="0"/>
            </a:endParaRPr>
          </a:p>
          <a:p>
            <a:r>
              <a:rPr lang="fr-FR" sz="2000" b="0" u="none" strike="noStrike" baseline="0" dirty="0">
                <a:solidFill>
                  <a:srgbClr val="000000"/>
                </a:solidFill>
                <a:latin typeface="IBM Plex Sans" panose="020B0503050203000203" pitchFamily="34" charset="0"/>
              </a:rPr>
              <a:t>1. </a:t>
            </a:r>
            <a:r>
              <a:rPr lang="fr-FR" sz="2000" dirty="0">
                <a:solidFill>
                  <a:srgbClr val="000000"/>
                </a:solidFill>
                <a:latin typeface="IBM Plex Sans" panose="020B0503050203000203" pitchFamily="34" charset="0"/>
              </a:rPr>
              <a:t>Consulte la définition de « capital » dans le glossaire du présent guide. Quelle est la somme du capital investi?</a:t>
            </a:r>
            <a:endParaRPr lang="fr-FR" sz="2000" b="0" u="none" strike="noStrike" baseline="0" dirty="0">
              <a:solidFill>
                <a:srgbClr val="000000"/>
              </a:solidFill>
              <a:latin typeface="IBM Plex Sans" panose="020B0503050203000203" pitchFamily="34" charset="0"/>
            </a:endParaRPr>
          </a:p>
          <a:p>
            <a:r>
              <a:rPr lang="fr-FR" sz="2000" b="0" u="none" strike="noStrike" baseline="0" dirty="0">
                <a:solidFill>
                  <a:srgbClr val="000000"/>
                </a:solidFill>
                <a:latin typeface="IBM Plex Sans" panose="020B0503050203000203" pitchFamily="34" charset="0"/>
              </a:rPr>
              <a:t>    $ __________</a:t>
            </a:r>
          </a:p>
          <a:p>
            <a:endParaRPr lang="fr-FR" sz="2000" b="0" u="none" strike="noStrike" baseline="0" dirty="0">
              <a:solidFill>
                <a:srgbClr val="000000"/>
              </a:solidFill>
              <a:latin typeface="IBM Plex Sans" panose="020B0503050203000203" pitchFamily="34" charset="0"/>
            </a:endParaRPr>
          </a:p>
          <a:p>
            <a:r>
              <a:rPr lang="fr-FR" sz="2000" b="0" u="none" strike="noStrike" baseline="0" dirty="0">
                <a:solidFill>
                  <a:srgbClr val="000000"/>
                </a:solidFill>
                <a:latin typeface="IBM Plex Sans" panose="020B0503050203000203" pitchFamily="34" charset="0"/>
              </a:rPr>
              <a:t>2. </a:t>
            </a:r>
            <a:r>
              <a:rPr lang="fr-FR" sz="2000" dirty="0">
                <a:solidFill>
                  <a:srgbClr val="000000"/>
                </a:solidFill>
                <a:latin typeface="IBM Plex Sans" panose="020B0503050203000203" pitchFamily="34" charset="0"/>
              </a:rPr>
              <a:t>Quelle sera la valeur du placement de Jennifer après 1 an?</a:t>
            </a:r>
            <a:endParaRPr lang="fr-FR" sz="2000" b="0" u="none" strike="noStrike" baseline="0" dirty="0">
              <a:solidFill>
                <a:srgbClr val="000000"/>
              </a:solidFill>
              <a:latin typeface="IBM Plex Sans" panose="020B0503050203000203" pitchFamily="34" charset="0"/>
            </a:endParaRPr>
          </a:p>
          <a:p>
            <a:r>
              <a:rPr lang="fr-FR" sz="2000" b="0" u="none" strike="noStrike" baseline="0" dirty="0">
                <a:solidFill>
                  <a:srgbClr val="000000"/>
                </a:solidFill>
                <a:latin typeface="IBM Plex Sans" panose="020B0503050203000203" pitchFamily="34" charset="0"/>
              </a:rPr>
              <a:t>    $ __________</a:t>
            </a:r>
            <a:r>
              <a:rPr lang="fr-FR" sz="2000" b="0" i="0" u="none" strike="noStrike" baseline="0" dirty="0">
                <a:solidFill>
                  <a:srgbClr val="000000"/>
                </a:solidFill>
                <a:latin typeface="IBM Plex Sans" panose="020B0503050203000203" pitchFamily="34" charset="0"/>
              </a:rPr>
              <a:t>	</a:t>
            </a:r>
          </a:p>
        </p:txBody>
      </p:sp>
      <p:sp>
        <p:nvSpPr>
          <p:cNvPr id="2" name="TextBox 1">
            <a:extLst>
              <a:ext uri="{FF2B5EF4-FFF2-40B4-BE49-F238E27FC236}">
                <a16:creationId xmlns:a16="http://schemas.microsoft.com/office/drawing/2014/main" id="{21B7C192-F301-8E23-A4A5-76A34BBF0D91}"/>
              </a:ext>
            </a:extLst>
          </p:cNvPr>
          <p:cNvSpPr txBox="1"/>
          <p:nvPr/>
        </p:nvSpPr>
        <p:spPr>
          <a:xfrm>
            <a:off x="1954924" y="4377353"/>
            <a:ext cx="735779"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2 000 $</a:t>
            </a:r>
          </a:p>
        </p:txBody>
      </p:sp>
      <p:sp>
        <p:nvSpPr>
          <p:cNvPr id="3" name="TextBox 2">
            <a:extLst>
              <a:ext uri="{FF2B5EF4-FFF2-40B4-BE49-F238E27FC236}">
                <a16:creationId xmlns:a16="http://schemas.microsoft.com/office/drawing/2014/main" id="{BE8CD55D-C296-9701-0E9D-CB63E398352C}"/>
              </a:ext>
            </a:extLst>
          </p:cNvPr>
          <p:cNvSpPr txBox="1"/>
          <p:nvPr/>
        </p:nvSpPr>
        <p:spPr>
          <a:xfrm>
            <a:off x="1954923" y="5317231"/>
            <a:ext cx="735779" cy="246221"/>
          </a:xfrm>
          <a:prstGeom prst="rect">
            <a:avLst/>
          </a:prstGeom>
          <a:noFill/>
        </p:spPr>
        <p:txBody>
          <a:bodyPr wrap="none" lIns="0" tIns="0" rIns="0" bIns="0" rtlCol="0">
            <a:spAutoFit/>
          </a:bodyPr>
          <a:lstStyle/>
          <a:p>
            <a:pPr algn="l"/>
            <a:r>
              <a:rPr lang="en-US" sz="1600" b="1" dirty="0">
                <a:solidFill>
                  <a:srgbClr val="FF0000"/>
                </a:solidFill>
                <a:latin typeface="IBM Plex Sans" panose="020B0503050203000203" pitchFamily="34" charset="0"/>
              </a:rPr>
              <a:t>2 080 $</a:t>
            </a:r>
          </a:p>
        </p:txBody>
      </p:sp>
    </p:spTree>
    <p:extLst>
      <p:ext uri="{BB962C8B-B14F-4D97-AF65-F5344CB8AC3E}">
        <p14:creationId xmlns:p14="http://schemas.microsoft.com/office/powerpoint/2010/main" val="211291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1_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B842BD-9467-4308-A184-7C6AFF0EB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042DD2-A503-4D3F-9EFD-CB405E94E642}">
  <ds:schemaRefs>
    <ds:schemaRef ds:uri="8b868721-7ad1-47b7-bba7-108dae03098e"/>
    <ds:schemaRef ds:uri="http://schemas.microsoft.com/office/2006/metadata/properties"/>
    <ds:schemaRef ds:uri="http://purl.org/dc/terms/"/>
    <ds:schemaRef ds:uri="http://www.w3.org/XML/1998/namespace"/>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c075e844-c6ea-4c5d-9447-7eac30e22959"/>
  </ds:schemaRefs>
</ds:datastoreItem>
</file>

<file path=customXml/itemProps3.xml><?xml version="1.0" encoding="utf-8"?>
<ds:datastoreItem xmlns:ds="http://schemas.openxmlformats.org/officeDocument/2006/customXml" ds:itemID="{20571357-017D-4572-A03B-8FB707D224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563</TotalTime>
  <Words>3095</Words>
  <Application>Microsoft Macintosh PowerPoint</Application>
  <PresentationFormat>Widescreen</PresentationFormat>
  <Paragraphs>303</Paragraphs>
  <Slides>23</Slides>
  <Notes>19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Arial</vt:lpstr>
      <vt:lpstr>Calibri</vt:lpstr>
      <vt:lpstr>IBM Plex Sans</vt:lpstr>
      <vt:lpstr>IBM Plex Sans ExtraLight</vt:lpstr>
      <vt:lpstr>IBM Plex Sans Light</vt:lpstr>
      <vt:lpstr>IBM Plex Sans Medium</vt:lpstr>
      <vt:lpstr>IBM Plex Sans SemiBold</vt:lpstr>
      <vt:lpstr>IBM Plex Sans SmBld</vt:lpstr>
      <vt:lpstr>IBM Plex Serif</vt:lpstr>
      <vt:lpstr>IBM Plex Serif ExtraLight</vt:lpstr>
      <vt:lpstr>IBM Plex Serif Medium</vt:lpstr>
      <vt:lpstr>Jumble</vt:lpstr>
      <vt:lpstr>Wingdings</vt:lpstr>
      <vt:lpstr>1_Office Theme</vt:lpstr>
      <vt:lpstr>PowerPoint Presentation</vt:lpstr>
      <vt:lpstr>INTRODUCTIONS</vt:lpstr>
      <vt:lpstr>RÈGLES ET ATTENTES</vt:lpstr>
      <vt:lpstr>PowerPoint Presentation</vt:lpstr>
      <vt:lpstr>PowerPoint Presentation</vt:lpstr>
      <vt:lpstr>PowerPoint Presentation</vt:lpstr>
      <vt:lpstr>PHASE 1: Notions de base en placement</vt:lpstr>
      <vt:lpstr>PowerPoint Presentation</vt:lpstr>
      <vt:lpstr>Phase 2A: Calcul d’intérêt simple</vt:lpstr>
      <vt:lpstr>Phase 2B: Intérêt simple et intérêt composé</vt:lpstr>
      <vt:lpstr>Phase 2B: Intérêt simple et intérêt composé</vt:lpstr>
      <vt:lpstr>Phase 2B: Intérêt simple et intérêt composé</vt:lpstr>
      <vt:lpstr>PowerPoint Presentation</vt:lpstr>
      <vt:lpstr>Phase 3A: La gestion de l’incertitude des placements</vt:lpstr>
      <vt:lpstr>Phase 3A: La gestion de l’incertitude des placements</vt:lpstr>
      <vt:lpstr>Phase 3A: La gestion de l’incertitude des placements</vt:lpstr>
      <vt:lpstr>Phase 3A: La gestion de l’incertitude des placements</vt:lpstr>
      <vt:lpstr>PowerPoint Presentation</vt:lpstr>
      <vt:lpstr>Phase 4: Autoévaluation de la tolérance au risque </vt:lpstr>
      <vt:lpstr>PowerPoint Presentation</vt:lpstr>
      <vt:lpstr>RESSOURCES COMPLÉMENTAIRES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Jian Hao Chiah</dc:creator>
  <cp:lastModifiedBy>Alain Saleh</cp:lastModifiedBy>
  <cp:revision>34</cp:revision>
  <dcterms:created xsi:type="dcterms:W3CDTF">2022-05-03T18:42:38Z</dcterms:created>
  <dcterms:modified xsi:type="dcterms:W3CDTF">2022-07-22T18:49:23Z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