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8"/>
  </p:notesMasterIdLst>
  <p:sldIdLst>
    <p:sldId id="330" r:id="rId5"/>
    <p:sldId id="499" r:id="rId6"/>
    <p:sldId id="431" r:id="rId7"/>
    <p:sldId id="433" r:id="rId8"/>
    <p:sldId id="434" r:id="rId9"/>
    <p:sldId id="435" r:id="rId10"/>
    <p:sldId id="437" r:id="rId11"/>
    <p:sldId id="675" r:id="rId12"/>
    <p:sldId id="678" r:id="rId13"/>
    <p:sldId id="685" r:id="rId14"/>
    <p:sldId id="679" r:id="rId15"/>
    <p:sldId id="680" r:id="rId16"/>
    <p:sldId id="676" r:id="rId17"/>
    <p:sldId id="681" r:id="rId18"/>
    <p:sldId id="450" r:id="rId19"/>
    <p:sldId id="682" r:id="rId20"/>
    <p:sldId id="683" r:id="rId21"/>
    <p:sldId id="677" r:id="rId22"/>
    <p:sldId id="684" r:id="rId23"/>
    <p:sldId id="686" r:id="rId24"/>
    <p:sldId id="687" r:id="rId25"/>
    <p:sldId id="483" r:id="rId26"/>
    <p:sldId id="485"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565"/>
    <a:srgbClr val="9838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8518F1-13EB-1D45-8643-515158A6366D}" v="60" dt="2022-07-07T21:02:45.0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1" autoAdjust="0"/>
    <p:restoredTop sz="73212"/>
  </p:normalViewPr>
  <p:slideViewPr>
    <p:cSldViewPr snapToGrid="0">
      <p:cViewPr varScale="1">
        <p:scale>
          <a:sx n="81" d="100"/>
          <a:sy n="81" d="100"/>
        </p:scale>
        <p:origin x="176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in Saleh" userId="039d1f4c-e284-49fb-82d8-3ace0e393fd6" providerId="ADAL" clId="{A48518F1-13EB-1D45-8643-515158A6366D}"/>
    <pc:docChg chg="undo redo custSel addSld delSld modSld delMainMaster">
      <pc:chgData name="Alain Saleh" userId="039d1f4c-e284-49fb-82d8-3ace0e393fd6" providerId="ADAL" clId="{A48518F1-13EB-1D45-8643-515158A6366D}" dt="2022-07-07T21:02:50.757" v="1321" actId="20577"/>
      <pc:docMkLst>
        <pc:docMk/>
      </pc:docMkLst>
      <pc:sldChg chg="addSp delSp modSp mod">
        <pc:chgData name="Alain Saleh" userId="039d1f4c-e284-49fb-82d8-3ace0e393fd6" providerId="ADAL" clId="{A48518F1-13EB-1D45-8643-515158A6366D}" dt="2022-06-29T20:08:54.893" v="4" actId="478"/>
        <pc:sldMkLst>
          <pc:docMk/>
          <pc:sldMk cId="4182375410" sldId="330"/>
        </pc:sldMkLst>
        <pc:spChg chg="mod">
          <ac:chgData name="Alain Saleh" userId="039d1f4c-e284-49fb-82d8-3ace0e393fd6" providerId="ADAL" clId="{A48518F1-13EB-1D45-8643-515158A6366D}" dt="2022-06-29T20:08:50.538" v="2" actId="2711"/>
          <ac:spMkLst>
            <pc:docMk/>
            <pc:sldMk cId="4182375410" sldId="330"/>
            <ac:spMk id="2" creationId="{455D1E84-802D-2147-84BC-B33E03139107}"/>
          </ac:spMkLst>
        </pc:spChg>
        <pc:spChg chg="add del mod">
          <ac:chgData name="Alain Saleh" userId="039d1f4c-e284-49fb-82d8-3ace0e393fd6" providerId="ADAL" clId="{A48518F1-13EB-1D45-8643-515158A6366D}" dt="2022-06-29T20:08:54.893" v="4" actId="478"/>
          <ac:spMkLst>
            <pc:docMk/>
            <pc:sldMk cId="4182375410" sldId="330"/>
            <ac:spMk id="4" creationId="{EA946346-E5AA-0ABD-F49E-86A6CF6FC7B9}"/>
          </ac:spMkLst>
        </pc:spChg>
        <pc:spChg chg="del">
          <ac:chgData name="Alain Saleh" userId="039d1f4c-e284-49fb-82d8-3ace0e393fd6" providerId="ADAL" clId="{A48518F1-13EB-1D45-8643-515158A6366D}" dt="2022-06-29T20:08:53.737" v="3" actId="478"/>
          <ac:spMkLst>
            <pc:docMk/>
            <pc:sldMk cId="4182375410" sldId="330"/>
            <ac:spMk id="5" creationId="{D1481DF1-DFAD-D24D-AA03-34C522AAA133}"/>
          </ac:spMkLst>
        </pc:spChg>
      </pc:sldChg>
      <pc:sldChg chg="del">
        <pc:chgData name="Alain Saleh" userId="039d1f4c-e284-49fb-82d8-3ace0e393fd6" providerId="ADAL" clId="{A48518F1-13EB-1D45-8643-515158A6366D}" dt="2022-06-29T20:09:08.133" v="6" actId="2696"/>
        <pc:sldMkLst>
          <pc:docMk/>
          <pc:sldMk cId="2252485964" sldId="331"/>
        </pc:sldMkLst>
      </pc:sldChg>
      <pc:sldChg chg="add del">
        <pc:chgData name="Alain Saleh" userId="039d1f4c-e284-49fb-82d8-3ace0e393fd6" providerId="ADAL" clId="{A48518F1-13EB-1D45-8643-515158A6366D}" dt="2022-06-29T20:16:18.902" v="331" actId="2696"/>
        <pc:sldMkLst>
          <pc:docMk/>
          <pc:sldMk cId="1711713049" sldId="360"/>
        </pc:sldMkLst>
      </pc:sldChg>
      <pc:sldChg chg="add">
        <pc:chgData name="Alain Saleh" userId="039d1f4c-e284-49fb-82d8-3ace0e393fd6" providerId="ADAL" clId="{A48518F1-13EB-1D45-8643-515158A6366D}" dt="2022-06-29T20:07:32.010" v="0"/>
        <pc:sldMkLst>
          <pc:docMk/>
          <pc:sldMk cId="3499880527" sldId="431"/>
        </pc:sldMkLst>
      </pc:sldChg>
      <pc:sldChg chg="modSp add mod">
        <pc:chgData name="Alain Saleh" userId="039d1f4c-e284-49fb-82d8-3ace0e393fd6" providerId="ADAL" clId="{A48518F1-13EB-1D45-8643-515158A6366D}" dt="2022-07-07T20:26:54.134" v="511" actId="20577"/>
        <pc:sldMkLst>
          <pc:docMk/>
          <pc:sldMk cId="3588517277" sldId="433"/>
        </pc:sldMkLst>
        <pc:spChg chg="mod">
          <ac:chgData name="Alain Saleh" userId="039d1f4c-e284-49fb-82d8-3ace0e393fd6" providerId="ADAL" clId="{A48518F1-13EB-1D45-8643-515158A6366D}" dt="2022-07-07T20:26:54.134" v="511" actId="20577"/>
          <ac:spMkLst>
            <pc:docMk/>
            <pc:sldMk cId="3588517277" sldId="433"/>
            <ac:spMk id="3" creationId="{3DFAD8D1-9BAF-304D-9DAF-E8850DB6F5BC}"/>
          </ac:spMkLst>
        </pc:spChg>
      </pc:sldChg>
      <pc:sldChg chg="addSp delSp modSp add mod">
        <pc:chgData name="Alain Saleh" userId="039d1f4c-e284-49fb-82d8-3ace0e393fd6" providerId="ADAL" clId="{A48518F1-13EB-1D45-8643-515158A6366D}" dt="2022-06-29T20:16:16.495" v="330" actId="20577"/>
        <pc:sldMkLst>
          <pc:docMk/>
          <pc:sldMk cId="3786874363" sldId="434"/>
        </pc:sldMkLst>
        <pc:spChg chg="mod">
          <ac:chgData name="Alain Saleh" userId="039d1f4c-e284-49fb-82d8-3ace0e393fd6" providerId="ADAL" clId="{A48518F1-13EB-1D45-8643-515158A6366D}" dt="2022-06-29T20:16:16.495" v="330" actId="20577"/>
          <ac:spMkLst>
            <pc:docMk/>
            <pc:sldMk cId="3786874363" sldId="434"/>
            <ac:spMk id="4" creationId="{7EABC734-F95D-8D48-964D-15182C0FAAD1}"/>
          </ac:spMkLst>
        </pc:spChg>
        <pc:spChg chg="add del mod">
          <ac:chgData name="Alain Saleh" userId="039d1f4c-e284-49fb-82d8-3ace0e393fd6" providerId="ADAL" clId="{A48518F1-13EB-1D45-8643-515158A6366D}" dt="2022-06-29T20:13:39.914" v="133" actId="478"/>
          <ac:spMkLst>
            <pc:docMk/>
            <pc:sldMk cId="3786874363" sldId="434"/>
            <ac:spMk id="7" creationId="{B3D4282C-F142-F82F-E0A4-E0EEDF689D0D}"/>
          </ac:spMkLst>
        </pc:spChg>
        <pc:spChg chg="add del mod">
          <ac:chgData name="Alain Saleh" userId="039d1f4c-e284-49fb-82d8-3ace0e393fd6" providerId="ADAL" clId="{A48518F1-13EB-1D45-8643-515158A6366D}" dt="2022-06-29T20:15:45.676" v="240" actId="478"/>
          <ac:spMkLst>
            <pc:docMk/>
            <pc:sldMk cId="3786874363" sldId="434"/>
            <ac:spMk id="8" creationId="{407BCB8E-E448-1065-F95E-E92FCCC5B3EE}"/>
          </ac:spMkLst>
        </pc:spChg>
        <pc:spChg chg="add del mod">
          <ac:chgData name="Alain Saleh" userId="039d1f4c-e284-49fb-82d8-3ace0e393fd6" providerId="ADAL" clId="{A48518F1-13EB-1D45-8643-515158A6366D}" dt="2022-06-29T20:15:45.676" v="240" actId="478"/>
          <ac:spMkLst>
            <pc:docMk/>
            <pc:sldMk cId="3786874363" sldId="434"/>
            <ac:spMk id="9" creationId="{77C807CC-892D-0551-966B-C4C4D9F09C77}"/>
          </ac:spMkLst>
        </pc:spChg>
      </pc:sldChg>
      <pc:sldChg chg="modSp mod modNotesTx">
        <pc:chgData name="Alain Saleh" userId="039d1f4c-e284-49fb-82d8-3ace0e393fd6" providerId="ADAL" clId="{A48518F1-13EB-1D45-8643-515158A6366D}" dt="2022-06-29T20:21:32.309" v="383" actId="20577"/>
        <pc:sldMkLst>
          <pc:docMk/>
          <pc:sldMk cId="2459750731" sldId="437"/>
        </pc:sldMkLst>
        <pc:spChg chg="mod">
          <ac:chgData name="Alain Saleh" userId="039d1f4c-e284-49fb-82d8-3ace0e393fd6" providerId="ADAL" clId="{A48518F1-13EB-1D45-8643-515158A6366D}" dt="2022-06-29T20:16:48.393" v="336" actId="20577"/>
          <ac:spMkLst>
            <pc:docMk/>
            <pc:sldMk cId="2459750731" sldId="437"/>
            <ac:spMk id="19" creationId="{A8B1C27C-23E8-DB80-FFD3-531302345000}"/>
          </ac:spMkLst>
        </pc:spChg>
      </pc:sldChg>
      <pc:sldChg chg="add">
        <pc:chgData name="Alain Saleh" userId="039d1f4c-e284-49fb-82d8-3ace0e393fd6" providerId="ADAL" clId="{A48518F1-13EB-1D45-8643-515158A6366D}" dt="2022-07-07T21:02:24.653" v="1317"/>
        <pc:sldMkLst>
          <pc:docMk/>
          <pc:sldMk cId="23116719" sldId="483"/>
        </pc:sldMkLst>
      </pc:sldChg>
      <pc:sldChg chg="add modNotesTx">
        <pc:chgData name="Alain Saleh" userId="039d1f4c-e284-49fb-82d8-3ace0e393fd6" providerId="ADAL" clId="{A48518F1-13EB-1D45-8643-515158A6366D}" dt="2022-07-07T21:02:50.757" v="1321" actId="20577"/>
        <pc:sldMkLst>
          <pc:docMk/>
          <pc:sldMk cId="1219325847" sldId="485"/>
        </pc:sldMkLst>
      </pc:sldChg>
      <pc:sldChg chg="add">
        <pc:chgData name="Alain Saleh" userId="039d1f4c-e284-49fb-82d8-3ace0e393fd6" providerId="ADAL" clId="{A48518F1-13EB-1D45-8643-515158A6366D}" dt="2022-06-29T20:07:32.010" v="0"/>
        <pc:sldMkLst>
          <pc:docMk/>
          <pc:sldMk cId="430560792" sldId="499"/>
        </pc:sldMkLst>
      </pc:sldChg>
      <pc:sldChg chg="del">
        <pc:chgData name="Alain Saleh" userId="039d1f4c-e284-49fb-82d8-3ace0e393fd6" providerId="ADAL" clId="{A48518F1-13EB-1D45-8643-515158A6366D}" dt="2022-06-29T20:07:46.585" v="1" actId="2696"/>
        <pc:sldMkLst>
          <pc:docMk/>
          <pc:sldMk cId="1483966896" sldId="661"/>
        </pc:sldMkLst>
      </pc:sldChg>
      <pc:sldChg chg="modSp mod">
        <pc:chgData name="Alain Saleh" userId="039d1f4c-e284-49fb-82d8-3ace0e393fd6" providerId="ADAL" clId="{A48518F1-13EB-1D45-8643-515158A6366D}" dt="2022-07-07T20:50:40.038" v="840" actId="207"/>
        <pc:sldMkLst>
          <pc:docMk/>
          <pc:sldMk cId="3922526804" sldId="677"/>
        </pc:sldMkLst>
        <pc:spChg chg="mod">
          <ac:chgData name="Alain Saleh" userId="039d1f4c-e284-49fb-82d8-3ace0e393fd6" providerId="ADAL" clId="{A48518F1-13EB-1D45-8643-515158A6366D}" dt="2022-07-07T20:50:40.038" v="840" actId="207"/>
          <ac:spMkLst>
            <pc:docMk/>
            <pc:sldMk cId="3922526804" sldId="677"/>
            <ac:spMk id="4" creationId="{7F1E49F2-B40A-E54B-9DE6-5750D1C1232B}"/>
          </ac:spMkLst>
        </pc:spChg>
      </pc:sldChg>
      <pc:sldChg chg="modSp mod modNotesTx">
        <pc:chgData name="Alain Saleh" userId="039d1f4c-e284-49fb-82d8-3ace0e393fd6" providerId="ADAL" clId="{A48518F1-13EB-1D45-8643-515158A6366D}" dt="2022-06-29T20:49:56.192" v="409" actId="20577"/>
        <pc:sldMkLst>
          <pc:docMk/>
          <pc:sldMk cId="2112914018" sldId="678"/>
        </pc:sldMkLst>
        <pc:spChg chg="mod">
          <ac:chgData name="Alain Saleh" userId="039d1f4c-e284-49fb-82d8-3ace0e393fd6" providerId="ADAL" clId="{A48518F1-13EB-1D45-8643-515158A6366D}" dt="2022-06-29T20:22:39.797" v="405" actId="20577"/>
          <ac:spMkLst>
            <pc:docMk/>
            <pc:sldMk cId="2112914018" sldId="678"/>
            <ac:spMk id="13" creationId="{C8AC83EE-CFAD-6241-753B-97FDD7EEFE3B}"/>
          </ac:spMkLst>
        </pc:spChg>
        <pc:spChg chg="mod">
          <ac:chgData name="Alain Saleh" userId="039d1f4c-e284-49fb-82d8-3ace0e393fd6" providerId="ADAL" clId="{A48518F1-13EB-1D45-8643-515158A6366D}" dt="2022-06-29T20:26:07.284" v="408" actId="14100"/>
          <ac:spMkLst>
            <pc:docMk/>
            <pc:sldMk cId="2112914018" sldId="678"/>
            <ac:spMk id="14" creationId="{1257C44A-57BA-C0B9-496E-E114561F196D}"/>
          </ac:spMkLst>
        </pc:spChg>
      </pc:sldChg>
      <pc:sldChg chg="addSp delSp modSp mod modNotesTx">
        <pc:chgData name="Alain Saleh" userId="039d1f4c-e284-49fb-82d8-3ace0e393fd6" providerId="ADAL" clId="{A48518F1-13EB-1D45-8643-515158A6366D}" dt="2022-07-07T20:37:43.987" v="836" actId="20577"/>
        <pc:sldMkLst>
          <pc:docMk/>
          <pc:sldMk cId="1424495754" sldId="681"/>
        </pc:sldMkLst>
        <pc:spChg chg="add del mod">
          <ac:chgData name="Alain Saleh" userId="039d1f4c-e284-49fb-82d8-3ace0e393fd6" providerId="ADAL" clId="{A48518F1-13EB-1D45-8643-515158A6366D}" dt="2022-07-07T20:30:13.134" v="528"/>
          <ac:spMkLst>
            <pc:docMk/>
            <pc:sldMk cId="1424495754" sldId="681"/>
            <ac:spMk id="2" creationId="{F50CAA6B-AB2B-93ED-9ED7-BA96BF4939CC}"/>
          </ac:spMkLst>
        </pc:spChg>
        <pc:spChg chg="del">
          <ac:chgData name="Alain Saleh" userId="039d1f4c-e284-49fb-82d8-3ace0e393fd6" providerId="ADAL" clId="{A48518F1-13EB-1D45-8643-515158A6366D}" dt="2022-07-07T20:29:16.445" v="517" actId="478"/>
          <ac:spMkLst>
            <pc:docMk/>
            <pc:sldMk cId="1424495754" sldId="681"/>
            <ac:spMk id="4" creationId="{289860E0-0D02-5141-B1CF-1E338C7E6F45}"/>
          </ac:spMkLst>
        </pc:spChg>
        <pc:spChg chg="mod">
          <ac:chgData name="Alain Saleh" userId="039d1f4c-e284-49fb-82d8-3ace0e393fd6" providerId="ADAL" clId="{A48518F1-13EB-1D45-8643-515158A6366D}" dt="2022-07-07T20:29:23.343" v="518" actId="2711"/>
          <ac:spMkLst>
            <pc:docMk/>
            <pc:sldMk cId="1424495754" sldId="681"/>
            <ac:spMk id="5" creationId="{69CA2441-EA05-8641-BA45-3869B78CBE21}"/>
          </ac:spMkLst>
        </pc:spChg>
        <pc:spChg chg="mod">
          <ac:chgData name="Alain Saleh" userId="039d1f4c-e284-49fb-82d8-3ace0e393fd6" providerId="ADAL" clId="{A48518F1-13EB-1D45-8643-515158A6366D}" dt="2022-07-07T20:29:23.343" v="518" actId="2711"/>
          <ac:spMkLst>
            <pc:docMk/>
            <pc:sldMk cId="1424495754" sldId="681"/>
            <ac:spMk id="6" creationId="{0A8B42CD-9C94-EAE3-9491-EB88AFBCA073}"/>
          </ac:spMkLst>
        </pc:spChg>
        <pc:spChg chg="mod">
          <ac:chgData name="Alain Saleh" userId="039d1f4c-e284-49fb-82d8-3ace0e393fd6" providerId="ADAL" clId="{A48518F1-13EB-1D45-8643-515158A6366D}" dt="2022-07-07T20:34:55.719" v="768" actId="948"/>
          <ac:spMkLst>
            <pc:docMk/>
            <pc:sldMk cId="1424495754" sldId="681"/>
            <ac:spMk id="7" creationId="{C2D874EF-F40C-0945-9FE2-A385DAB3CF23}"/>
          </ac:spMkLst>
        </pc:spChg>
        <pc:spChg chg="add mod">
          <ac:chgData name="Alain Saleh" userId="039d1f4c-e284-49fb-82d8-3ace0e393fd6" providerId="ADAL" clId="{A48518F1-13EB-1D45-8643-515158A6366D}" dt="2022-07-07T20:36:23.929" v="782" actId="408"/>
          <ac:spMkLst>
            <pc:docMk/>
            <pc:sldMk cId="1424495754" sldId="681"/>
            <ac:spMk id="8" creationId="{7E02061E-7589-F365-9D50-BAECC745958E}"/>
          </ac:spMkLst>
        </pc:spChg>
        <pc:spChg chg="add mod">
          <ac:chgData name="Alain Saleh" userId="039d1f4c-e284-49fb-82d8-3ace0e393fd6" providerId="ADAL" clId="{A48518F1-13EB-1D45-8643-515158A6366D}" dt="2022-07-07T20:36:30.581" v="783" actId="14100"/>
          <ac:spMkLst>
            <pc:docMk/>
            <pc:sldMk cId="1424495754" sldId="681"/>
            <ac:spMk id="9" creationId="{9949435E-4AB5-EC5E-5586-05EEA99E4A78}"/>
          </ac:spMkLst>
        </pc:spChg>
        <pc:spChg chg="add mod">
          <ac:chgData name="Alain Saleh" userId="039d1f4c-e284-49fb-82d8-3ace0e393fd6" providerId="ADAL" clId="{A48518F1-13EB-1D45-8643-515158A6366D}" dt="2022-07-07T20:36:39.354" v="785" actId="1076"/>
          <ac:spMkLst>
            <pc:docMk/>
            <pc:sldMk cId="1424495754" sldId="681"/>
            <ac:spMk id="11" creationId="{A481FB45-28EB-0087-17B2-51948521BAC8}"/>
          </ac:spMkLst>
        </pc:spChg>
        <pc:spChg chg="add mod">
          <ac:chgData name="Alain Saleh" userId="039d1f4c-e284-49fb-82d8-3ace0e393fd6" providerId="ADAL" clId="{A48518F1-13EB-1D45-8643-515158A6366D}" dt="2022-07-07T20:36:23.929" v="782" actId="408"/>
          <ac:spMkLst>
            <pc:docMk/>
            <pc:sldMk cId="1424495754" sldId="681"/>
            <ac:spMk id="12" creationId="{7F1FA9E4-0677-1119-E6B0-8725F99890A8}"/>
          </ac:spMkLst>
        </pc:spChg>
        <pc:picChg chg="add mod">
          <ac:chgData name="Alain Saleh" userId="039d1f4c-e284-49fb-82d8-3ace0e393fd6" providerId="ADAL" clId="{A48518F1-13EB-1D45-8643-515158A6366D}" dt="2022-07-07T20:36:09.040" v="777" actId="408"/>
          <ac:picMkLst>
            <pc:docMk/>
            <pc:sldMk cId="1424495754" sldId="681"/>
            <ac:picMk id="13" creationId="{6F31AA5D-DE70-0525-DDE5-C93C2E2FEDA0}"/>
          </ac:picMkLst>
        </pc:picChg>
        <pc:picChg chg="add mod modCrop">
          <ac:chgData name="Alain Saleh" userId="039d1f4c-e284-49fb-82d8-3ace0e393fd6" providerId="ADAL" clId="{A48518F1-13EB-1D45-8643-515158A6366D}" dt="2022-07-07T20:36:58.082" v="795" actId="1037"/>
          <ac:picMkLst>
            <pc:docMk/>
            <pc:sldMk cId="1424495754" sldId="681"/>
            <ac:picMk id="14" creationId="{07695D21-1A4C-DEB2-D773-9C2C14CC7BAB}"/>
          </ac:picMkLst>
        </pc:picChg>
        <pc:picChg chg="add mod modCrop">
          <ac:chgData name="Alain Saleh" userId="039d1f4c-e284-49fb-82d8-3ace0e393fd6" providerId="ADAL" clId="{A48518F1-13EB-1D45-8643-515158A6366D}" dt="2022-07-07T20:37:03.488" v="807" actId="1036"/>
          <ac:picMkLst>
            <pc:docMk/>
            <pc:sldMk cId="1424495754" sldId="681"/>
            <ac:picMk id="15" creationId="{D716FBE1-806A-F7F8-CFA4-05EA7AC1E408}"/>
          </ac:picMkLst>
        </pc:picChg>
        <pc:picChg chg="add mod modCrop">
          <ac:chgData name="Alain Saleh" userId="039d1f4c-e284-49fb-82d8-3ace0e393fd6" providerId="ADAL" clId="{A48518F1-13EB-1D45-8643-515158A6366D}" dt="2022-07-07T20:36:09.040" v="777" actId="408"/>
          <ac:picMkLst>
            <pc:docMk/>
            <pc:sldMk cId="1424495754" sldId="681"/>
            <ac:picMk id="16" creationId="{637C18D8-0738-9A8C-04D5-33F99017566D}"/>
          </ac:picMkLst>
        </pc:picChg>
      </pc:sldChg>
      <pc:sldChg chg="modSp mod">
        <pc:chgData name="Alain Saleh" userId="039d1f4c-e284-49fb-82d8-3ace0e393fd6" providerId="ADAL" clId="{A48518F1-13EB-1D45-8643-515158A6366D}" dt="2022-07-07T20:38:02.440" v="839" actId="948"/>
        <pc:sldMkLst>
          <pc:docMk/>
          <pc:sldMk cId="869284546" sldId="682"/>
        </pc:sldMkLst>
        <pc:spChg chg="mod">
          <ac:chgData name="Alain Saleh" userId="039d1f4c-e284-49fb-82d8-3ace0e393fd6" providerId="ADAL" clId="{A48518F1-13EB-1D45-8643-515158A6366D}" dt="2022-07-07T20:37:56.097" v="838" actId="404"/>
          <ac:spMkLst>
            <pc:docMk/>
            <pc:sldMk cId="869284546" sldId="682"/>
            <ac:spMk id="2" creationId="{A69DAA4D-0A9C-3280-E61C-32ABBAC5F2D7}"/>
          </ac:spMkLst>
        </pc:spChg>
        <pc:spChg chg="mod">
          <ac:chgData name="Alain Saleh" userId="039d1f4c-e284-49fb-82d8-3ace0e393fd6" providerId="ADAL" clId="{A48518F1-13EB-1D45-8643-515158A6366D}" dt="2022-07-07T20:37:56.097" v="838" actId="404"/>
          <ac:spMkLst>
            <pc:docMk/>
            <pc:sldMk cId="869284546" sldId="682"/>
            <ac:spMk id="5" creationId="{69CA2441-EA05-8641-BA45-3869B78CBE21}"/>
          </ac:spMkLst>
        </pc:spChg>
        <pc:spChg chg="mod">
          <ac:chgData name="Alain Saleh" userId="039d1f4c-e284-49fb-82d8-3ace0e393fd6" providerId="ADAL" clId="{A48518F1-13EB-1D45-8643-515158A6366D}" dt="2022-07-07T20:37:56.097" v="838" actId="404"/>
          <ac:spMkLst>
            <pc:docMk/>
            <pc:sldMk cId="869284546" sldId="682"/>
            <ac:spMk id="6" creationId="{0A8B42CD-9C94-EAE3-9491-EB88AFBCA073}"/>
          </ac:spMkLst>
        </pc:spChg>
        <pc:spChg chg="mod">
          <ac:chgData name="Alain Saleh" userId="039d1f4c-e284-49fb-82d8-3ace0e393fd6" providerId="ADAL" clId="{A48518F1-13EB-1D45-8643-515158A6366D}" dt="2022-07-07T20:38:02.440" v="839" actId="948"/>
          <ac:spMkLst>
            <pc:docMk/>
            <pc:sldMk cId="869284546" sldId="682"/>
            <ac:spMk id="8" creationId="{6FB3D036-C797-50D1-2423-3551EC7BD0A5}"/>
          </ac:spMkLst>
        </pc:spChg>
      </pc:sldChg>
      <pc:sldChg chg="modNotesTx">
        <pc:chgData name="Alain Saleh" userId="039d1f4c-e284-49fb-82d8-3ace0e393fd6" providerId="ADAL" clId="{A48518F1-13EB-1D45-8643-515158A6366D}" dt="2022-07-07T20:52:38.744" v="848" actId="20577"/>
        <pc:sldMkLst>
          <pc:docMk/>
          <pc:sldMk cId="2214490325" sldId="683"/>
        </pc:sldMkLst>
      </pc:sldChg>
      <pc:sldChg chg="modSp mod">
        <pc:chgData name="Alain Saleh" userId="039d1f4c-e284-49fb-82d8-3ace0e393fd6" providerId="ADAL" clId="{A48518F1-13EB-1D45-8643-515158A6366D}" dt="2022-07-07T20:53:41.556" v="882" actId="14100"/>
        <pc:sldMkLst>
          <pc:docMk/>
          <pc:sldMk cId="3210688541" sldId="684"/>
        </pc:sldMkLst>
        <pc:spChg chg="mod">
          <ac:chgData name="Alain Saleh" userId="039d1f4c-e284-49fb-82d8-3ace0e393fd6" providerId="ADAL" clId="{A48518F1-13EB-1D45-8643-515158A6366D}" dt="2022-07-07T20:51:00.674" v="841" actId="2711"/>
          <ac:spMkLst>
            <pc:docMk/>
            <pc:sldMk cId="3210688541" sldId="684"/>
            <ac:spMk id="4" creationId="{289860E0-0D02-5141-B1CF-1E338C7E6F45}"/>
          </ac:spMkLst>
        </pc:spChg>
        <pc:spChg chg="mod">
          <ac:chgData name="Alain Saleh" userId="039d1f4c-e284-49fb-82d8-3ace0e393fd6" providerId="ADAL" clId="{A48518F1-13EB-1D45-8643-515158A6366D}" dt="2022-07-07T20:51:00.674" v="841" actId="2711"/>
          <ac:spMkLst>
            <pc:docMk/>
            <pc:sldMk cId="3210688541" sldId="684"/>
            <ac:spMk id="5" creationId="{69CA2441-EA05-8641-BA45-3869B78CBE21}"/>
          </ac:spMkLst>
        </pc:spChg>
        <pc:spChg chg="mod">
          <ac:chgData name="Alain Saleh" userId="039d1f4c-e284-49fb-82d8-3ace0e393fd6" providerId="ADAL" clId="{A48518F1-13EB-1D45-8643-515158A6366D}" dt="2022-07-07T20:51:00.674" v="841" actId="2711"/>
          <ac:spMkLst>
            <pc:docMk/>
            <pc:sldMk cId="3210688541" sldId="684"/>
            <ac:spMk id="6" creationId="{0A8B42CD-9C94-EAE3-9491-EB88AFBCA073}"/>
          </ac:spMkLst>
        </pc:spChg>
        <pc:spChg chg="mod">
          <ac:chgData name="Alain Saleh" userId="039d1f4c-e284-49fb-82d8-3ace0e393fd6" providerId="ADAL" clId="{A48518F1-13EB-1D45-8643-515158A6366D}" dt="2022-07-07T20:53:41.556" v="882" actId="14100"/>
          <ac:spMkLst>
            <pc:docMk/>
            <pc:sldMk cId="3210688541" sldId="684"/>
            <ac:spMk id="8" creationId="{38C69BBB-D44C-69C4-0D20-5B6A75289F7B}"/>
          </ac:spMkLst>
        </pc:spChg>
      </pc:sldChg>
      <pc:sldChg chg="modSp add mod">
        <pc:chgData name="Alain Saleh" userId="039d1f4c-e284-49fb-82d8-3ace0e393fd6" providerId="ADAL" clId="{A48518F1-13EB-1D45-8643-515158A6366D}" dt="2022-07-07T20:54:54.439" v="940" actId="20577"/>
        <pc:sldMkLst>
          <pc:docMk/>
          <pc:sldMk cId="3587915456" sldId="686"/>
        </pc:sldMkLst>
        <pc:spChg chg="mod">
          <ac:chgData name="Alain Saleh" userId="039d1f4c-e284-49fb-82d8-3ace0e393fd6" providerId="ADAL" clId="{A48518F1-13EB-1D45-8643-515158A6366D}" dt="2022-07-07T20:54:54.439" v="940" actId="20577"/>
          <ac:spMkLst>
            <pc:docMk/>
            <pc:sldMk cId="3587915456" sldId="686"/>
            <ac:spMk id="4" creationId="{7F1E49F2-B40A-E54B-9DE6-5750D1C1232B}"/>
          </ac:spMkLst>
        </pc:spChg>
      </pc:sldChg>
      <pc:sldChg chg="addSp delSp modSp add mod modNotesTx">
        <pc:chgData name="Alain Saleh" userId="039d1f4c-e284-49fb-82d8-3ace0e393fd6" providerId="ADAL" clId="{A48518F1-13EB-1D45-8643-515158A6366D}" dt="2022-07-07T21:01:39.095" v="1316" actId="14100"/>
        <pc:sldMkLst>
          <pc:docMk/>
          <pc:sldMk cId="4074694616" sldId="687"/>
        </pc:sldMkLst>
        <pc:spChg chg="add mod">
          <ac:chgData name="Alain Saleh" userId="039d1f4c-e284-49fb-82d8-3ace0e393fd6" providerId="ADAL" clId="{A48518F1-13EB-1D45-8643-515158A6366D}" dt="2022-07-07T21:00:05.696" v="1309" actId="14100"/>
          <ac:spMkLst>
            <pc:docMk/>
            <pc:sldMk cId="4074694616" sldId="687"/>
            <ac:spMk id="2" creationId="{54322077-76F2-A0F1-BEB1-9A2B6AEB459B}"/>
          </ac:spMkLst>
        </pc:spChg>
        <pc:spChg chg="mod">
          <ac:chgData name="Alain Saleh" userId="039d1f4c-e284-49fb-82d8-3ace0e393fd6" providerId="ADAL" clId="{A48518F1-13EB-1D45-8643-515158A6366D}" dt="2022-07-07T20:55:15.166" v="961" actId="20577"/>
          <ac:spMkLst>
            <pc:docMk/>
            <pc:sldMk cId="4074694616" sldId="687"/>
            <ac:spMk id="6" creationId="{0A8B42CD-9C94-EAE3-9491-EB88AFBCA073}"/>
          </ac:spMkLst>
        </pc:spChg>
        <pc:spChg chg="del">
          <ac:chgData name="Alain Saleh" userId="039d1f4c-e284-49fb-82d8-3ace0e393fd6" providerId="ADAL" clId="{A48518F1-13EB-1D45-8643-515158A6366D}" dt="2022-07-07T20:55:17.583" v="962" actId="478"/>
          <ac:spMkLst>
            <pc:docMk/>
            <pc:sldMk cId="4074694616" sldId="687"/>
            <ac:spMk id="8" creationId="{38C69BBB-D44C-69C4-0D20-5B6A75289F7B}"/>
          </ac:spMkLst>
        </pc:spChg>
        <pc:picChg chg="add del mod">
          <ac:chgData name="Alain Saleh" userId="039d1f4c-e284-49fb-82d8-3ace0e393fd6" providerId="ADAL" clId="{A48518F1-13EB-1D45-8643-515158A6366D}" dt="2022-07-07T21:01:13.066" v="1312" actId="478"/>
          <ac:picMkLst>
            <pc:docMk/>
            <pc:sldMk cId="4074694616" sldId="687"/>
            <ac:picMk id="1026" creationId="{8149598A-DA5A-33C5-A3DD-D7085F89CB6C}"/>
          </ac:picMkLst>
        </pc:picChg>
        <pc:picChg chg="add mod">
          <ac:chgData name="Alain Saleh" userId="039d1f4c-e284-49fb-82d8-3ace0e393fd6" providerId="ADAL" clId="{A48518F1-13EB-1D45-8643-515158A6366D}" dt="2022-07-07T21:01:39.095" v="1316" actId="14100"/>
          <ac:picMkLst>
            <pc:docMk/>
            <pc:sldMk cId="4074694616" sldId="687"/>
            <ac:picMk id="1028" creationId="{EB7503CE-E9F8-785F-075B-2F9F9F1616C5}"/>
          </ac:picMkLst>
        </pc:picChg>
      </pc:sldChg>
      <pc:sldMasterChg chg="del delSldLayout">
        <pc:chgData name="Alain Saleh" userId="039d1f4c-e284-49fb-82d8-3ace0e393fd6" providerId="ADAL" clId="{A48518F1-13EB-1D45-8643-515158A6366D}" dt="2022-06-29T20:07:46.585" v="1" actId="2696"/>
        <pc:sldMasterMkLst>
          <pc:docMk/>
          <pc:sldMasterMk cId="875739050" sldId="2147483690"/>
        </pc:sldMasterMkLst>
        <pc:sldLayoutChg chg="del">
          <pc:chgData name="Alain Saleh" userId="039d1f4c-e284-49fb-82d8-3ace0e393fd6" providerId="ADAL" clId="{A48518F1-13EB-1D45-8643-515158A6366D}" dt="2022-06-29T20:07:46.585" v="1" actId="2696"/>
          <pc:sldLayoutMkLst>
            <pc:docMk/>
            <pc:sldMasterMk cId="875739050" sldId="2147483690"/>
            <pc:sldLayoutMk cId="3741579535" sldId="2147483691"/>
          </pc:sldLayoutMkLst>
        </pc:sldLayoutChg>
        <pc:sldLayoutChg chg="del">
          <pc:chgData name="Alain Saleh" userId="039d1f4c-e284-49fb-82d8-3ace0e393fd6" providerId="ADAL" clId="{A48518F1-13EB-1D45-8643-515158A6366D}" dt="2022-06-29T20:07:46.585" v="1" actId="2696"/>
          <pc:sldLayoutMkLst>
            <pc:docMk/>
            <pc:sldMasterMk cId="875739050" sldId="2147483690"/>
            <pc:sldLayoutMk cId="2452124885" sldId="2147483692"/>
          </pc:sldLayoutMkLst>
        </pc:sldLayoutChg>
        <pc:sldLayoutChg chg="del">
          <pc:chgData name="Alain Saleh" userId="039d1f4c-e284-49fb-82d8-3ace0e393fd6" providerId="ADAL" clId="{A48518F1-13EB-1D45-8643-515158A6366D}" dt="2022-06-29T20:07:46.585" v="1" actId="2696"/>
          <pc:sldLayoutMkLst>
            <pc:docMk/>
            <pc:sldMasterMk cId="875739050" sldId="2147483690"/>
            <pc:sldLayoutMk cId="2581725499" sldId="2147483693"/>
          </pc:sldLayoutMkLst>
        </pc:sldLayoutChg>
        <pc:sldLayoutChg chg="del">
          <pc:chgData name="Alain Saleh" userId="039d1f4c-e284-49fb-82d8-3ace0e393fd6" providerId="ADAL" clId="{A48518F1-13EB-1D45-8643-515158A6366D}" dt="2022-06-29T20:07:46.585" v="1" actId="2696"/>
          <pc:sldLayoutMkLst>
            <pc:docMk/>
            <pc:sldMasterMk cId="875739050" sldId="2147483690"/>
            <pc:sldLayoutMk cId="2287718776" sldId="2147483694"/>
          </pc:sldLayoutMkLst>
        </pc:sldLayoutChg>
        <pc:sldLayoutChg chg="del">
          <pc:chgData name="Alain Saleh" userId="039d1f4c-e284-49fb-82d8-3ace0e393fd6" providerId="ADAL" clId="{A48518F1-13EB-1D45-8643-515158A6366D}" dt="2022-06-29T20:07:46.585" v="1" actId="2696"/>
          <pc:sldLayoutMkLst>
            <pc:docMk/>
            <pc:sldMasterMk cId="875739050" sldId="2147483690"/>
            <pc:sldLayoutMk cId="222154997" sldId="2147483695"/>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938590-269A-4902-8527-33CCAA8BCFB0}" type="datetimeFigureOut">
              <a:rPr lang="en-CA" smtClean="0"/>
              <a:t>2022-07-07</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D12BEB-5354-4D08-A8F1-6E62B946F0A0}" type="slidenum">
              <a:rPr lang="en-CA" smtClean="0"/>
              <a:t>‹#›</a:t>
            </a:fld>
            <a:endParaRPr lang="en-CA"/>
          </a:p>
        </p:txBody>
      </p:sp>
    </p:spTree>
    <p:extLst>
      <p:ext uri="{BB962C8B-B14F-4D97-AF65-F5344CB8AC3E}">
        <p14:creationId xmlns:p14="http://schemas.microsoft.com/office/powerpoint/2010/main" val="1600219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forms.office.com/Pages/ResponsePage.aspx?id=GBNTNBFw1E-H8KQ4FsSb0EwfnQOE4vtJgtg6zg45P9ZURVlGTTNDWlZRUEZLMTU3T0pEWDFFWjUxQy4u"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s://forms.office.com/Pages/ResponsePage.aspx?id=GBNTNBFw1E-H8KQ4FsSb0EwfnQOE4vtJgtg6zg45P9ZUQUVZWVc0U0oyNDVZQTVBU1dWQUZORlQ5UC4u"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5</a:t>
            </a:fld>
            <a:endParaRPr lang="en-US"/>
          </a:p>
        </p:txBody>
      </p:sp>
    </p:spTree>
    <p:extLst>
      <p:ext uri="{BB962C8B-B14F-4D97-AF65-F5344CB8AC3E}">
        <p14:creationId xmlns:p14="http://schemas.microsoft.com/office/powerpoint/2010/main" val="14855257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CA" sz="1200" kern="1200" dirty="0">
                <a:solidFill>
                  <a:schemeClr val="tx1"/>
                </a:solidFill>
                <a:effectLst/>
                <a:latin typeface="+mn-lt"/>
                <a:ea typeface="+mn-ea"/>
                <a:cs typeface="+mn-cs"/>
              </a:rPr>
              <a:t>Then, ask the participants to answer:</a:t>
            </a:r>
          </a:p>
          <a:p>
            <a:r>
              <a:rPr lang="en-CA" sz="1200" kern="1200" dirty="0">
                <a:solidFill>
                  <a:schemeClr val="tx1"/>
                </a:solidFill>
                <a:effectLst/>
                <a:latin typeface="+mn-lt"/>
                <a:ea typeface="+mn-ea"/>
                <a:cs typeface="+mn-cs"/>
              </a:rPr>
              <a:t>           a. the amount of money that the facilitator lost, </a:t>
            </a:r>
          </a:p>
          <a:p>
            <a:r>
              <a:rPr lang="en-CA" sz="1200" kern="1200" dirty="0">
                <a:solidFill>
                  <a:schemeClr val="tx1"/>
                </a:solidFill>
                <a:effectLst/>
                <a:latin typeface="+mn-lt"/>
                <a:ea typeface="+mn-ea"/>
                <a:cs typeface="+mn-cs"/>
              </a:rPr>
              <a:t>           b. the Earning/Loss % of the investment product chosen</a:t>
            </a:r>
          </a:p>
          <a:p>
            <a:r>
              <a:rPr lang="en-CA" sz="1200" i="1" u="sng" kern="1200" dirty="0">
                <a:solidFill>
                  <a:schemeClr val="tx1"/>
                </a:solidFill>
                <a:effectLst/>
                <a:latin typeface="+mn-lt"/>
                <a:ea typeface="+mn-ea"/>
                <a:cs typeface="+mn-cs"/>
              </a:rPr>
              <a:t>Answer Key</a:t>
            </a:r>
            <a:r>
              <a:rPr lang="en-CA" sz="1200" b="1" i="1" u="sng" kern="1200" dirty="0">
                <a:solidFill>
                  <a:schemeClr val="tx1"/>
                </a:solidFill>
                <a:effectLst/>
                <a:latin typeface="+mn-lt"/>
                <a:ea typeface="+mn-ea"/>
                <a:cs typeface="+mn-cs"/>
              </a:rPr>
              <a:t>:</a:t>
            </a:r>
            <a:r>
              <a:rPr lang="en-CA" sz="1200" kern="1200" dirty="0">
                <a:solidFill>
                  <a:schemeClr val="tx1"/>
                </a:solidFill>
                <a:effectLst/>
                <a:latin typeface="+mn-lt"/>
                <a:ea typeface="+mn-ea"/>
                <a:cs typeface="+mn-cs"/>
              </a:rPr>
              <a:t> </a:t>
            </a:r>
          </a:p>
          <a:p>
            <a:r>
              <a:rPr lang="en-CA" sz="1200" kern="1200" dirty="0">
                <a:solidFill>
                  <a:schemeClr val="tx1"/>
                </a:solidFill>
                <a:effectLst/>
                <a:latin typeface="+mn-lt"/>
                <a:ea typeface="+mn-ea"/>
                <a:cs typeface="+mn-cs"/>
              </a:rPr>
              <a:t>a. The “Earning / Loss %” times $5,000.      </a:t>
            </a:r>
          </a:p>
          <a:p>
            <a:r>
              <a:rPr lang="en-CA" sz="1200" kern="1200" dirty="0">
                <a:solidFill>
                  <a:schemeClr val="tx1"/>
                </a:solidFill>
                <a:effectLst/>
                <a:latin typeface="+mn-lt"/>
                <a:ea typeface="+mn-ea"/>
                <a:cs typeface="+mn-cs"/>
              </a:rPr>
              <a:t>b. The Earning / Loss % for each investment product is exactly the same as the value change % the participants have recorded. In other words, however many percentage points the stock went up or down is the percentage of the total investment that they will make or lose.</a:t>
            </a:r>
          </a:p>
          <a:p>
            <a:r>
              <a:rPr lang="en-CA" sz="1200" kern="1200" dirty="0">
                <a:solidFill>
                  <a:schemeClr val="tx1"/>
                </a:solidFill>
                <a:effectLst/>
                <a:latin typeface="+mn-lt"/>
                <a:ea typeface="+mn-ea"/>
                <a:cs typeface="+mn-cs"/>
              </a:rPr>
              <a:t> </a:t>
            </a:r>
          </a:p>
          <a:p>
            <a:r>
              <a:rPr lang="en-CA" sz="1200" i="1" u="sng" kern="1200" dirty="0">
                <a:solidFill>
                  <a:schemeClr val="tx1"/>
                </a:solidFill>
                <a:effectLst/>
                <a:latin typeface="+mn-lt"/>
                <a:ea typeface="+mn-ea"/>
                <a:cs typeface="+mn-cs"/>
              </a:rPr>
              <a:t>Explanation: </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Taking Nintendo as an example. Assume that I invested all my money in Nintendo. </a:t>
            </a:r>
          </a:p>
          <a:p>
            <a:r>
              <a:rPr lang="en-CA" sz="1200" kern="1200" dirty="0">
                <a:solidFill>
                  <a:schemeClr val="tx1"/>
                </a:solidFill>
                <a:effectLst/>
                <a:latin typeface="+mn-lt"/>
                <a:ea typeface="+mn-ea"/>
                <a:cs typeface="+mn-cs"/>
              </a:rPr>
              <a:t>After 1 month, Nintendo’s stock price has dropped for 30%.</a:t>
            </a:r>
          </a:p>
          <a:p>
            <a:r>
              <a:rPr lang="en-CA" sz="1200" kern="1200" dirty="0">
                <a:solidFill>
                  <a:schemeClr val="tx1"/>
                </a:solidFill>
                <a:effectLst/>
                <a:latin typeface="+mn-lt"/>
                <a:ea typeface="+mn-ea"/>
                <a:cs typeface="+mn-cs"/>
              </a:rPr>
              <a:t>This means that I lost 30% of the money I invested ($150). If I sell my stock at the end of the 1-month period, I would only be left with $4,850.</a:t>
            </a:r>
          </a:p>
          <a:p>
            <a:endParaRPr lang="en-US" dirty="0"/>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16</a:t>
            </a:fld>
            <a:endParaRPr lang="en-CA"/>
          </a:p>
        </p:txBody>
      </p:sp>
    </p:spTree>
    <p:extLst>
      <p:ext uri="{BB962C8B-B14F-4D97-AF65-F5344CB8AC3E}">
        <p14:creationId xmlns:p14="http://schemas.microsoft.com/office/powerpoint/2010/main" val="42149220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 </a:t>
            </a:r>
          </a:p>
          <a:p>
            <a:pPr lvl="0"/>
            <a:r>
              <a:rPr lang="en-CA" sz="1200" kern="1200" dirty="0">
                <a:solidFill>
                  <a:schemeClr val="tx1"/>
                </a:solidFill>
                <a:effectLst/>
                <a:latin typeface="+mn-lt"/>
                <a:ea typeface="+mn-ea"/>
                <a:cs typeface="+mn-cs"/>
              </a:rPr>
              <a:t>Ask participants to answer the questions in Part B (2 minutes). Afterwards, ask them to share what they found and provide the correct answers:</a:t>
            </a:r>
          </a:p>
          <a:p>
            <a:r>
              <a:rPr lang="en-CA" sz="1200" kern="1200" dirty="0">
                <a:solidFill>
                  <a:schemeClr val="tx1"/>
                </a:solidFill>
                <a:effectLst/>
                <a:latin typeface="+mn-lt"/>
                <a:ea typeface="+mn-ea"/>
                <a:cs typeface="+mn-cs"/>
              </a:rPr>
              <a:t> </a:t>
            </a:r>
          </a:p>
          <a:p>
            <a:pPr lvl="0"/>
            <a:r>
              <a:rPr lang="en-CA" sz="1200" kern="1200" dirty="0">
                <a:solidFill>
                  <a:schemeClr val="tx1"/>
                </a:solidFill>
                <a:effectLst/>
                <a:latin typeface="+mn-lt"/>
                <a:ea typeface="+mn-ea"/>
                <a:cs typeface="+mn-cs"/>
              </a:rPr>
              <a:t>How much did the facilitator lose as a percentage of their $5000 investment?</a:t>
            </a:r>
          </a:p>
          <a:p>
            <a:r>
              <a:rPr lang="en-CA" sz="1200" b="1" u="sng" kern="1200" dirty="0">
                <a:solidFill>
                  <a:schemeClr val="tx1"/>
                </a:solidFill>
                <a:effectLst/>
                <a:latin typeface="+mn-lt"/>
                <a:ea typeface="+mn-ea"/>
                <a:cs typeface="+mn-cs"/>
              </a:rPr>
              <a:t>Answer: 5%	</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 </a:t>
            </a:r>
          </a:p>
          <a:p>
            <a:pPr lvl="0"/>
            <a:r>
              <a:rPr lang="en-CA" sz="1200" kern="1200" dirty="0">
                <a:solidFill>
                  <a:schemeClr val="tx1"/>
                </a:solidFill>
                <a:effectLst/>
                <a:latin typeface="+mn-lt"/>
                <a:ea typeface="+mn-ea"/>
                <a:cs typeface="+mn-cs"/>
              </a:rPr>
              <a:t>If the facilitator had placed all of their money into Investment 4, what percentage of their initial $5000 investment would they have lost?</a:t>
            </a:r>
          </a:p>
          <a:p>
            <a:r>
              <a:rPr lang="en-CA" sz="1200" b="1" u="sng" kern="1200" dirty="0">
                <a:solidFill>
                  <a:schemeClr val="tx1"/>
                </a:solidFill>
                <a:effectLst/>
                <a:latin typeface="+mn-lt"/>
                <a:ea typeface="+mn-ea"/>
                <a:cs typeface="+mn-cs"/>
              </a:rPr>
              <a:t>Answer: 20%</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 </a:t>
            </a:r>
          </a:p>
          <a:p>
            <a:pPr lvl="0"/>
            <a:r>
              <a:rPr lang="en-CA" sz="1200" kern="1200" dirty="0">
                <a:solidFill>
                  <a:schemeClr val="tx1"/>
                </a:solidFill>
                <a:effectLst/>
                <a:latin typeface="+mn-lt"/>
                <a:ea typeface="+mn-ea"/>
                <a:cs typeface="+mn-cs"/>
              </a:rPr>
              <a:t>Which investing strategy can lead to a lower investing risk?</a:t>
            </a:r>
          </a:p>
          <a:p>
            <a:r>
              <a:rPr lang="en-CA" sz="1200" kern="1200" dirty="0">
                <a:solidFill>
                  <a:schemeClr val="tx1"/>
                </a:solidFill>
                <a:effectLst/>
                <a:latin typeface="+mn-lt"/>
                <a:ea typeface="+mn-ea"/>
                <a:cs typeface="+mn-cs"/>
              </a:rPr>
              <a:t>☐ Investing all money in a single investment</a:t>
            </a:r>
          </a:p>
          <a:p>
            <a:r>
              <a:rPr lang="en-US" sz="1200" kern="1200" dirty="0">
                <a:solidFill>
                  <a:schemeClr val="tx1"/>
                </a:solidFill>
                <a:effectLst/>
                <a:latin typeface="+mn-lt"/>
                <a:ea typeface="+mn-ea"/>
                <a:cs typeface="+mn-cs"/>
              </a:rPr>
              <a:t>☒</a:t>
            </a:r>
            <a:r>
              <a:rPr lang="en-CA" sz="1200" kern="1200" dirty="0">
                <a:solidFill>
                  <a:schemeClr val="tx1"/>
                </a:solidFill>
                <a:effectLst/>
                <a:latin typeface="+mn-lt"/>
                <a:ea typeface="+mn-ea"/>
                <a:cs typeface="+mn-cs"/>
              </a:rPr>
              <a:t> </a:t>
            </a:r>
            <a:r>
              <a:rPr lang="en-CA" sz="1200" b="1" kern="1200" dirty="0">
                <a:solidFill>
                  <a:schemeClr val="tx1"/>
                </a:solidFill>
                <a:effectLst/>
                <a:latin typeface="+mn-lt"/>
                <a:ea typeface="+mn-ea"/>
                <a:cs typeface="+mn-cs"/>
              </a:rPr>
              <a:t>Investing in a diversified portfolio</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17</a:t>
            </a:fld>
            <a:endParaRPr lang="en-CA"/>
          </a:p>
        </p:txBody>
      </p:sp>
    </p:spTree>
    <p:extLst>
      <p:ext uri="{BB962C8B-B14F-4D97-AF65-F5344CB8AC3E}">
        <p14:creationId xmlns:p14="http://schemas.microsoft.com/office/powerpoint/2010/main" val="2067366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i="1" kern="1200" dirty="0">
                <a:solidFill>
                  <a:schemeClr val="tx1"/>
                </a:solidFill>
                <a:effectLst/>
                <a:latin typeface="+mn-lt"/>
                <a:ea typeface="+mn-ea"/>
                <a:cs typeface="+mn-cs"/>
              </a:rPr>
              <a:t>So far,</a:t>
            </a:r>
            <a:r>
              <a:rPr lang="en-CA" sz="1200" kern="1200" dirty="0">
                <a:solidFill>
                  <a:schemeClr val="tx1"/>
                </a:solidFill>
                <a:effectLst/>
                <a:latin typeface="+mn-lt"/>
                <a:ea typeface="+mn-ea"/>
                <a:cs typeface="+mn-cs"/>
              </a:rPr>
              <a:t> </a:t>
            </a:r>
            <a:r>
              <a:rPr lang="en-CA" sz="1200" i="1" kern="1200" dirty="0">
                <a:solidFill>
                  <a:schemeClr val="tx1"/>
                </a:solidFill>
                <a:effectLst/>
                <a:latin typeface="+mn-lt"/>
                <a:ea typeface="+mn-ea"/>
                <a:cs typeface="+mn-cs"/>
              </a:rPr>
              <a:t>we have looked at looked at purely economic factors to consider when investing. However, a person’s psychology can also play an important role when it comes to making investment decisions. All investments involve risk—the risk of losing some or all of the money invested. Knowing how you personally respond to risk is one important factor to consider when deciding if and how you want to invest.</a:t>
            </a:r>
            <a:endParaRPr lang="en-CA" sz="1200" kern="1200" dirty="0">
              <a:solidFill>
                <a:schemeClr val="tx1"/>
              </a:solidFill>
              <a:effectLst/>
              <a:latin typeface="+mn-lt"/>
              <a:ea typeface="+mn-ea"/>
              <a:cs typeface="+mn-cs"/>
            </a:endParaRPr>
          </a:p>
          <a:p>
            <a:r>
              <a:rPr lang="en-CA" sz="1200" b="1" u="none" strike="noStrike"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18</a:t>
            </a:fld>
            <a:endParaRPr lang="en-CA"/>
          </a:p>
        </p:txBody>
      </p:sp>
    </p:spTree>
    <p:extLst>
      <p:ext uri="{BB962C8B-B14F-4D97-AF65-F5344CB8AC3E}">
        <p14:creationId xmlns:p14="http://schemas.microsoft.com/office/powerpoint/2010/main" val="4799797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CA" sz="1200" kern="1200" dirty="0">
                <a:solidFill>
                  <a:schemeClr val="tx1"/>
                </a:solidFill>
                <a:effectLst/>
                <a:latin typeface="+mn-lt"/>
                <a:ea typeface="+mn-ea"/>
                <a:cs typeface="+mn-cs"/>
              </a:rPr>
              <a:t>Invite 2-3 participants to share their scores, their suggested example of portfolio and the output of the test about their risk tolerance. Ask the participants:</a:t>
            </a:r>
          </a:p>
          <a:p>
            <a:r>
              <a:rPr lang="en-CA" sz="1200" kern="1200" dirty="0">
                <a:solidFill>
                  <a:schemeClr val="tx1"/>
                </a:solidFill>
                <a:effectLst/>
                <a:latin typeface="+mn-lt"/>
                <a:ea typeface="+mn-ea"/>
                <a:cs typeface="+mn-cs"/>
              </a:rPr>
              <a:t> </a:t>
            </a:r>
          </a:p>
          <a:p>
            <a:pPr lvl="0"/>
            <a:r>
              <a:rPr lang="en-CA" sz="1200" kern="1200" dirty="0">
                <a:solidFill>
                  <a:schemeClr val="tx1"/>
                </a:solidFill>
                <a:effectLst/>
                <a:latin typeface="+mn-lt"/>
                <a:ea typeface="+mn-ea"/>
                <a:cs typeface="+mn-cs"/>
              </a:rPr>
              <a:t>Do you agree that the risk tolerance level identified by your test score reflects what you think of as your own risk tolerance?</a:t>
            </a:r>
          </a:p>
          <a:p>
            <a:pPr lvl="0"/>
            <a:r>
              <a:rPr lang="en-CA" sz="1200" kern="1200" dirty="0">
                <a:solidFill>
                  <a:schemeClr val="tx1"/>
                </a:solidFill>
                <a:effectLst/>
                <a:latin typeface="+mn-lt"/>
                <a:ea typeface="+mn-ea"/>
                <a:cs typeface="+mn-cs"/>
              </a:rPr>
              <a:t>Why might it be useful to know your level of risk tolerance?</a:t>
            </a:r>
          </a:p>
          <a:p>
            <a:r>
              <a:rPr lang="en-CA" sz="1200" kern="1200" dirty="0">
                <a:solidFill>
                  <a:schemeClr val="tx1"/>
                </a:solidFill>
                <a:effectLst/>
                <a:latin typeface="+mn-lt"/>
                <a:ea typeface="+mn-ea"/>
                <a:cs typeface="+mn-cs"/>
              </a:rPr>
              <a:t> </a:t>
            </a:r>
          </a:p>
          <a:p>
            <a:r>
              <a:rPr lang="en-CA" sz="1200" i="1" kern="1200" dirty="0">
                <a:solidFill>
                  <a:schemeClr val="tx1"/>
                </a:solidFill>
                <a:effectLst/>
                <a:latin typeface="+mn-lt"/>
                <a:ea typeface="+mn-ea"/>
                <a:cs typeface="+mn-cs"/>
              </a:rPr>
              <a:t>Example answers: having self-awareness; knowing that you are a person who likes to take risks, you might avoid making investment decisions at a time when you do not have money to lose; if you do not know your risk tolerance level, it can bias your decisions without your conscious awareness (e.g., you might think a risky investment is a sound decision, because you haven’t based your decision on emotion instead of objective facts); to avoid panic buying and selling.</a:t>
            </a:r>
            <a:endParaRPr lang="en-CA" sz="1200" kern="1200" dirty="0">
              <a:solidFill>
                <a:schemeClr val="tx1"/>
              </a:solidFill>
              <a:effectLst/>
              <a:latin typeface="+mn-lt"/>
              <a:ea typeface="+mn-ea"/>
              <a:cs typeface="+mn-cs"/>
            </a:endParaRPr>
          </a:p>
          <a:p>
            <a:r>
              <a:rPr lang="en-CA" sz="1200" i="1"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en-CA" sz="1200" kern="1200" dirty="0">
                <a:solidFill>
                  <a:schemeClr val="tx1"/>
                </a:solidFill>
                <a:effectLst/>
                <a:latin typeface="+mn-lt"/>
                <a:ea typeface="+mn-ea"/>
                <a:cs typeface="+mn-cs"/>
              </a:rPr>
              <a:t>What advice would you have for a friend who often takes big risks and wants to start investing? </a:t>
            </a:r>
          </a:p>
          <a:p>
            <a:r>
              <a:rPr lang="en-CA" sz="1200" kern="1200" dirty="0">
                <a:solidFill>
                  <a:schemeClr val="tx1"/>
                </a:solidFill>
                <a:effectLst/>
                <a:latin typeface="+mn-lt"/>
                <a:ea typeface="+mn-ea"/>
                <a:cs typeface="+mn-cs"/>
              </a:rPr>
              <a:t> </a:t>
            </a:r>
          </a:p>
          <a:p>
            <a:r>
              <a:rPr lang="en-CA" sz="1200" i="1" kern="1200" dirty="0">
                <a:solidFill>
                  <a:schemeClr val="tx1"/>
                </a:solidFill>
                <a:effectLst/>
                <a:latin typeface="+mn-lt"/>
                <a:ea typeface="+mn-ea"/>
                <a:cs typeface="+mn-cs"/>
              </a:rPr>
              <a:t>Example answer: do your research first; avoid high-risk investments.</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 </a:t>
            </a:r>
          </a:p>
          <a:p>
            <a:pPr lvl="0"/>
            <a:r>
              <a:rPr lang="en-CA" sz="1200" kern="1200" dirty="0">
                <a:solidFill>
                  <a:schemeClr val="tx1"/>
                </a:solidFill>
                <a:effectLst/>
                <a:latin typeface="+mn-lt"/>
                <a:ea typeface="+mn-ea"/>
                <a:cs typeface="+mn-cs"/>
              </a:rPr>
              <a:t>What kind of investment carries zero risk?</a:t>
            </a:r>
          </a:p>
          <a:p>
            <a:r>
              <a:rPr lang="en-CA" sz="1200" kern="1200" dirty="0">
                <a:solidFill>
                  <a:schemeClr val="tx1"/>
                </a:solidFill>
                <a:effectLst/>
                <a:latin typeface="+mn-lt"/>
                <a:ea typeface="+mn-ea"/>
                <a:cs typeface="+mn-cs"/>
              </a:rPr>
              <a:t> </a:t>
            </a:r>
          </a:p>
          <a:p>
            <a:r>
              <a:rPr lang="en-CA" sz="1200" i="1" kern="1200" dirty="0" err="1">
                <a:solidFill>
                  <a:schemeClr val="tx1"/>
                </a:solidFill>
                <a:effectLst/>
                <a:latin typeface="+mn-lt"/>
                <a:ea typeface="+mn-ea"/>
                <a:cs typeface="+mn-cs"/>
              </a:rPr>
              <a:t>à</a:t>
            </a:r>
            <a:r>
              <a:rPr lang="en-CA" sz="1200" i="1" kern="1200" dirty="0">
                <a:solidFill>
                  <a:schemeClr val="tx1"/>
                </a:solidFill>
                <a:effectLst/>
                <a:latin typeface="+mn-lt"/>
                <a:ea typeface="+mn-ea"/>
                <a:cs typeface="+mn-cs"/>
              </a:rPr>
              <a:t> none, any investment can lose money!</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19</a:t>
            </a:fld>
            <a:endParaRPr lang="en-CA"/>
          </a:p>
        </p:txBody>
      </p:sp>
    </p:spTree>
    <p:extLst>
      <p:ext uri="{BB962C8B-B14F-4D97-AF65-F5344CB8AC3E}">
        <p14:creationId xmlns:p14="http://schemas.microsoft.com/office/powerpoint/2010/main" val="3720519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i="1" kern="1200" dirty="0">
                <a:solidFill>
                  <a:schemeClr val="tx1"/>
                </a:solidFill>
                <a:effectLst/>
                <a:latin typeface="+mn-lt"/>
                <a:ea typeface="+mn-ea"/>
                <a:cs typeface="+mn-cs"/>
              </a:rPr>
              <a:t>So far,</a:t>
            </a:r>
            <a:r>
              <a:rPr lang="en-CA" sz="1200" kern="1200" dirty="0">
                <a:solidFill>
                  <a:schemeClr val="tx1"/>
                </a:solidFill>
                <a:effectLst/>
                <a:latin typeface="+mn-lt"/>
                <a:ea typeface="+mn-ea"/>
                <a:cs typeface="+mn-cs"/>
              </a:rPr>
              <a:t> </a:t>
            </a:r>
            <a:r>
              <a:rPr lang="en-CA" sz="1200" i="1" kern="1200" dirty="0">
                <a:solidFill>
                  <a:schemeClr val="tx1"/>
                </a:solidFill>
                <a:effectLst/>
                <a:latin typeface="+mn-lt"/>
                <a:ea typeface="+mn-ea"/>
                <a:cs typeface="+mn-cs"/>
              </a:rPr>
              <a:t>we have looked at looked at purely economic factors to consider when investing. However, a person’s psychology can also play an important role when it comes to making investment decisions. All investments involve risk—the risk of losing some or all of the money invested. Knowing how you personally respond to risk is one important factor to consider when deciding if and how you want to invest.</a:t>
            </a:r>
            <a:endParaRPr lang="en-CA" sz="1200" kern="1200" dirty="0">
              <a:solidFill>
                <a:schemeClr val="tx1"/>
              </a:solidFill>
              <a:effectLst/>
              <a:latin typeface="+mn-lt"/>
              <a:ea typeface="+mn-ea"/>
              <a:cs typeface="+mn-cs"/>
            </a:endParaRPr>
          </a:p>
          <a:p>
            <a:r>
              <a:rPr lang="en-CA" sz="1200" b="1" u="none" strike="noStrike"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20</a:t>
            </a:fld>
            <a:endParaRPr lang="en-CA"/>
          </a:p>
        </p:txBody>
      </p:sp>
    </p:spTree>
    <p:extLst>
      <p:ext uri="{BB962C8B-B14F-4D97-AF65-F5344CB8AC3E}">
        <p14:creationId xmlns:p14="http://schemas.microsoft.com/office/powerpoint/2010/main" val="473436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If there is time remaining, show the participants the Additional Resources portion of their participant guide and open the links found there to show them the kinds of resources they could consult to continue their learning. The two resources from the Government of Canada may be especially useful to them.</a:t>
            </a:r>
            <a:endParaRPr lang="en-CA"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21</a:t>
            </a:fld>
            <a:endParaRPr lang="en-CA"/>
          </a:p>
        </p:txBody>
      </p:sp>
    </p:spTree>
    <p:extLst>
      <p:ext uri="{BB962C8B-B14F-4D97-AF65-F5344CB8AC3E}">
        <p14:creationId xmlns:p14="http://schemas.microsoft.com/office/powerpoint/2010/main" val="447384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fontAlgn="base"/>
            <a:r>
              <a:rPr lang="en-GB" sz="1200" kern="1200">
                <a:solidFill>
                  <a:schemeClr val="tx1"/>
                </a:solidFill>
                <a:effectLst/>
                <a:latin typeface="+mn-lt"/>
                <a:ea typeface="+mn-ea"/>
                <a:cs typeface="+mn-cs"/>
              </a:rPr>
              <a:t>Ask the </a:t>
            </a:r>
            <a:r>
              <a:rPr lang="en-GB" sz="1200" kern="1200" dirty="0">
                <a:solidFill>
                  <a:schemeClr val="tx1"/>
                </a:solidFill>
                <a:effectLst/>
                <a:latin typeface="+mn-lt"/>
                <a:ea typeface="+mn-ea"/>
                <a:cs typeface="+mn-cs"/>
              </a:rPr>
              <a:t>participants if they have any final questions or comments, thank them for their participation and ask them to complete the participation survey:</a:t>
            </a:r>
            <a:r>
              <a:rPr lang="en-CA" sz="1200" kern="1200" dirty="0">
                <a:solidFill>
                  <a:schemeClr val="tx1"/>
                </a:solidFill>
                <a:effectLst/>
                <a:latin typeface="+mn-lt"/>
                <a:ea typeface="+mn-ea"/>
                <a:cs typeface="+mn-cs"/>
              </a:rPr>
              <a:t> </a:t>
            </a:r>
          </a:p>
          <a:p>
            <a:pPr fontAlgn="base"/>
            <a:r>
              <a:rPr lang="en-CA" sz="1200" kern="1200" dirty="0">
                <a:solidFill>
                  <a:schemeClr val="tx1"/>
                </a:solidFill>
                <a:effectLst/>
                <a:latin typeface="+mn-lt"/>
                <a:ea typeface="+mn-ea"/>
                <a:cs typeface="+mn-cs"/>
              </a:rPr>
              <a:t> </a:t>
            </a:r>
          </a:p>
          <a:p>
            <a:pPr fontAlgn="base"/>
            <a:r>
              <a:rPr lang="en-GB" sz="1200" kern="1200" dirty="0">
                <a:solidFill>
                  <a:schemeClr val="tx1"/>
                </a:solidFill>
                <a:effectLst/>
                <a:latin typeface="+mn-lt"/>
                <a:ea typeface="+mn-ea"/>
                <a:cs typeface="+mn-cs"/>
              </a:rPr>
              <a:t>a)     Student survey (EN): </a:t>
            </a:r>
            <a:r>
              <a:rPr lang="en-GB" sz="1200" kern="1200" dirty="0">
                <a:solidFill>
                  <a:schemeClr val="tx1"/>
                </a:solidFill>
                <a:effectLst/>
                <a:latin typeface="+mn-lt"/>
                <a:ea typeface="+mn-ea"/>
                <a:cs typeface="+mn-cs"/>
                <a:hlinkClick r:id="rId3"/>
              </a:rPr>
              <a:t>https://forms.office.com/Pages/ResponsePage.aspx?id=GBNTNBFw1E-H8KQ4FsSb0EwfnQOE4vtJgtg6zg45P9ZURVlGTTNDWlZRUEZLMTU3T0pEWDFFWjUxQy4u</a:t>
            </a:r>
            <a:r>
              <a:rPr lang="en-CA" sz="1200" kern="1200" dirty="0">
                <a:solidFill>
                  <a:schemeClr val="tx1"/>
                </a:solidFill>
                <a:effectLst/>
                <a:latin typeface="+mn-lt"/>
                <a:ea typeface="+mn-ea"/>
                <a:cs typeface="+mn-cs"/>
              </a:rPr>
              <a:t> </a:t>
            </a:r>
          </a:p>
          <a:p>
            <a:pPr fontAlgn="base"/>
            <a:r>
              <a:rPr lang="en-GB" sz="1200" kern="1200" dirty="0">
                <a:solidFill>
                  <a:schemeClr val="tx1"/>
                </a:solidFill>
                <a:effectLst/>
                <a:latin typeface="+mn-lt"/>
                <a:ea typeface="+mn-ea"/>
                <a:cs typeface="+mn-cs"/>
              </a:rPr>
              <a:t>b)     Teacher Survey (EN): </a:t>
            </a:r>
            <a:r>
              <a:rPr lang="en-US" sz="1200" kern="1200" dirty="0">
                <a:solidFill>
                  <a:schemeClr val="tx1"/>
                </a:solidFill>
                <a:effectLst/>
                <a:latin typeface="+mn-lt"/>
                <a:ea typeface="+mn-ea"/>
                <a:cs typeface="+mn-cs"/>
                <a:hlinkClick r:id="rId4"/>
              </a:rPr>
              <a:t>https://forms.office.com/Pages/ResponsePage.aspx?id=GBNTNBFw1E-H8KQ4FsSb0EwfnQOE4vtJgtg6zg45P9ZUQUVZWVc0U0oyNDVZQTVBU1dWQUZORlQ5UC4u</a:t>
            </a:r>
            <a:r>
              <a:rPr lang="en-CA" sz="1200" kern="1200" dirty="0">
                <a:solidFill>
                  <a:schemeClr val="tx1"/>
                </a:solidFill>
                <a:effectLst/>
                <a:latin typeface="+mn-lt"/>
                <a:ea typeface="+mn-ea"/>
                <a:cs typeface="+mn-cs"/>
              </a:rPr>
              <a:t> </a:t>
            </a:r>
          </a:p>
          <a:p>
            <a:pPr fontAlgn="base"/>
            <a:r>
              <a:rPr lang="en-CA"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23</a:t>
            </a:fld>
            <a:endParaRPr lang="en-CA"/>
          </a:p>
        </p:txBody>
      </p:sp>
    </p:spTree>
    <p:extLst>
      <p:ext uri="{BB962C8B-B14F-4D97-AF65-F5344CB8AC3E}">
        <p14:creationId xmlns:p14="http://schemas.microsoft.com/office/powerpoint/2010/main" val="2152963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CA" sz="1200" b="0" i="1" kern="1200" dirty="0">
                <a:solidFill>
                  <a:schemeClr val="tx1"/>
                </a:solidFill>
                <a:effectLst/>
                <a:latin typeface="+mn-lt"/>
                <a:ea typeface="+mn-ea"/>
                <a:cs typeface="+mn-cs"/>
              </a:rPr>
              <a:t>“In groups, we are going to ask you to answer the questions in Appendix 1 of your Participant Guide.” </a:t>
            </a:r>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Once students find the correct section, instruct them to write their answers down on a sheet of paper and choose the person in their group who will share them with the rest of the class.  </a:t>
            </a:r>
          </a:p>
          <a:p>
            <a:pPr rtl="0" fontAlgn="base"/>
            <a:r>
              <a:rPr lang="en-CA" sz="1200" b="0" i="0" kern="1200" dirty="0">
                <a:solidFill>
                  <a:schemeClr val="tx1"/>
                </a:solidFill>
                <a:effectLst/>
                <a:latin typeface="+mn-lt"/>
                <a:ea typeface="+mn-ea"/>
                <a:cs typeface="+mn-cs"/>
              </a:rPr>
              <a:t>Have students form groups of 3-4 each (or launch the breakout rooms in Zoom). </a:t>
            </a:r>
          </a:p>
          <a:p>
            <a:pPr rtl="0" fontAlgn="base"/>
            <a:r>
              <a:rPr lang="en-CA" sz="1200" b="0" i="0" kern="1200" dirty="0">
                <a:solidFill>
                  <a:schemeClr val="tx1"/>
                </a:solidFill>
                <a:effectLst/>
                <a:latin typeface="+mn-lt"/>
                <a:ea typeface="+mn-ea"/>
                <a:cs typeface="+mn-cs"/>
              </a:rPr>
              <a:t>Once they are finished (approx. 5 minutes), have each group share their answers. The questions can have multiple answers. You can help complete or add to their answers with the example answers below. </a:t>
            </a:r>
          </a:p>
          <a:p>
            <a:pPr rtl="0" fontAlgn="base"/>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Example answers:</a:t>
            </a:r>
          </a:p>
          <a:p>
            <a:pPr rtl="0" fontAlgn="base"/>
            <a:endParaRPr lang="en-CA" sz="1200" b="0" i="0" kern="1200" dirty="0">
              <a:solidFill>
                <a:schemeClr val="tx1"/>
              </a:solidFill>
              <a:effectLst/>
              <a:latin typeface="+mn-lt"/>
              <a:ea typeface="+mn-ea"/>
              <a:cs typeface="+mn-cs"/>
            </a:endParaRPr>
          </a:p>
          <a:p>
            <a:pPr marL="171450" indent="-171450" rtl="0" fontAlgn="base">
              <a:buFont typeface="Arial" panose="020B0604020202020204" pitchFamily="34" charset="0"/>
              <a:buChar char="•"/>
            </a:pPr>
            <a:r>
              <a:rPr lang="en-CA" sz="1200" b="0" i="0" kern="1200" dirty="0">
                <a:solidFill>
                  <a:schemeClr val="tx1"/>
                </a:solidFill>
                <a:effectLst/>
                <a:latin typeface="+mn-lt"/>
                <a:ea typeface="+mn-ea"/>
                <a:cs typeface="+mn-cs"/>
              </a:rPr>
              <a:t>What is investing? </a:t>
            </a:r>
            <a:r>
              <a:rPr lang="en-CA" sz="1200" b="0" i="1" kern="1200" dirty="0">
                <a:solidFill>
                  <a:schemeClr val="tx1"/>
                </a:solidFill>
                <a:effectLst/>
                <a:latin typeface="+mn-lt"/>
                <a:ea typeface="+mn-ea"/>
                <a:cs typeface="+mn-cs"/>
              </a:rPr>
              <a:t>The act of purchasing a product with the expectation of it growing in value.  </a:t>
            </a:r>
            <a:r>
              <a:rPr lang="en-CA" sz="1200" b="0" i="0" kern="1200" dirty="0">
                <a:solidFill>
                  <a:schemeClr val="tx1"/>
                </a:solidFill>
                <a:effectLst/>
                <a:latin typeface="+mn-lt"/>
                <a:ea typeface="+mn-ea"/>
                <a:cs typeface="+mn-cs"/>
              </a:rPr>
              <a:t> </a:t>
            </a:r>
          </a:p>
          <a:p>
            <a:pPr marL="171450" indent="-171450" rtl="0" fontAlgn="base">
              <a:buFont typeface="Arial" panose="020B0604020202020204" pitchFamily="34" charset="0"/>
              <a:buChar char="•"/>
            </a:pPr>
            <a:endParaRPr lang="en-CA" sz="1200" b="0" i="0" kern="1200" dirty="0">
              <a:solidFill>
                <a:schemeClr val="tx1"/>
              </a:solidFill>
              <a:effectLst/>
              <a:latin typeface="+mn-lt"/>
              <a:ea typeface="+mn-ea"/>
              <a:cs typeface="+mn-cs"/>
            </a:endParaRPr>
          </a:p>
          <a:p>
            <a:pPr marL="171450" indent="-171450" rtl="0" fontAlgn="base">
              <a:buFont typeface="Arial" panose="020B0604020202020204" pitchFamily="34" charset="0"/>
              <a:buChar char="•"/>
            </a:pPr>
            <a:r>
              <a:rPr lang="en-CA" sz="1200" b="0" i="0" kern="1200" dirty="0">
                <a:solidFill>
                  <a:schemeClr val="tx1"/>
                </a:solidFill>
                <a:effectLst/>
                <a:latin typeface="+mn-lt"/>
                <a:ea typeface="+mn-ea"/>
                <a:cs typeface="+mn-cs"/>
              </a:rPr>
              <a:t>What are examples of types of investments? </a:t>
            </a:r>
            <a:r>
              <a:rPr lang="en-CA" sz="1200" b="0" i="1" kern="1200" dirty="0">
                <a:solidFill>
                  <a:schemeClr val="tx1"/>
                </a:solidFill>
                <a:effectLst/>
                <a:latin typeface="+mn-lt"/>
                <a:ea typeface="+mn-ea"/>
                <a:cs typeface="+mn-cs"/>
              </a:rPr>
              <a:t>Stocks, which is a share in the ownership of a company.</a:t>
            </a:r>
            <a:r>
              <a:rPr lang="en-CA" sz="1200" b="0" i="0" kern="1200" dirty="0">
                <a:solidFill>
                  <a:schemeClr val="tx1"/>
                </a:solidFill>
                <a:effectLst/>
                <a:latin typeface="+mn-lt"/>
                <a:ea typeface="+mn-ea"/>
                <a:cs typeface="+mn-cs"/>
              </a:rPr>
              <a:t> </a:t>
            </a:r>
            <a:r>
              <a:rPr lang="en-CA" sz="1200" b="0" i="1" kern="1200" dirty="0">
                <a:solidFill>
                  <a:schemeClr val="tx1"/>
                </a:solidFill>
                <a:effectLst/>
                <a:latin typeface="+mn-lt"/>
                <a:ea typeface="+mn-ea"/>
                <a:cs typeface="+mn-cs"/>
              </a:rPr>
              <a:t>Bonds, which are long-term lending agreements.</a:t>
            </a:r>
            <a:r>
              <a:rPr lang="en-CA" sz="1200" b="0" i="0" kern="1200" dirty="0">
                <a:solidFill>
                  <a:schemeClr val="tx1"/>
                </a:solidFill>
                <a:effectLst/>
                <a:latin typeface="+mn-lt"/>
                <a:ea typeface="+mn-ea"/>
                <a:cs typeface="+mn-cs"/>
              </a:rPr>
              <a:t> </a:t>
            </a:r>
          </a:p>
          <a:p>
            <a:pPr marL="171450" indent="-171450" rtl="0" fontAlgn="base">
              <a:buFont typeface="Arial" panose="020B0604020202020204" pitchFamily="34" charset="0"/>
              <a:buChar char="•"/>
            </a:pPr>
            <a:endParaRPr lang="en-CA" sz="1200" b="0" i="0" kern="1200" dirty="0">
              <a:solidFill>
                <a:schemeClr val="tx1"/>
              </a:solidFill>
              <a:effectLst/>
              <a:latin typeface="+mn-lt"/>
              <a:ea typeface="+mn-ea"/>
              <a:cs typeface="+mn-cs"/>
            </a:endParaRPr>
          </a:p>
          <a:p>
            <a:pPr marL="171450" indent="-171450" rtl="0" fontAlgn="base">
              <a:buFont typeface="Arial" panose="020B0604020202020204" pitchFamily="34" charset="0"/>
              <a:buChar char="•"/>
            </a:pPr>
            <a:r>
              <a:rPr lang="en-CA" sz="1200" b="0" i="0" kern="1200" dirty="0">
                <a:solidFill>
                  <a:schemeClr val="tx1"/>
                </a:solidFill>
                <a:effectLst/>
                <a:latin typeface="+mn-lt"/>
                <a:ea typeface="+mn-ea"/>
                <a:cs typeface="+mn-cs"/>
              </a:rPr>
              <a:t>How do investments make money for investors? </a:t>
            </a:r>
            <a:r>
              <a:rPr lang="en-CA" sz="1200" b="0" i="1" kern="1200" dirty="0">
                <a:solidFill>
                  <a:schemeClr val="tx1"/>
                </a:solidFill>
                <a:effectLst/>
                <a:latin typeface="+mn-lt"/>
                <a:ea typeface="+mn-ea"/>
                <a:cs typeface="+mn-cs"/>
              </a:rPr>
              <a:t>The “seller” of the investment products pays the investors different types of returns, such as: (a) interest payments, the cost of borrowing to the firm or government; (b) dividends, the distributed share of profits. The value of an investment can also go up over time.</a:t>
            </a:r>
            <a:r>
              <a:rPr lang="en-CA" sz="1200" b="0" i="0" kern="1200" dirty="0">
                <a:solidFill>
                  <a:schemeClr val="tx1"/>
                </a:solidFill>
                <a:effectLst/>
                <a:latin typeface="+mn-lt"/>
                <a:ea typeface="+mn-ea"/>
                <a:cs typeface="+mn-cs"/>
              </a:rPr>
              <a:t> </a:t>
            </a:r>
          </a:p>
          <a:p>
            <a:pPr marL="171450" indent="-171450" rtl="0" fontAlgn="base">
              <a:buFont typeface="Arial" panose="020B0604020202020204" pitchFamily="34" charset="0"/>
              <a:buChar char="•"/>
            </a:pPr>
            <a:endParaRPr lang="en-CA" sz="1200" b="0" i="0" kern="1200" dirty="0">
              <a:solidFill>
                <a:schemeClr val="tx1"/>
              </a:solidFill>
              <a:effectLst/>
              <a:latin typeface="+mn-lt"/>
              <a:ea typeface="+mn-ea"/>
              <a:cs typeface="+mn-cs"/>
            </a:endParaRPr>
          </a:p>
          <a:p>
            <a:pPr marL="171450" indent="-171450" rtl="0" fontAlgn="base">
              <a:buFont typeface="Arial" panose="020B0604020202020204" pitchFamily="34" charset="0"/>
              <a:buChar char="•"/>
            </a:pPr>
            <a:r>
              <a:rPr lang="en-CA" sz="1200" b="0" i="0" kern="1200" dirty="0">
                <a:solidFill>
                  <a:schemeClr val="tx1"/>
                </a:solidFill>
                <a:effectLst/>
                <a:latin typeface="+mn-lt"/>
                <a:ea typeface="+mn-ea"/>
                <a:cs typeface="+mn-cs"/>
              </a:rPr>
              <a:t>What are the risks of investing? </a:t>
            </a:r>
            <a:r>
              <a:rPr lang="en-CA" sz="1200" b="0" i="1" kern="1200" dirty="0">
                <a:solidFill>
                  <a:schemeClr val="tx1"/>
                </a:solidFill>
                <a:effectLst/>
                <a:latin typeface="+mn-lt"/>
                <a:ea typeface="+mn-ea"/>
                <a:cs typeface="+mn-cs"/>
              </a:rPr>
              <a:t>You can lose part or all the money you invested if your investment decreases in value.</a:t>
            </a:r>
            <a:r>
              <a:rPr lang="en-CA" sz="1200" b="0" i="0" kern="1200" dirty="0">
                <a:solidFill>
                  <a:schemeClr val="tx1"/>
                </a:solidFill>
                <a:effectLst/>
                <a:latin typeface="+mn-lt"/>
                <a:ea typeface="+mn-ea"/>
                <a:cs typeface="+mn-cs"/>
              </a:rPr>
              <a:t> </a:t>
            </a:r>
            <a:r>
              <a:rPr lang="en-CA" sz="1200" b="0" i="1" kern="1200" dirty="0">
                <a:solidFill>
                  <a:schemeClr val="tx1"/>
                </a:solidFill>
                <a:effectLst/>
                <a:latin typeface="+mn-lt"/>
                <a:ea typeface="+mn-ea"/>
                <a:cs typeface="+mn-cs"/>
              </a:rPr>
              <a:t>The actual return on investment does not equal the expected return.</a:t>
            </a:r>
            <a:r>
              <a:rPr lang="en-CA" sz="1200" b="0" i="0" kern="1200" dirty="0">
                <a:solidFill>
                  <a:schemeClr val="tx1"/>
                </a:solidFill>
                <a:effectLst/>
                <a:latin typeface="+mn-lt"/>
                <a:ea typeface="+mn-ea"/>
                <a:cs typeface="+mn-cs"/>
              </a:rPr>
              <a:t>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7</a:t>
            </a:fld>
            <a:endParaRPr lang="en-CA"/>
          </a:p>
        </p:txBody>
      </p:sp>
    </p:spTree>
    <p:extLst>
      <p:ext uri="{BB962C8B-B14F-4D97-AF65-F5344CB8AC3E}">
        <p14:creationId xmlns:p14="http://schemas.microsoft.com/office/powerpoint/2010/main" val="3139947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dirty="0">
                <a:solidFill>
                  <a:schemeClr val="tx1"/>
                </a:solidFill>
                <a:effectLst/>
                <a:latin typeface="+mn-lt"/>
                <a:ea typeface="+mn-ea"/>
                <a:cs typeface="+mn-cs"/>
              </a:rPr>
              <a:t>Ask students to write down the answers to questions 1 and 2 of </a:t>
            </a:r>
            <a:r>
              <a:rPr lang="en-CA" sz="1200" b="1" i="0" kern="1200" dirty="0">
                <a:solidFill>
                  <a:schemeClr val="tx1"/>
                </a:solidFill>
                <a:effectLst/>
                <a:latin typeface="+mn-lt"/>
                <a:ea typeface="+mn-ea"/>
                <a:cs typeface="+mn-cs"/>
              </a:rPr>
              <a:t>Part A</a:t>
            </a:r>
            <a:r>
              <a:rPr lang="en-CA" sz="1200" b="0" i="0" kern="1200" dirty="0">
                <a:solidFill>
                  <a:schemeClr val="tx1"/>
                </a:solidFill>
                <a:effectLst/>
                <a:latin typeface="+mn-lt"/>
                <a:ea typeface="+mn-ea"/>
                <a:cs typeface="+mn-cs"/>
              </a:rPr>
              <a:t> </a:t>
            </a:r>
            <a:r>
              <a:rPr lang="en-CA" sz="1200" b="1" i="0" kern="1200" dirty="0">
                <a:solidFill>
                  <a:schemeClr val="tx1"/>
                </a:solidFill>
                <a:effectLst/>
                <a:latin typeface="+mn-lt"/>
                <a:ea typeface="+mn-ea"/>
                <a:cs typeface="+mn-cs"/>
              </a:rPr>
              <a:t>(Appendix 2)</a:t>
            </a:r>
            <a:r>
              <a:rPr lang="en-CA" sz="1200" b="0" i="0" kern="1200" dirty="0">
                <a:solidFill>
                  <a:schemeClr val="tx1"/>
                </a:solidFill>
                <a:effectLst/>
                <a:latin typeface="+mn-lt"/>
                <a:ea typeface="+mn-ea"/>
                <a:cs typeface="+mn-cs"/>
              </a:rPr>
              <a:t> in their participant guides or on a piece of paper. </a:t>
            </a:r>
          </a:p>
          <a:p>
            <a:pPr rtl="0" fontAlgn="base"/>
            <a:r>
              <a:rPr lang="en-CA" sz="1200" b="0" i="0" kern="1200" dirty="0">
                <a:solidFill>
                  <a:schemeClr val="tx1"/>
                </a:solidFill>
                <a:effectLst/>
                <a:latin typeface="+mn-lt"/>
                <a:ea typeface="+mn-ea"/>
                <a:cs typeface="+mn-cs"/>
              </a:rPr>
              <a:t>After 2 minutes, ask one of the participants to share their answers. Provide the correct solutions.  </a:t>
            </a:r>
          </a:p>
          <a:p>
            <a:pPr rtl="0" fontAlgn="base"/>
            <a:r>
              <a:rPr lang="en-CA" sz="1200" b="0" i="0" kern="1200" dirty="0">
                <a:solidFill>
                  <a:schemeClr val="tx1"/>
                </a:solidFill>
                <a:effectLst/>
                <a:latin typeface="+mn-lt"/>
                <a:ea typeface="+mn-ea"/>
                <a:cs typeface="+mn-cs"/>
              </a:rPr>
              <a:t> </a:t>
            </a:r>
          </a:p>
          <a:p>
            <a:pPr rtl="0" fontAlgn="base"/>
            <a:r>
              <a:rPr lang="en-CA" sz="1200" b="1" i="0" kern="1200" dirty="0">
                <a:solidFill>
                  <a:schemeClr val="tx1"/>
                </a:solidFill>
                <a:effectLst/>
                <a:latin typeface="+mn-lt"/>
                <a:ea typeface="+mn-ea"/>
                <a:cs typeface="+mn-cs"/>
              </a:rPr>
              <a:t>Part A’</a:t>
            </a:r>
            <a:r>
              <a:rPr lang="en-CA" sz="1200" b="0" i="0" kern="1200" dirty="0">
                <a:solidFill>
                  <a:schemeClr val="tx1"/>
                </a:solidFill>
                <a:effectLst/>
                <a:latin typeface="+mn-lt"/>
                <a:ea typeface="+mn-ea"/>
                <a:cs typeface="+mn-cs"/>
              </a:rPr>
              <a:t>s Answer key: </a:t>
            </a:r>
          </a:p>
          <a:p>
            <a:pPr rtl="0" fontAlgn="base"/>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$2,000  </a:t>
            </a:r>
          </a:p>
          <a:p>
            <a:pPr rtl="0" fontAlgn="base"/>
            <a:r>
              <a:rPr lang="en-CA" sz="1200" b="0" i="0" kern="1200" dirty="0">
                <a:solidFill>
                  <a:schemeClr val="tx1"/>
                </a:solidFill>
                <a:effectLst/>
                <a:latin typeface="+mn-lt"/>
                <a:ea typeface="+mn-ea"/>
                <a:cs typeface="+mn-cs"/>
              </a:rPr>
              <a:t>Principal amount + Interest Earned = $2,000 + $80 = </a:t>
            </a:r>
            <a:r>
              <a:rPr lang="en-CA" sz="1200" b="0" i="0" u="sng" kern="1200" dirty="0">
                <a:solidFill>
                  <a:schemeClr val="tx1"/>
                </a:solidFill>
                <a:effectLst/>
                <a:latin typeface="+mn-lt"/>
                <a:ea typeface="+mn-ea"/>
                <a:cs typeface="+mn-cs"/>
              </a:rPr>
              <a:t>$2,080</a:t>
            </a:r>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9</a:t>
            </a:fld>
            <a:endParaRPr lang="en-CA"/>
          </a:p>
        </p:txBody>
      </p:sp>
    </p:spTree>
    <p:extLst>
      <p:ext uri="{BB962C8B-B14F-4D97-AF65-F5344CB8AC3E}">
        <p14:creationId xmlns:p14="http://schemas.microsoft.com/office/powerpoint/2010/main" val="2242735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CA" sz="1200" b="0" i="0" kern="1200" dirty="0">
                <a:solidFill>
                  <a:schemeClr val="tx1"/>
                </a:solidFill>
                <a:effectLst/>
                <a:latin typeface="+mn-lt"/>
                <a:ea typeface="+mn-ea"/>
                <a:cs typeface="+mn-cs"/>
              </a:rPr>
              <a:t>Tell students to form groups of 3-4 and tell them they have 5 minutes to complete </a:t>
            </a:r>
            <a:r>
              <a:rPr lang="en-CA" sz="1200" b="1" i="0" kern="1200" dirty="0">
                <a:solidFill>
                  <a:schemeClr val="tx1"/>
                </a:solidFill>
                <a:effectLst/>
                <a:latin typeface="+mn-lt"/>
                <a:ea typeface="+mn-ea"/>
                <a:cs typeface="+mn-cs"/>
              </a:rPr>
              <a:t>Part B </a:t>
            </a:r>
            <a:r>
              <a:rPr lang="en-CA" sz="1200" b="0" i="0" kern="1200" dirty="0">
                <a:solidFill>
                  <a:schemeClr val="tx1"/>
                </a:solidFill>
                <a:effectLst/>
                <a:latin typeface="+mn-lt"/>
                <a:ea typeface="+mn-ea"/>
                <a:cs typeface="+mn-cs"/>
              </a:rPr>
              <a:t>of</a:t>
            </a:r>
            <a:r>
              <a:rPr lang="en-CA" sz="1200" b="1" i="0" kern="1200" dirty="0">
                <a:solidFill>
                  <a:schemeClr val="tx1"/>
                </a:solidFill>
                <a:effectLst/>
                <a:latin typeface="+mn-lt"/>
                <a:ea typeface="+mn-ea"/>
                <a:cs typeface="+mn-cs"/>
              </a:rPr>
              <a:t> Appendix 2</a:t>
            </a:r>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After the time is up, call them back to the larger group and have students share their answers to Options A and B. Once everyone has shared, you can provide the correct answers and ask the discussion questions below. </a:t>
            </a:r>
          </a:p>
          <a:p>
            <a:pPr rtl="0" fontAlgn="base"/>
            <a:r>
              <a:rPr lang="en-CA" sz="1200" b="0" i="0" kern="1200" dirty="0">
                <a:solidFill>
                  <a:schemeClr val="tx1"/>
                </a:solidFill>
                <a:effectLst/>
                <a:latin typeface="+mn-lt"/>
                <a:ea typeface="+mn-ea"/>
                <a:cs typeface="+mn-cs"/>
              </a:rPr>
              <a:t> </a:t>
            </a:r>
          </a:p>
          <a:p>
            <a:pPr rtl="0" fontAlgn="base"/>
            <a:r>
              <a:rPr lang="en-CA" sz="1200" b="1" i="0" kern="1200" dirty="0">
                <a:solidFill>
                  <a:schemeClr val="tx1"/>
                </a:solidFill>
                <a:effectLst/>
                <a:latin typeface="+mn-lt"/>
                <a:ea typeface="+mn-ea"/>
                <a:cs typeface="+mn-cs"/>
              </a:rPr>
              <a:t>Option A</a:t>
            </a:r>
            <a:r>
              <a:rPr lang="en-CA" sz="1200" b="0" i="0" kern="1200" dirty="0">
                <a:solidFill>
                  <a:schemeClr val="tx1"/>
                </a:solidFill>
                <a:effectLst/>
                <a:latin typeface="+mn-lt"/>
                <a:ea typeface="+mn-ea"/>
                <a:cs typeface="+mn-cs"/>
              </a:rPr>
              <a:t>’s </a:t>
            </a:r>
            <a:r>
              <a:rPr lang="en-CA" sz="1200" b="0" i="1" u="sng" kern="1200" dirty="0">
                <a:solidFill>
                  <a:schemeClr val="tx1"/>
                </a:solidFill>
                <a:effectLst/>
                <a:latin typeface="+mn-lt"/>
                <a:ea typeface="+mn-ea"/>
                <a:cs typeface="+mn-cs"/>
              </a:rPr>
              <a:t>Answer key:</a:t>
            </a:r>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$3,000 x 0.02 = </a:t>
            </a:r>
            <a:r>
              <a:rPr lang="en-CA" sz="1200" b="0" i="0" u="sng" kern="1200" dirty="0">
                <a:solidFill>
                  <a:schemeClr val="tx1"/>
                </a:solidFill>
                <a:effectLst/>
                <a:latin typeface="+mn-lt"/>
                <a:ea typeface="+mn-ea"/>
                <a:cs typeface="+mn-cs"/>
              </a:rPr>
              <a:t>$60</a:t>
            </a:r>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$3,000 x 0.02 = </a:t>
            </a:r>
            <a:r>
              <a:rPr lang="en-CA" sz="1200" b="0" i="0" u="sng" kern="1200" dirty="0">
                <a:solidFill>
                  <a:schemeClr val="tx1"/>
                </a:solidFill>
                <a:effectLst/>
                <a:latin typeface="+mn-lt"/>
                <a:ea typeface="+mn-ea"/>
                <a:cs typeface="+mn-cs"/>
              </a:rPr>
              <a:t>$60</a:t>
            </a:r>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$60 + $60 = </a:t>
            </a:r>
            <a:r>
              <a:rPr lang="en-CA" sz="1200" b="0" i="0" u="sng" kern="1200" dirty="0">
                <a:solidFill>
                  <a:schemeClr val="tx1"/>
                </a:solidFill>
                <a:effectLst/>
                <a:latin typeface="+mn-lt"/>
                <a:ea typeface="+mn-ea"/>
                <a:cs typeface="+mn-cs"/>
              </a:rPr>
              <a:t>$120</a:t>
            </a:r>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10</a:t>
            </a:fld>
            <a:endParaRPr lang="en-CA"/>
          </a:p>
        </p:txBody>
      </p:sp>
    </p:spTree>
    <p:extLst>
      <p:ext uri="{BB962C8B-B14F-4D97-AF65-F5344CB8AC3E}">
        <p14:creationId xmlns:p14="http://schemas.microsoft.com/office/powerpoint/2010/main" val="3572902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CA" sz="1200" b="0" i="0" kern="1200" dirty="0">
              <a:solidFill>
                <a:schemeClr val="tx1"/>
              </a:solidFill>
              <a:effectLst/>
              <a:latin typeface="+mn-lt"/>
              <a:ea typeface="+mn-ea"/>
              <a:cs typeface="+mn-cs"/>
            </a:endParaRPr>
          </a:p>
          <a:p>
            <a:pPr rtl="0" fontAlgn="base"/>
            <a:r>
              <a:rPr lang="en-CA" sz="1200" b="1" i="0" kern="1200" dirty="0">
                <a:solidFill>
                  <a:schemeClr val="tx1"/>
                </a:solidFill>
                <a:effectLst/>
                <a:latin typeface="+mn-lt"/>
                <a:ea typeface="+mn-ea"/>
                <a:cs typeface="+mn-cs"/>
              </a:rPr>
              <a:t>Option B</a:t>
            </a:r>
            <a:r>
              <a:rPr lang="en-CA" sz="1200" b="0" i="0" kern="1200" dirty="0">
                <a:solidFill>
                  <a:schemeClr val="tx1"/>
                </a:solidFill>
                <a:effectLst/>
                <a:latin typeface="+mn-lt"/>
                <a:ea typeface="+mn-ea"/>
                <a:cs typeface="+mn-cs"/>
              </a:rPr>
              <a:t>’s </a:t>
            </a:r>
            <a:r>
              <a:rPr lang="en-CA" sz="1200" b="0" i="1" u="sng" kern="1200" dirty="0">
                <a:solidFill>
                  <a:schemeClr val="tx1"/>
                </a:solidFill>
                <a:effectLst/>
                <a:latin typeface="+mn-lt"/>
                <a:ea typeface="+mn-ea"/>
                <a:cs typeface="+mn-cs"/>
              </a:rPr>
              <a:t>Answer key:</a:t>
            </a:r>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$3,000 x 0.02 = </a:t>
            </a:r>
            <a:r>
              <a:rPr lang="en-CA" sz="1200" b="0" i="0" u="sng" kern="1200" dirty="0">
                <a:solidFill>
                  <a:schemeClr val="tx1"/>
                </a:solidFill>
                <a:effectLst/>
                <a:latin typeface="+mn-lt"/>
                <a:ea typeface="+mn-ea"/>
                <a:cs typeface="+mn-cs"/>
              </a:rPr>
              <a:t>$60</a:t>
            </a:r>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($3,000 + $60) x 0.02 = </a:t>
            </a:r>
            <a:r>
              <a:rPr lang="en-CA" sz="1200" b="0" i="0" u="sng" kern="1200" dirty="0">
                <a:solidFill>
                  <a:schemeClr val="tx1"/>
                </a:solidFill>
                <a:effectLst/>
                <a:latin typeface="+mn-lt"/>
                <a:ea typeface="+mn-ea"/>
                <a:cs typeface="+mn-cs"/>
              </a:rPr>
              <a:t>$61.20</a:t>
            </a:r>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$60 + $61.20 = </a:t>
            </a:r>
            <a:r>
              <a:rPr lang="en-CA" sz="1200" b="0" i="0" u="sng" kern="1200" dirty="0">
                <a:solidFill>
                  <a:schemeClr val="tx1"/>
                </a:solidFill>
                <a:effectLst/>
                <a:latin typeface="+mn-lt"/>
                <a:ea typeface="+mn-ea"/>
                <a:cs typeface="+mn-cs"/>
              </a:rPr>
              <a:t>$121.20</a:t>
            </a:r>
            <a:r>
              <a:rPr lang="en-CA" sz="1200" b="0" i="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11</a:t>
            </a:fld>
            <a:endParaRPr lang="en-CA"/>
          </a:p>
        </p:txBody>
      </p:sp>
    </p:spTree>
    <p:extLst>
      <p:ext uri="{BB962C8B-B14F-4D97-AF65-F5344CB8AC3E}">
        <p14:creationId xmlns:p14="http://schemas.microsoft.com/office/powerpoint/2010/main" val="2765605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CA" sz="1200" b="0" i="0" kern="1200" dirty="0">
                <a:solidFill>
                  <a:schemeClr val="tx1"/>
                </a:solidFill>
                <a:effectLst/>
                <a:latin typeface="+mn-lt"/>
                <a:ea typeface="+mn-ea"/>
                <a:cs typeface="+mn-cs"/>
              </a:rPr>
              <a:t>Ask the following discussion questions:  </a:t>
            </a:r>
          </a:p>
          <a:p>
            <a:pPr rtl="0" fontAlgn="base"/>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What explains the higher interest earned in </a:t>
            </a:r>
            <a:r>
              <a:rPr lang="en-CA" sz="1200" b="1" i="0" kern="1200" dirty="0">
                <a:solidFill>
                  <a:schemeClr val="tx1"/>
                </a:solidFill>
                <a:effectLst/>
                <a:latin typeface="+mn-lt"/>
                <a:ea typeface="+mn-ea"/>
                <a:cs typeface="+mn-cs"/>
              </a:rPr>
              <a:t>Option B</a:t>
            </a:r>
            <a:r>
              <a:rPr lang="en-CA" sz="1200" b="0" i="0" kern="1200" dirty="0">
                <a:solidFill>
                  <a:schemeClr val="tx1"/>
                </a:solidFill>
                <a:effectLst/>
                <a:latin typeface="+mn-lt"/>
                <a:ea typeface="+mn-ea"/>
                <a:cs typeface="+mn-cs"/>
              </a:rPr>
              <a:t>? </a:t>
            </a:r>
          </a:p>
          <a:p>
            <a:pPr rtl="0" fontAlgn="base"/>
            <a:r>
              <a:rPr lang="en-CA" sz="1200" b="0" i="1" kern="1200" dirty="0">
                <a:solidFill>
                  <a:schemeClr val="tx1"/>
                </a:solidFill>
                <a:effectLst/>
                <a:latin typeface="+mn-lt"/>
                <a:ea typeface="+mn-ea"/>
                <a:cs typeface="+mn-cs"/>
              </a:rPr>
              <a:t>In Option B, Ali begins Year 2 with more money in his investment, because he took the interest earned in Year 1 and added it to his initial principal amount of $3000. Therefore, there is a larger amount of money accumulating interest in Year 2. </a:t>
            </a:r>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 </a:t>
            </a:r>
          </a:p>
          <a:p>
            <a:pPr rtl="0" fontAlgn="base"/>
            <a:r>
              <a:rPr lang="en-CA" sz="1200" b="0" i="0" kern="1200" dirty="0">
                <a:solidFill>
                  <a:schemeClr val="tx1"/>
                </a:solidFill>
                <a:effectLst/>
                <a:latin typeface="+mn-lt"/>
                <a:ea typeface="+mn-ea"/>
                <a:cs typeface="+mn-cs"/>
              </a:rPr>
              <a:t>Other than comparing the interest earned between </a:t>
            </a:r>
            <a:r>
              <a:rPr lang="en-CA" sz="1200" b="1" i="0" kern="1200" dirty="0">
                <a:solidFill>
                  <a:schemeClr val="tx1"/>
                </a:solidFill>
                <a:effectLst/>
                <a:latin typeface="+mn-lt"/>
                <a:ea typeface="+mn-ea"/>
                <a:cs typeface="+mn-cs"/>
              </a:rPr>
              <a:t>Option A</a:t>
            </a:r>
            <a:r>
              <a:rPr lang="en-CA" sz="1200" b="0" i="0" kern="1200" dirty="0">
                <a:solidFill>
                  <a:schemeClr val="tx1"/>
                </a:solidFill>
                <a:effectLst/>
                <a:latin typeface="+mn-lt"/>
                <a:ea typeface="+mn-ea"/>
                <a:cs typeface="+mn-cs"/>
              </a:rPr>
              <a:t> and </a:t>
            </a:r>
            <a:r>
              <a:rPr lang="en-CA" sz="1200" b="1" i="0" kern="1200" dirty="0">
                <a:solidFill>
                  <a:schemeClr val="tx1"/>
                </a:solidFill>
                <a:effectLst/>
                <a:latin typeface="+mn-lt"/>
                <a:ea typeface="+mn-ea"/>
                <a:cs typeface="+mn-cs"/>
              </a:rPr>
              <a:t>B</a:t>
            </a:r>
            <a:r>
              <a:rPr lang="en-CA" sz="1200" b="0" i="0" kern="1200" dirty="0">
                <a:solidFill>
                  <a:schemeClr val="tx1"/>
                </a:solidFill>
                <a:effectLst/>
                <a:latin typeface="+mn-lt"/>
                <a:ea typeface="+mn-ea"/>
                <a:cs typeface="+mn-cs"/>
              </a:rPr>
              <a:t>, what else might Ali take into consideration when deciding between these two options? </a:t>
            </a:r>
          </a:p>
          <a:p>
            <a:pPr rtl="0" fontAlgn="base"/>
            <a:r>
              <a:rPr lang="en-CA" sz="1200" b="0" i="0" kern="1200" dirty="0">
                <a:solidFill>
                  <a:schemeClr val="tx1"/>
                </a:solidFill>
                <a:effectLst/>
                <a:latin typeface="+mn-lt"/>
                <a:ea typeface="+mn-ea"/>
                <a:cs typeface="+mn-cs"/>
              </a:rPr>
              <a:t> </a:t>
            </a:r>
          </a:p>
          <a:p>
            <a:r>
              <a:rPr lang="en-CA" sz="1200" i="1" kern="1200" dirty="0">
                <a:solidFill>
                  <a:schemeClr val="tx1"/>
                </a:solidFill>
                <a:effectLst/>
                <a:latin typeface="+mn-lt"/>
                <a:ea typeface="+mn-ea"/>
                <a:cs typeface="+mn-cs"/>
              </a:rPr>
              <a:t>Ali might consider the following factors: </a:t>
            </a:r>
            <a:endParaRPr lang="en-CA" sz="1200" kern="1200" dirty="0">
              <a:solidFill>
                <a:schemeClr val="tx1"/>
              </a:solidFill>
              <a:effectLst/>
              <a:latin typeface="+mn-lt"/>
              <a:ea typeface="+mn-ea"/>
              <a:cs typeface="+mn-cs"/>
            </a:endParaRPr>
          </a:p>
          <a:p>
            <a:r>
              <a:rPr lang="en-CA" sz="1200" i="1"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lvl="0"/>
            <a:r>
              <a:rPr lang="en-CA" sz="1200" i="1" kern="1200" dirty="0">
                <a:solidFill>
                  <a:schemeClr val="tx1"/>
                </a:solidFill>
                <a:effectLst/>
                <a:latin typeface="+mn-lt"/>
                <a:ea typeface="+mn-ea"/>
                <a:cs typeface="+mn-cs"/>
              </a:rPr>
              <a:t>The number of times the interest is compounded per period and total number of time periods in both options. </a:t>
            </a:r>
            <a:endParaRPr lang="en-CA" sz="1200" kern="1200" dirty="0">
              <a:solidFill>
                <a:schemeClr val="tx1"/>
              </a:solidFill>
              <a:effectLst/>
              <a:latin typeface="+mn-lt"/>
              <a:ea typeface="+mn-ea"/>
              <a:cs typeface="+mn-cs"/>
            </a:endParaRPr>
          </a:p>
          <a:p>
            <a:pPr lvl="0"/>
            <a:r>
              <a:rPr lang="en-CA" sz="1200" i="1" kern="1200" dirty="0">
                <a:solidFill>
                  <a:schemeClr val="tx1"/>
                </a:solidFill>
                <a:effectLst/>
                <a:latin typeface="+mn-lt"/>
                <a:ea typeface="+mn-ea"/>
                <a:cs typeface="+mn-cs"/>
              </a:rPr>
              <a:t>Does Ali want to commit all available funds for the full 2 years?</a:t>
            </a:r>
            <a:endParaRPr lang="en-CA" sz="1200" kern="1200" dirty="0">
              <a:solidFill>
                <a:schemeClr val="tx1"/>
              </a:solidFill>
              <a:effectLst/>
              <a:latin typeface="+mn-lt"/>
              <a:ea typeface="+mn-ea"/>
              <a:cs typeface="+mn-cs"/>
            </a:endParaRPr>
          </a:p>
          <a:p>
            <a:pPr lvl="0"/>
            <a:r>
              <a:rPr lang="en-CA" sz="1200" i="1" kern="1200" dirty="0">
                <a:solidFill>
                  <a:schemeClr val="tx1"/>
                </a:solidFill>
                <a:effectLst/>
                <a:latin typeface="+mn-lt"/>
                <a:ea typeface="+mn-ea"/>
                <a:cs typeface="+mn-cs"/>
              </a:rPr>
              <a:t>Does Ali want to take the interest as income each year instead?</a:t>
            </a:r>
            <a:endParaRPr lang="en-CA" sz="1200" kern="1200" dirty="0">
              <a:solidFill>
                <a:schemeClr val="tx1"/>
              </a:solidFill>
              <a:effectLst/>
              <a:latin typeface="+mn-lt"/>
              <a:ea typeface="+mn-ea"/>
              <a:cs typeface="+mn-cs"/>
            </a:endParaRPr>
          </a:p>
          <a:p>
            <a:pPr lvl="0"/>
            <a:r>
              <a:rPr lang="en-CA" sz="1200" i="1" kern="1200" dirty="0">
                <a:solidFill>
                  <a:schemeClr val="tx1"/>
                </a:solidFill>
                <a:effectLst/>
                <a:latin typeface="+mn-lt"/>
                <a:ea typeface="+mn-ea"/>
                <a:cs typeface="+mn-cs"/>
              </a:rPr>
              <a:t>Does Ali want to have the flexibility to move his money elsewhere after the first year, as he might if interest rates are expected to be high in the first year, but go down after that. </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BD12BEB-5354-4D08-A8F1-6E62B946F0A0}" type="slidenum">
              <a:rPr lang="en-CA" smtClean="0"/>
              <a:t>12</a:t>
            </a:fld>
            <a:endParaRPr lang="en-CA"/>
          </a:p>
        </p:txBody>
      </p:sp>
    </p:spTree>
    <p:extLst>
      <p:ext uri="{BB962C8B-B14F-4D97-AF65-F5344CB8AC3E}">
        <p14:creationId xmlns:p14="http://schemas.microsoft.com/office/powerpoint/2010/main" val="121624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i="1" kern="1200" dirty="0">
                <a:solidFill>
                  <a:schemeClr val="tx1"/>
                </a:solidFill>
                <a:effectLst/>
                <a:latin typeface="+mn-lt"/>
                <a:ea typeface="+mn-ea"/>
                <a:cs typeface="+mn-cs"/>
              </a:rPr>
              <a:t>In this stage, I will play the role of the new investor described in </a:t>
            </a:r>
            <a:r>
              <a:rPr lang="en-CA" sz="1200" b="1" i="1" kern="1200" dirty="0">
                <a:solidFill>
                  <a:schemeClr val="tx1"/>
                </a:solidFill>
                <a:effectLst/>
                <a:latin typeface="+mn-lt"/>
                <a:ea typeface="+mn-ea"/>
                <a:cs typeface="+mn-cs"/>
              </a:rPr>
              <a:t>Part A</a:t>
            </a:r>
            <a:r>
              <a:rPr lang="en-CA" sz="1200" i="1" kern="1200" dirty="0">
                <a:solidFill>
                  <a:schemeClr val="tx1"/>
                </a:solidFill>
                <a:effectLst/>
                <a:latin typeface="+mn-lt"/>
                <a:ea typeface="+mn-ea"/>
                <a:cs typeface="+mn-cs"/>
              </a:rPr>
              <a:t> of </a:t>
            </a:r>
            <a:r>
              <a:rPr lang="en-CA" sz="1200" b="1" i="1" kern="1200" dirty="0">
                <a:solidFill>
                  <a:schemeClr val="tx1"/>
                </a:solidFill>
                <a:effectLst/>
                <a:latin typeface="+mn-lt"/>
                <a:ea typeface="+mn-ea"/>
                <a:cs typeface="+mn-cs"/>
              </a:rPr>
              <a:t>Appendix 3</a:t>
            </a:r>
            <a:r>
              <a:rPr lang="en-CA" sz="1200" i="1" kern="1200" dirty="0">
                <a:solidFill>
                  <a:schemeClr val="tx1"/>
                </a:solidFill>
                <a:effectLst/>
                <a:latin typeface="+mn-lt"/>
                <a:ea typeface="+mn-ea"/>
                <a:cs typeface="+mn-cs"/>
              </a:rPr>
              <a:t>. We will look at the risks associated with different investment strategies, and you will attempt to provide solutions to minimize those risks.</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 </a:t>
            </a:r>
          </a:p>
          <a:p>
            <a:r>
              <a:rPr lang="en-CA" sz="1200" i="1" kern="1200" dirty="0">
                <a:solidFill>
                  <a:schemeClr val="tx1"/>
                </a:solidFill>
                <a:effectLst/>
                <a:latin typeface="+mn-lt"/>
                <a:ea typeface="+mn-ea"/>
                <a:cs typeface="+mn-cs"/>
              </a:rPr>
              <a:t>I am a new investor who has zero investing knowledge, and you are financial advisors who will assist me in determining the best course of action to take.</a:t>
            </a:r>
            <a:endParaRPr lang="en-CA"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13</a:t>
            </a:fld>
            <a:endParaRPr lang="en-CA"/>
          </a:p>
        </p:txBody>
      </p:sp>
    </p:spTree>
    <p:extLst>
      <p:ext uri="{BB962C8B-B14F-4D97-AF65-F5344CB8AC3E}">
        <p14:creationId xmlns:p14="http://schemas.microsoft.com/office/powerpoint/2010/main" val="1549625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i="1" kern="1200" dirty="0">
                <a:solidFill>
                  <a:schemeClr val="tx1"/>
                </a:solidFill>
                <a:effectLst/>
                <a:latin typeface="+mn-lt"/>
                <a:ea typeface="+mn-ea"/>
                <a:cs typeface="+mn-cs"/>
              </a:rPr>
              <a:t>“I decide to invest in only one single investment for one month. Please choose only ONE of the four investments listed to recommend to me. Which did you choose based on what you know of those companies and the information listed? You have 3 minutes to make your decision.”</a:t>
            </a:r>
            <a:r>
              <a:rPr lang="en-CA" sz="1200" kern="1200" dirty="0">
                <a:solidFill>
                  <a:schemeClr val="tx1"/>
                </a:solidFill>
                <a:effectLst/>
                <a:latin typeface="+mn-lt"/>
                <a:ea typeface="+mn-ea"/>
                <a:cs typeface="+mn-cs"/>
              </a:rPr>
              <a:t> </a:t>
            </a:r>
          </a:p>
          <a:p>
            <a:endParaRPr lang="en-US" dirty="0"/>
          </a:p>
          <a:p>
            <a:endParaRPr lang="en-US" dirty="0"/>
          </a:p>
          <a:p>
            <a:r>
              <a:rPr lang="en-US" dirty="0"/>
              <a:t>RESULTS ON NEXT SLIDE</a:t>
            </a:r>
          </a:p>
        </p:txBody>
      </p:sp>
      <p:sp>
        <p:nvSpPr>
          <p:cNvPr id="4" name="Slide Number Placeholder 3"/>
          <p:cNvSpPr>
            <a:spLocks noGrp="1"/>
          </p:cNvSpPr>
          <p:nvPr>
            <p:ph type="sldNum" sz="quarter" idx="5"/>
          </p:nvPr>
        </p:nvSpPr>
        <p:spPr/>
        <p:txBody>
          <a:bodyPr/>
          <a:lstStyle/>
          <a:p>
            <a:fld id="{7BD12BEB-5354-4D08-A8F1-6E62B946F0A0}" type="slidenum">
              <a:rPr lang="en-CA" smtClean="0"/>
              <a:t>14</a:t>
            </a:fld>
            <a:endParaRPr lang="en-CA"/>
          </a:p>
        </p:txBody>
      </p:sp>
    </p:spTree>
    <p:extLst>
      <p:ext uri="{BB962C8B-B14F-4D97-AF65-F5344CB8AC3E}">
        <p14:creationId xmlns:p14="http://schemas.microsoft.com/office/powerpoint/2010/main" val="5593582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CA" sz="1200" kern="1200" dirty="0">
                <a:solidFill>
                  <a:schemeClr val="tx1"/>
                </a:solidFill>
                <a:effectLst/>
                <a:latin typeface="+mn-lt"/>
                <a:ea typeface="+mn-ea"/>
                <a:cs typeface="+mn-cs"/>
              </a:rPr>
              <a:t>Ask participants to write down the 1-month percentage change in price of the investment which they chose. </a:t>
            </a:r>
          </a:p>
          <a:p>
            <a:endParaRPr lang="en-US" dirty="0"/>
          </a:p>
        </p:txBody>
      </p:sp>
      <p:sp>
        <p:nvSpPr>
          <p:cNvPr id="4" name="Slide Number Placeholder 3"/>
          <p:cNvSpPr>
            <a:spLocks noGrp="1"/>
          </p:cNvSpPr>
          <p:nvPr>
            <p:ph type="sldNum" sz="quarter" idx="5"/>
          </p:nvPr>
        </p:nvSpPr>
        <p:spPr/>
        <p:txBody>
          <a:bodyPr/>
          <a:lstStyle/>
          <a:p>
            <a:fld id="{7BD12BEB-5354-4D08-A8F1-6E62B946F0A0}" type="slidenum">
              <a:rPr lang="en-CA" smtClean="0"/>
              <a:t>15</a:t>
            </a:fld>
            <a:endParaRPr lang="en-CA"/>
          </a:p>
        </p:txBody>
      </p:sp>
    </p:spTree>
    <p:extLst>
      <p:ext uri="{BB962C8B-B14F-4D97-AF65-F5344CB8AC3E}">
        <p14:creationId xmlns:p14="http://schemas.microsoft.com/office/powerpoint/2010/main" val="35964381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2.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1.svg"/><Relationship Id="rId11" Type="http://schemas.openxmlformats.org/officeDocument/2006/relationships/image" Target="../media/image16.sv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endParaRPr lang="en-US" dirty="0"/>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4244970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endParaRPr lang="en-US" dirty="0"/>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endParaRPr lang="en-US" dirty="0"/>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40061241"/>
      </p:ext>
    </p:extLst>
  </p:cSld>
  <p:clrMapOvr>
    <a:masterClrMapping/>
  </p:clrMapOvr>
  <p:extLst>
    <p:ext uri="{DCECCB84-F9BA-43D5-87BE-67443E8EF086}">
      <p15:sldGuideLst xmlns:p15="http://schemas.microsoft.com/office/powerpoint/2012/main">
        <p15:guide id="3" pos="316">
          <p15:clr>
            <a:srgbClr val="FBAE40"/>
          </p15:clr>
        </p15:guide>
        <p15:guide id="4" pos="3739">
          <p15:clr>
            <a:srgbClr val="FBAE40"/>
          </p15:clr>
        </p15:guide>
        <p15:guide id="5" pos="3940">
          <p15:clr>
            <a:srgbClr val="FBAE40"/>
          </p15:clr>
        </p15:guide>
        <p15:guide id="6" pos="7363">
          <p15:clr>
            <a:srgbClr val="FBAE40"/>
          </p15:clr>
        </p15:guide>
        <p15:guide id="9" orient="horz" pos="1842">
          <p15:clr>
            <a:srgbClr val="FBAE40"/>
          </p15:clr>
        </p15:guide>
        <p15:guide id="10" orient="horz" pos="388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endParaRPr lang="en-US" dirty="0"/>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endParaRPr lang="en-US" dirty="0"/>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to crop.</a:t>
            </a:r>
            <a:br>
              <a:rPr lang="en-US" sz="900" b="0" i="0" dirty="0">
                <a:solidFill>
                  <a:schemeClr val="tx1">
                    <a:lumMod val="75000"/>
                    <a:lumOff val="25000"/>
                  </a:schemeClr>
                </a:solidFill>
                <a:latin typeface="IBM Plex Sans" panose="020B0503050203000203" pitchFamily="34" charset="77"/>
                <a:ea typeface="Roboto" charset="0"/>
                <a:cs typeface="Roboto" charset="0"/>
              </a:rPr>
            </a:b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dirty="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254249625"/>
      </p:ext>
    </p:extLst>
  </p:cSld>
  <p:clrMapOvr>
    <a:masterClrMapping/>
  </p:clrMapOvr>
  <p:extLst>
    <p:ext uri="{DCECCB84-F9BA-43D5-87BE-67443E8EF086}">
      <p15:sldGuideLst xmlns:p15="http://schemas.microsoft.com/office/powerpoint/2012/main">
        <p15:guide id="3" pos="316">
          <p15:clr>
            <a:srgbClr val="FBAE40"/>
          </p15:clr>
        </p15:guide>
        <p15:guide id="4" pos="2547">
          <p15:clr>
            <a:srgbClr val="FBAE40"/>
          </p15:clr>
        </p15:guide>
        <p15:guide id="5" pos="2732">
          <p15:clr>
            <a:srgbClr val="FBAE40"/>
          </p15:clr>
        </p15:guide>
        <p15:guide id="6" pos="4947">
          <p15:clr>
            <a:srgbClr val="FBAE40"/>
          </p15:clr>
        </p15:guide>
        <p15:guide id="7" pos="5148">
          <p15:clr>
            <a:srgbClr val="FBAE40"/>
          </p15:clr>
        </p15:guide>
        <p15:guide id="8" pos="7363">
          <p15:clr>
            <a:srgbClr val="FBAE40"/>
          </p15:clr>
        </p15:guide>
        <p15:guide id="11" orient="horz" pos="1843">
          <p15:clr>
            <a:srgbClr val="FBAE40"/>
          </p15:clr>
        </p15:guide>
        <p15:guide id="12" orient="horz" pos="388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endParaRPr lang="en-US" dirty="0"/>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to crop.</a:t>
            </a:r>
            <a:br>
              <a:rPr lang="en-US" sz="900" b="0" i="0" dirty="0">
                <a:solidFill>
                  <a:schemeClr val="tx1">
                    <a:lumMod val="75000"/>
                    <a:lumOff val="25000"/>
                  </a:schemeClr>
                </a:solidFill>
                <a:latin typeface="IBM Plex Sans" panose="020B0503050203000203" pitchFamily="34" charset="77"/>
                <a:ea typeface="Roboto" charset="0"/>
                <a:cs typeface="Roboto" charset="0"/>
              </a:rPr>
            </a:b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dirty="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186348291"/>
      </p:ext>
    </p:extLst>
  </p:cSld>
  <p:clrMapOvr>
    <a:masterClrMapping/>
  </p:clrMapOvr>
  <p:extLst>
    <p:ext uri="{DCECCB84-F9BA-43D5-87BE-67443E8EF086}">
      <p15:sldGuideLst xmlns:p15="http://schemas.microsoft.com/office/powerpoint/2012/main">
        <p15:guide id="1">
          <p15:clr>
            <a:srgbClr val="FBAE40"/>
          </p15:clr>
        </p15:guide>
        <p15:guide id="2" pos="7680">
          <p15:clr>
            <a:srgbClr val="FBAE40"/>
          </p15:clr>
        </p15:guide>
        <p15:guide id="3" pos="316">
          <p15:clr>
            <a:srgbClr val="FBAE40"/>
          </p15:clr>
        </p15:guide>
        <p15:guide id="4" pos="1927">
          <p15:clr>
            <a:srgbClr val="FBAE40"/>
          </p15:clr>
        </p15:guide>
        <p15:guide id="5" pos="2128">
          <p15:clr>
            <a:srgbClr val="FBAE40"/>
          </p15:clr>
        </p15:guide>
        <p15:guide id="6" pos="3739">
          <p15:clr>
            <a:srgbClr val="FBAE40"/>
          </p15:clr>
        </p15:guide>
        <p15:guide id="7" pos="3940">
          <p15:clr>
            <a:srgbClr val="FBAE40"/>
          </p15:clr>
        </p15:guide>
        <p15:guide id="8" pos="5551">
          <p15:clr>
            <a:srgbClr val="FBAE40"/>
          </p15:clr>
        </p15:guide>
        <p15:guide id="9" pos="5752">
          <p15:clr>
            <a:srgbClr val="FBAE40"/>
          </p15:clr>
        </p15:guide>
        <p15:guide id="10" pos="7363">
          <p15:clr>
            <a:srgbClr val="FBAE40"/>
          </p15:clr>
        </p15:guide>
        <p15:guide id="11" orient="horz">
          <p15:clr>
            <a:srgbClr val="FBAE40"/>
          </p15:clr>
        </p15:guide>
        <p15:guide id="12" orient="horz" pos="4320">
          <p15:clr>
            <a:srgbClr val="FBAE40"/>
          </p15:clr>
        </p15:guide>
        <p15:guide id="13" orient="horz" pos="1843">
          <p15:clr>
            <a:srgbClr val="FBAE40"/>
          </p15:clr>
        </p15:guide>
        <p15:guide id="14" orient="horz" pos="388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emiBo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8600018"/>
      </p:ext>
    </p:extLst>
  </p:cSld>
  <p:clrMapOvr>
    <a:masterClrMapping/>
  </p:clrMapOvr>
  <p:extLst>
    <p:ext uri="{DCECCB84-F9BA-43D5-87BE-67443E8EF086}">
      <p15:sldGuideLst xmlns:p15="http://schemas.microsoft.com/office/powerpoint/2012/main">
        <p15:guide id="3" pos="316">
          <p15:clr>
            <a:srgbClr val="FBAE40"/>
          </p15:clr>
        </p15:guide>
        <p15:guide id="4" pos="3772">
          <p15:clr>
            <a:srgbClr val="FBAE40"/>
          </p15:clr>
        </p15:guide>
        <p15:guide id="5" pos="3908">
          <p15:clr>
            <a:srgbClr val="FBAE40"/>
          </p15:clr>
        </p15:guide>
        <p15:guide id="6" pos="7363">
          <p15:clr>
            <a:srgbClr val="FBAE40"/>
          </p15:clr>
        </p15:guide>
        <p15:guide id="7" orient="horz" pos="3045">
          <p15:clr>
            <a:srgbClr val="FBAE40"/>
          </p15:clr>
        </p15:guide>
        <p15:guide id="9" orient="horz" pos="754">
          <p15:clr>
            <a:srgbClr val="FBAE40"/>
          </p15:clr>
        </p15:guide>
        <p15:guide id="10" orient="horz" pos="388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XX% </a:t>
            </a:r>
          </a:p>
          <a:p>
            <a:pPr lvl="0"/>
            <a:r>
              <a:rPr lang="en-US" dirty="0"/>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49412081"/>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XX% </a:t>
            </a:r>
          </a:p>
          <a:p>
            <a:pPr lvl="0"/>
            <a:r>
              <a:rPr lang="en-US" dirty="0"/>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444952048"/>
      </p:ext>
    </p:extLst>
  </p:cSld>
  <p:clrMapOvr>
    <a:masterClrMapping/>
  </p:clrMapOvr>
  <p:extLst>
    <p:ext uri="{DCECCB84-F9BA-43D5-87BE-67443E8EF086}">
      <p15:sldGuideLst xmlns:p15="http://schemas.microsoft.com/office/powerpoint/2012/main">
        <p15:guide id="3" pos="316">
          <p15:clr>
            <a:srgbClr val="FBAE40"/>
          </p15:clr>
        </p15:guide>
        <p15:guide id="7" orient="horz" pos="754">
          <p15:clr>
            <a:srgbClr val="FBAE40"/>
          </p15:clr>
        </p15:guide>
        <p15:guide id="8" orient="horz" pos="2251">
          <p15:clr>
            <a:srgbClr val="FBAE40"/>
          </p15:clr>
        </p15:guide>
        <p15:guide id="9" orient="horz" pos="2387">
          <p15:clr>
            <a:srgbClr val="FBAE40"/>
          </p15:clr>
        </p15:guide>
        <p15:guide id="10" orient="horz" pos="388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endParaRPr lang="en-US" dirty="0"/>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endParaRPr lang="en-US" dirty="0"/>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endParaRPr lang="en-US" dirty="0"/>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32772510"/>
      </p:ext>
    </p:extLst>
  </p:cSld>
  <p:clrMapOvr>
    <a:masterClrMapping/>
  </p:clrMapOvr>
  <p:extLst>
    <p:ext uri="{DCECCB84-F9BA-43D5-87BE-67443E8EF086}">
      <p15:sldGuideLst xmlns:p15="http://schemas.microsoft.com/office/powerpoint/2012/main">
        <p15:guide id="3" pos="2819">
          <p15:clr>
            <a:srgbClr val="FBAE40"/>
          </p15:clr>
        </p15:guide>
        <p15:guide id="4" pos="7363">
          <p15:clr>
            <a:srgbClr val="FBAE40"/>
          </p15:clr>
        </p15:guide>
        <p15:guide id="8" orient="horz" pos="388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endParaRPr lang="en-US" dirty="0"/>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endParaRPr lang="en-US" dirty="0"/>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endParaRPr lang="en-US" dirty="0"/>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35824243"/>
      </p:ext>
    </p:extLst>
  </p:cSld>
  <p:clrMapOvr>
    <a:masterClrMapping/>
  </p:clrMapOvr>
  <p:extLst>
    <p:ext uri="{DCECCB84-F9BA-43D5-87BE-67443E8EF086}">
      <p15:sldGuideLst xmlns:p15="http://schemas.microsoft.com/office/powerpoint/2012/main">
        <p15:guide id="3" pos="316">
          <p15:clr>
            <a:srgbClr val="FBAE40"/>
          </p15:clr>
        </p15:guide>
        <p15:guide id="4" pos="4861">
          <p15:clr>
            <a:srgbClr val="FBAE40"/>
          </p15:clr>
        </p15:guide>
        <p15:guide id="8" orient="horz" pos="388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endParaRPr lang="en-US" dirty="0"/>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emiBold" panose="020B0503050203000203" pitchFamily="34" charset="0"/>
                <a:ea typeface="+mn-ea"/>
                <a:cs typeface="+mn-cs"/>
              </a:rPr>
              <a:t>4 lines max</a:t>
            </a:r>
            <a:endParaRPr lang="en-US" sz="1100" b="1" i="0" kern="1200" dirty="0">
              <a:solidFill>
                <a:schemeClr val="tx1"/>
              </a:solidFill>
              <a:latin typeface="IBM Plex Sans SemiBold" panose="020B0503050203000203" pitchFamily="34" charset="0"/>
              <a:ea typeface="+mn-ea"/>
              <a:cs typeface="+mn-cs"/>
            </a:endParaRP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ium" panose="02060503050406000203" pitchFamily="18" charset="77"/>
              </a:defRPr>
            </a:lvl1pPr>
          </a:lstStyle>
          <a:p>
            <a:pPr lvl="0"/>
            <a:r>
              <a:rPr lang="en-US" dirty="0"/>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endParaRPr lang="en-US" dirty="0"/>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dirty="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dirty="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73844391"/>
      </p:ext>
    </p:extLst>
  </p:cSld>
  <p:clrMapOvr>
    <a:masterClrMapping/>
  </p:clrMapOvr>
  <p:extLst>
    <p:ext uri="{DCECCB84-F9BA-43D5-87BE-67443E8EF086}">
      <p15:sldGuideLst xmlns:p15="http://schemas.microsoft.com/office/powerpoint/2012/main">
        <p15:guide id="3" pos="325">
          <p15:clr>
            <a:srgbClr val="FBAE40"/>
          </p15:clr>
        </p15:guide>
        <p15:guide id="4" pos="7355">
          <p15:clr>
            <a:srgbClr val="FBAE40"/>
          </p15:clr>
        </p15:guide>
        <p15:guide id="7" orient="horz" pos="867">
          <p15:clr>
            <a:srgbClr val="FBAE40"/>
          </p15:clr>
        </p15:guide>
        <p15:guide id="8" orient="horz" pos="3612">
          <p15:clr>
            <a:srgbClr val="FBAE40"/>
          </p15:clr>
        </p15:guide>
        <p15:guide id="9" orient="horz" pos="3045">
          <p15:clr>
            <a:srgbClr val="FBAE40"/>
          </p15:clr>
        </p15:guide>
        <p15:guide id="10" orient="horz" pos="38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ium" panose="02060503050406000203" pitchFamily="18" charset="77"/>
              </a:defRPr>
            </a:lvl1pPr>
          </a:lstStyle>
          <a:p>
            <a:pPr lvl="0"/>
            <a:r>
              <a:rPr lang="en-US" dirty="0"/>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endParaRPr lang="en-US" dirty="0"/>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dirty="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endParaRPr lang="en-US" dirty="0"/>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dirty="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516264846"/>
      </p:ext>
    </p:extLst>
  </p:cSld>
  <p:clrMapOvr>
    <a:masterClrMapping/>
  </p:clrMapOvr>
  <p:extLst>
    <p:ext uri="{DCECCB84-F9BA-43D5-87BE-67443E8EF086}">
      <p15:sldGuideLst xmlns:p15="http://schemas.microsoft.com/office/powerpoint/2012/main">
        <p15:guide id="4" pos="7363">
          <p15:clr>
            <a:srgbClr val="FBAE40"/>
          </p15:clr>
        </p15:guide>
        <p15:guide id="7" orient="horz" pos="3612">
          <p15:clr>
            <a:srgbClr val="FBAE40"/>
          </p15:clr>
        </p15:guide>
        <p15:guide id="8" orient="horz" pos="3816">
          <p15:clr>
            <a:srgbClr val="FBAE40"/>
          </p15:clr>
        </p15:guide>
        <p15:guide id="9" orient="horz" pos="482">
          <p15:clr>
            <a:srgbClr val="FBAE40"/>
          </p15:clr>
        </p15:guide>
        <p15:guide id="10" pos="422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dirty="0"/>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endParaRPr lang="en-US" dirty="0"/>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8719280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511926521"/>
      </p:ext>
    </p:extLst>
  </p:cSld>
  <p:clrMapOvr>
    <a:masterClrMapping/>
  </p:clrMapOvr>
  <p:extLst>
    <p:ext uri="{DCECCB84-F9BA-43D5-87BE-67443E8EF086}">
      <p15:sldGuideLst xmlns:p15="http://schemas.microsoft.com/office/powerpoint/2012/main">
        <p15:guide id="3" pos="316">
          <p15:clr>
            <a:srgbClr val="FBAE40"/>
          </p15:clr>
        </p15:guide>
        <p15:guide id="4" pos="3739">
          <p15:clr>
            <a:srgbClr val="FBAE40"/>
          </p15:clr>
        </p15:guide>
        <p15:guide id="5" pos="3940">
          <p15:clr>
            <a:srgbClr val="FBAE40"/>
          </p15:clr>
        </p15:guide>
        <p15:guide id="6" pos="7363">
          <p15:clr>
            <a:srgbClr val="FBAE40"/>
          </p15:clr>
        </p15:guide>
        <p15:guide id="9" orient="horz" pos="754">
          <p15:clr>
            <a:srgbClr val="FBAE40"/>
          </p15:clr>
        </p15:guide>
        <p15:guide id="10" orient="horz" pos="1117">
          <p15:clr>
            <a:srgbClr val="FBAE40"/>
          </p15:clr>
        </p15:guide>
        <p15:guide id="12" orient="horz" pos="3884">
          <p15:clr>
            <a:srgbClr val="FBAE40"/>
          </p15:clr>
        </p15:guide>
        <p15:guide id="13" orient="horz" pos="4269">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2892705"/>
      </p:ext>
    </p:extLst>
  </p:cSld>
  <p:clrMapOvr>
    <a:masterClrMapping/>
  </p:clrMapOvr>
  <p:extLst>
    <p:ext uri="{DCECCB84-F9BA-43D5-87BE-67443E8EF086}">
      <p15:sldGuideLst xmlns:p15="http://schemas.microsoft.com/office/powerpoint/2012/main">
        <p15:guide id="3" pos="316">
          <p15:clr>
            <a:srgbClr val="FBAE40"/>
          </p15:clr>
        </p15:guide>
        <p15:guide id="6" pos="7363">
          <p15:clr>
            <a:srgbClr val="FBAE40"/>
          </p15:clr>
        </p15:guide>
        <p15:guide id="9" orient="horz" pos="1117">
          <p15:clr>
            <a:srgbClr val="FBAE40"/>
          </p15:clr>
        </p15:guide>
        <p15:guide id="12" orient="horz" pos="3888">
          <p15:clr>
            <a:srgbClr val="FBAE40"/>
          </p15:clr>
        </p15:guide>
        <p15:guide id="13" orient="horz" pos="754">
          <p15:clr>
            <a:srgbClr val="FBAE40"/>
          </p15:clr>
        </p15:guide>
        <p15:guide id="14" pos="2729">
          <p15:clr>
            <a:srgbClr val="FBAE40"/>
          </p15:clr>
        </p15:guide>
        <p15:guide id="15" pos="2547">
          <p15:clr>
            <a:srgbClr val="FBAE40"/>
          </p15:clr>
        </p15:guide>
        <p15:guide id="16" pos="4951">
          <p15:clr>
            <a:srgbClr val="FBAE40"/>
          </p15:clr>
        </p15:guide>
        <p15:guide id="17" pos="515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81281602"/>
      </p:ext>
    </p:extLst>
  </p:cSld>
  <p:clrMapOvr>
    <a:masterClrMapping/>
  </p:clrMapOvr>
  <p:extLst>
    <p:ext uri="{DCECCB84-F9BA-43D5-87BE-67443E8EF086}">
      <p15:sldGuideLst xmlns:p15="http://schemas.microsoft.com/office/powerpoint/2012/main">
        <p15:guide id="3" pos="316">
          <p15:clr>
            <a:srgbClr val="FBAE40"/>
          </p15:clr>
        </p15:guide>
        <p15:guide id="4" pos="1927">
          <p15:clr>
            <a:srgbClr val="FBAE40"/>
          </p15:clr>
        </p15:guide>
        <p15:guide id="5" pos="2128">
          <p15:clr>
            <a:srgbClr val="FBAE40"/>
          </p15:clr>
        </p15:guide>
        <p15:guide id="6" pos="3739">
          <p15:clr>
            <a:srgbClr val="FBAE40"/>
          </p15:clr>
        </p15:guide>
        <p15:guide id="7" pos="3940">
          <p15:clr>
            <a:srgbClr val="FBAE40"/>
          </p15:clr>
        </p15:guide>
        <p15:guide id="8" pos="5551">
          <p15:clr>
            <a:srgbClr val="FBAE40"/>
          </p15:clr>
        </p15:guide>
        <p15:guide id="9" pos="5752">
          <p15:clr>
            <a:srgbClr val="FBAE40"/>
          </p15:clr>
        </p15:guide>
        <p15:guide id="10" pos="7363">
          <p15:clr>
            <a:srgbClr val="FBAE40"/>
          </p15:clr>
        </p15:guide>
        <p15:guide id="14" orient="horz" pos="1117">
          <p15:clr>
            <a:srgbClr val="FBAE40"/>
          </p15:clr>
        </p15:guide>
        <p15:guide id="15" orient="horz" pos="754">
          <p15:clr>
            <a:srgbClr val="FBAE40"/>
          </p15:clr>
        </p15:guide>
        <p15:guide id="16" orient="horz" pos="388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endParaRPr lang="en-US" dirty="0"/>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dirty="0"/>
              <a:t>Click icon</a:t>
            </a:r>
            <a:br>
              <a:rPr lang="en-US" dirty="0"/>
            </a:br>
            <a:r>
              <a:rPr lang="en-US" dirty="0"/>
              <a:t>to add headshot</a:t>
            </a:r>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dirty="0"/>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062542816"/>
      </p:ext>
    </p:extLst>
  </p:cSld>
  <p:clrMapOvr>
    <a:masterClrMapping/>
  </p:clrMapOvr>
  <p:extLst>
    <p:ext uri="{DCECCB84-F9BA-43D5-87BE-67443E8EF086}">
      <p15:sldGuideLst xmlns:p15="http://schemas.microsoft.com/office/powerpoint/2012/main">
        <p15:guide id="3" pos="325">
          <p15:clr>
            <a:srgbClr val="FBAE40"/>
          </p15:clr>
        </p15:guide>
        <p15:guide id="4" pos="1927">
          <p15:clr>
            <a:srgbClr val="FBAE40"/>
          </p15:clr>
        </p15:guide>
        <p15:guide id="5" pos="2128">
          <p15:clr>
            <a:srgbClr val="FBAE40"/>
          </p15:clr>
        </p15:guide>
        <p15:guide id="6" pos="3739">
          <p15:clr>
            <a:srgbClr val="FBAE40"/>
          </p15:clr>
        </p15:guide>
        <p15:guide id="7" pos="3940">
          <p15:clr>
            <a:srgbClr val="FBAE40"/>
          </p15:clr>
        </p15:guide>
        <p15:guide id="8" pos="5551">
          <p15:clr>
            <a:srgbClr val="FBAE40"/>
          </p15:clr>
        </p15:guide>
        <p15:guide id="9" pos="5752">
          <p15:clr>
            <a:srgbClr val="FBAE40"/>
          </p15:clr>
        </p15:guide>
        <p15:guide id="10" pos="7363">
          <p15:clr>
            <a:srgbClr val="FBAE40"/>
          </p15:clr>
        </p15:guide>
        <p15:guide id="13" orient="horz" pos="1933">
          <p15:clr>
            <a:srgbClr val="FBAE40"/>
          </p15:clr>
        </p15:guide>
        <p15:guide id="14" orient="horz" pos="2505">
          <p15:clr>
            <a:srgbClr val="FBAE40"/>
          </p15:clr>
        </p15:guide>
        <p15:guide id="16" orient="horz" pos="388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endParaRPr lang="en-US" dirty="0"/>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dirty="0"/>
              <a:t>Click icon</a:t>
            </a:r>
            <a:br>
              <a:rPr lang="en-US" dirty="0"/>
            </a:br>
            <a:r>
              <a:rPr lang="en-US" dirty="0"/>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HEADSHOTS: CROPPING</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73944410"/>
      </p:ext>
    </p:extLst>
  </p:cSld>
  <p:clrMapOvr>
    <a:masterClrMapping/>
  </p:clrMapOvr>
  <p:extLst>
    <p:ext uri="{DCECCB84-F9BA-43D5-87BE-67443E8EF086}">
      <p15:sldGuideLst xmlns:p15="http://schemas.microsoft.com/office/powerpoint/2012/main">
        <p15:guide id="3" pos="316">
          <p15:clr>
            <a:srgbClr val="FBAE40"/>
          </p15:clr>
        </p15:guide>
        <p15:guide id="4" pos="1323">
          <p15:clr>
            <a:srgbClr val="FBAE40"/>
          </p15:clr>
        </p15:guide>
        <p15:guide id="5" pos="1524">
          <p15:clr>
            <a:srgbClr val="FBAE40"/>
          </p15:clr>
        </p15:guide>
        <p15:guide id="6" pos="2525">
          <p15:clr>
            <a:srgbClr val="FBAE40"/>
          </p15:clr>
        </p15:guide>
        <p15:guide id="7" pos="2732">
          <p15:clr>
            <a:srgbClr val="FBAE40"/>
          </p15:clr>
        </p15:guide>
        <p15:guide id="8" pos="3739">
          <p15:clr>
            <a:srgbClr val="FBAE40"/>
          </p15:clr>
        </p15:guide>
        <p15:guide id="9" pos="3940">
          <p15:clr>
            <a:srgbClr val="FBAE40"/>
          </p15:clr>
        </p15:guide>
        <p15:guide id="10" pos="4947">
          <p15:clr>
            <a:srgbClr val="FBAE40"/>
          </p15:clr>
        </p15:guide>
        <p15:guide id="11" pos="5148">
          <p15:clr>
            <a:srgbClr val="FBAE40"/>
          </p15:clr>
        </p15:guide>
        <p15:guide id="12" pos="6155">
          <p15:clr>
            <a:srgbClr val="FBAE40"/>
          </p15:clr>
        </p15:guide>
        <p15:guide id="13" pos="6356">
          <p15:clr>
            <a:srgbClr val="FBAE40"/>
          </p15:clr>
        </p15:guide>
        <p15:guide id="14" pos="7363">
          <p15:clr>
            <a:srgbClr val="FBAE40"/>
          </p15:clr>
        </p15:guide>
        <p15:guide id="17" orient="horz" pos="1933">
          <p15:clr>
            <a:srgbClr val="FBAE40"/>
          </p15:clr>
        </p15:guide>
        <p15:guide id="18" orient="horz" pos="2505">
          <p15:clr>
            <a:srgbClr val="FBAE40"/>
          </p15:clr>
        </p15:guide>
        <p15:guide id="20" orient="horz" pos="3888">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633428591"/>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endParaRPr lang="en-US" dirty="0"/>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dirty="0"/>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77807575"/>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endParaRPr lang="en-US" dirty="0"/>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dirty="0"/>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0826432"/>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endParaRPr lang="en-US" dirty="0"/>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dirty="0"/>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511036086"/>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8" orient="horz" pos="388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1B8E7FC-F693-0945-B178-887A17B1B56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10460459"/>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7" orient="horz" pos="300">
          <p15:clr>
            <a:srgbClr val="FBAE40"/>
          </p15:clr>
        </p15:guide>
        <p15:guide id="8" orient="horz" pos="388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endParaRPr lang="en-US" dirty="0"/>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dirty="0"/>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dirty="0"/>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22505210"/>
      </p:ext>
    </p:extLst>
  </p:cSld>
  <p:clrMapOvr>
    <a:masterClrMapping/>
  </p:clrMapOvr>
  <p:extLst>
    <p:ext uri="{DCECCB84-F9BA-43D5-87BE-67443E8EF086}">
      <p15:sldGuideLst xmlns:p15="http://schemas.microsoft.com/office/powerpoint/2012/main">
        <p15:guide id="2" pos="529">
          <p15:clr>
            <a:srgbClr val="FBAE40"/>
          </p15:clr>
        </p15:guide>
        <p15:guide id="3" pos="350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endParaRPr lang="en-US" dirty="0"/>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endParaRPr lang="en-US" dirty="0"/>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dirty="0"/>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dirty="0"/>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18616401"/>
      </p:ext>
    </p:extLst>
  </p:cSld>
  <p:clrMapOvr>
    <a:masterClrMapping/>
  </p:clrMapOvr>
  <p:extLst>
    <p:ext uri="{DCECCB84-F9BA-43D5-87BE-67443E8EF086}">
      <p15:sldGuideLst xmlns:p15="http://schemas.microsoft.com/office/powerpoint/2012/main">
        <p15:guide id="2" pos="529">
          <p15:clr>
            <a:srgbClr val="FBAE40"/>
          </p15:clr>
        </p15:guide>
        <p15:guide id="3" pos="3500">
          <p15:clr>
            <a:srgbClr val="FBAE40"/>
          </p15:clr>
        </p15:guide>
        <p15:guide id="4" pos="744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endParaRPr lang="en-US" dirty="0"/>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4 lines max</a:t>
            </a:r>
            <a:endParaRPr lang="en-US" sz="1100" b="1" i="0" kern="1200" dirty="0">
              <a:solidFill>
                <a:schemeClr val="tx1"/>
              </a:solidFill>
              <a:latin typeface="IBM Plex Sans SemiBold" panose="020B0503050203000203" pitchFamily="34" charset="0"/>
              <a:ea typeface="+mn-ea"/>
              <a:cs typeface="+mn-cs"/>
            </a:endParaRP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dirty="0"/>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483268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endParaRPr lang="en-US" dirty="0"/>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dirty="0">
                <a:solidFill>
                  <a:schemeClr val="bg1"/>
                </a:solidFill>
                <a:latin typeface="IBM Plex Sans SemiBo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dirty="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4786589"/>
      </p:ext>
    </p:extLst>
  </p:cSld>
  <p:clrMapOvr>
    <a:masterClrMapping/>
  </p:clrMapOvr>
  <p:extLst>
    <p:ext uri="{DCECCB84-F9BA-43D5-87BE-67443E8EF086}">
      <p15:sldGuideLst xmlns:p15="http://schemas.microsoft.com/office/powerpoint/2012/main">
        <p15:guide id="3" pos="4112">
          <p15:clr>
            <a:srgbClr val="FBAE40"/>
          </p15:clr>
        </p15:guide>
        <p15:guide id="4" pos="7363">
          <p15:clr>
            <a:srgbClr val="FBAE40"/>
          </p15:clr>
        </p15:guide>
        <p15:guide id="7" orient="horz" pos="323">
          <p15:clr>
            <a:srgbClr val="FBAE40"/>
          </p15:clr>
        </p15:guide>
        <p15:guide id="8" orient="horz" pos="388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dirty="0"/>
              <a:t>Drop photo here to add</a:t>
            </a:r>
            <a:br>
              <a:rPr lang="en-US" dirty="0"/>
            </a:br>
            <a:r>
              <a:rPr lang="en-US" dirty="0"/>
              <a:t>background photo. </a:t>
            </a:r>
          </a:p>
          <a:p>
            <a:r>
              <a:rPr lang="en-US" dirty="0"/>
              <a:t>This layout works best</a:t>
            </a:r>
            <a:br>
              <a:rPr lang="en-US" dirty="0"/>
            </a:br>
            <a:r>
              <a:rPr lang="en-US" dirty="0"/>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dirty="0"/>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Divider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09070556"/>
      </p:ext>
    </p:extLst>
  </p:cSld>
  <p:clrMapOvr>
    <a:masterClrMapping/>
  </p:clrMapOvr>
  <p:extLst>
    <p:ext uri="{DCECCB84-F9BA-43D5-87BE-67443E8EF086}">
      <p15:sldGuideLst xmlns:p15="http://schemas.microsoft.com/office/powerpoint/2012/main">
        <p15:guide id="3" pos="316">
          <p15:clr>
            <a:srgbClr val="FBAE40"/>
          </p15:clr>
        </p15:guide>
        <p15:guide id="4" pos="6766">
          <p15:clr>
            <a:srgbClr val="FBAE40"/>
          </p15:clr>
        </p15:guide>
        <p15:guide id="5" orient="horz" pos="3407">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Drop photo here to add</a:t>
            </a:r>
            <a:br>
              <a:rPr lang="en-US" dirty="0"/>
            </a:br>
            <a:r>
              <a:rPr lang="en-US" dirty="0"/>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023491"/>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Drop photo here to add</a:t>
            </a:r>
            <a:br>
              <a:rPr lang="en-US" dirty="0"/>
            </a:br>
            <a:r>
              <a:rPr lang="en-US" dirty="0"/>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22516161"/>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53D2C-6994-1A4B-B186-EB08A79B3DAA}"/>
              </a:ext>
            </a:extLst>
          </p:cNvPr>
          <p:cNvSpPr>
            <a:spLocks noGrp="1"/>
          </p:cNvSpPr>
          <p:nvPr>
            <p:ph type="title"/>
          </p:nvPr>
        </p:nvSpPr>
        <p:spPr>
          <a:xfrm>
            <a:off x="515380" y="241402"/>
            <a:ext cx="11161240" cy="720000"/>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CF22706-D16B-A443-80FC-CC2BD4601B31}"/>
              </a:ext>
            </a:extLst>
          </p:cNvPr>
          <p:cNvSpPr>
            <a:spLocks noGrp="1"/>
          </p:cNvSpPr>
          <p:nvPr>
            <p:ph type="body" idx="1"/>
          </p:nvPr>
        </p:nvSpPr>
        <p:spPr>
          <a:xfrm>
            <a:off x="515380" y="1268413"/>
            <a:ext cx="11188940" cy="4897437"/>
          </a:xfrm>
          <a:prstGeom prst="rect">
            <a:avLst/>
          </a:prstGeom>
        </p:spPr>
        <p:txBody>
          <a:bodyPr vert="horz" lIns="0" tIns="0" rIns="0" bIns="0" rtlCol="0">
            <a:noAutofit/>
          </a:bodyPr>
          <a:lstStyle/>
          <a:p>
            <a:pPr lvl="0"/>
            <a:r>
              <a:rPr lang="en-US" dirty="0"/>
              <a:t>First level is this main paragraph style</a:t>
            </a:r>
          </a:p>
          <a:p>
            <a:pPr lvl="1"/>
            <a:r>
              <a:rPr lang="en-US" dirty="0"/>
              <a:t>Second level is this arrow bullet style</a:t>
            </a:r>
          </a:p>
          <a:p>
            <a:pPr lvl="2"/>
            <a:r>
              <a:rPr lang="en-US" dirty="0"/>
              <a:t>Third level is this red heading style</a:t>
            </a:r>
          </a:p>
          <a:p>
            <a:pPr lvl="3"/>
            <a:r>
              <a:rPr lang="en-US" dirty="0"/>
              <a:t>Fourth level is this RED HEADING style</a:t>
            </a:r>
          </a:p>
          <a:p>
            <a:pPr lvl="4"/>
            <a:r>
              <a:rPr lang="en-US" dirty="0"/>
              <a:t>Fifth level is this bold paragraph style.</a:t>
            </a:r>
          </a:p>
          <a:p>
            <a:pPr lvl="5"/>
            <a:r>
              <a:rPr lang="en-US" dirty="0"/>
              <a:t>Sixth level is this italicized paragraph style. Use this for quote names or photo descriptions.</a:t>
            </a:r>
          </a:p>
          <a:p>
            <a:pPr lvl="6"/>
            <a:r>
              <a:rPr lang="en-US" dirty="0"/>
              <a:t>Seventh level is this dark, smaller font style. Use this as a photo overlay caption. See asset slide for more.</a:t>
            </a:r>
          </a:p>
          <a:p>
            <a:pPr lvl="7"/>
            <a:r>
              <a:rPr lang="en-US" dirty="0"/>
              <a:t>Eighth level is IBM Plex Serif. Use this for bolded items within quoted text.</a:t>
            </a:r>
          </a:p>
          <a:p>
            <a:pPr lvl="8"/>
            <a:r>
              <a:rPr lang="en-US" dirty="0"/>
              <a:t>Ninth level is IBM Plex Serif Extra Light. Use this for quoted text.</a:t>
            </a:r>
          </a:p>
        </p:txBody>
      </p:sp>
      <p:sp>
        <p:nvSpPr>
          <p:cNvPr id="5" name="Footer Placeholder 4">
            <a:extLst>
              <a:ext uri="{FF2B5EF4-FFF2-40B4-BE49-F238E27FC236}">
                <a16:creationId xmlns:a16="http://schemas.microsoft.com/office/drawing/2014/main" id="{6ED7A7BF-D5D1-0B4B-80C6-18963FA52BA3}"/>
              </a:ext>
            </a:extLst>
          </p:cNvPr>
          <p:cNvSpPr>
            <a:spLocks noGrp="1"/>
          </p:cNvSpPr>
          <p:nvPr>
            <p:ph type="ftr" sz="quarter" idx="3"/>
          </p:nvPr>
        </p:nvSpPr>
        <p:spPr>
          <a:xfrm>
            <a:off x="1004465" y="6304235"/>
            <a:ext cx="9599621" cy="365125"/>
          </a:xfrm>
          <a:prstGeom prst="rect">
            <a:avLst/>
          </a:prstGeom>
        </p:spPr>
        <p:txBody>
          <a:bodyPr vert="horz" lIns="91440" tIns="45720" rIns="91440" bIns="45720" rtlCol="0" anchor="ctr"/>
          <a:lstStyle>
            <a:lvl1pPr algn="l">
              <a:defRPr sz="1000" b="0" i="0">
                <a:solidFill>
                  <a:schemeClr val="tx1">
                    <a:tint val="75000"/>
                  </a:schemeClr>
                </a:solidFill>
                <a:latin typeface="IBM Plex Sans Light" panose="020B0403050203000203" pitchFamily="34" charset="0"/>
              </a:defRPr>
            </a:lvl1pPr>
          </a:lstStyle>
          <a:p>
            <a:endParaRPr lang="en-US" dirty="0"/>
          </a:p>
        </p:txBody>
      </p:sp>
      <p:sp>
        <p:nvSpPr>
          <p:cNvPr id="6" name="Slide Number Placeholder 5">
            <a:extLst>
              <a:ext uri="{FF2B5EF4-FFF2-40B4-BE49-F238E27FC236}">
                <a16:creationId xmlns:a16="http://schemas.microsoft.com/office/drawing/2014/main" id="{E34ABA29-9870-8F4F-AA47-A88FCC3E1FCD}"/>
              </a:ext>
            </a:extLst>
          </p:cNvPr>
          <p:cNvSpPr>
            <a:spLocks noGrp="1"/>
          </p:cNvSpPr>
          <p:nvPr>
            <p:ph type="sldNum" sz="quarter" idx="4"/>
          </p:nvPr>
        </p:nvSpPr>
        <p:spPr>
          <a:xfrm>
            <a:off x="515380" y="6304235"/>
            <a:ext cx="418293" cy="365125"/>
          </a:xfrm>
          <a:prstGeom prst="rect">
            <a:avLst/>
          </a:prstGeom>
        </p:spPr>
        <p:txBody>
          <a:bodyPr vert="horz" lIns="0" tIns="45720" rIns="91440" bIns="45720" rtlCol="0" anchor="ctr"/>
          <a:lstStyle>
            <a:lvl1pPr algn="l">
              <a:defRPr sz="1000" b="0" i="0">
                <a:solidFill>
                  <a:schemeClr val="bg2">
                    <a:lumMod val="50000"/>
                  </a:schemeClr>
                </a:solidFill>
                <a:latin typeface="IBM Plex Sans Light" panose="020B0403050203000203" pitchFamily="34" charset="0"/>
              </a:defRPr>
            </a:lvl1pPr>
          </a:lstStyle>
          <a:p>
            <a:fld id="{5B64C28E-966E-6B4A-816A-311B7D0A2E6D}" type="slidenum">
              <a:rPr lang="en-US" smtClean="0"/>
              <a:pPr/>
              <a:t>‹#›</a:t>
            </a:fld>
            <a:endParaRPr lang="en-US" dirty="0"/>
          </a:p>
        </p:txBody>
      </p:sp>
    </p:spTree>
    <p:extLst>
      <p:ext uri="{BB962C8B-B14F-4D97-AF65-F5344CB8AC3E}">
        <p14:creationId xmlns:p14="http://schemas.microsoft.com/office/powerpoint/2010/main" val="38738020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Lst>
  <p:hf hdr="0" dt="0"/>
  <p:txStyles>
    <p:titleStyle>
      <a:lvl1pPr algn="l" defTabSz="914400" rtl="0" eaLnBrk="1" latinLnBrk="0" hangingPunct="1">
        <a:lnSpc>
          <a:spcPct val="85000"/>
        </a:lnSpc>
        <a:spcBef>
          <a:spcPct val="0"/>
        </a:spcBef>
        <a:buNone/>
        <a:defRPr sz="2800" b="1" i="0" kern="1200">
          <a:solidFill>
            <a:schemeClr val="accent1"/>
          </a:solidFill>
          <a:latin typeface="IBM Plex Sans SemiBold" panose="020B0503050203000203" pitchFamily="34" charset="0"/>
          <a:ea typeface="Roboto Thin" pitchFamily="2" charset="0"/>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1"/>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jpg"/><Relationship Id="rId7"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16.xml"/><Relationship Id="rId4" Type="http://schemas.openxmlformats.org/officeDocument/2006/relationships/image" Target="../media/image20.jpeg"/></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7" Type="http://schemas.openxmlformats.org/officeDocument/2006/relationships/image" Target="../media/image34.jpe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hyperlink" Target="../&#8226;%09https:/www.canada.ca/en/financial-consumer-agency/services/financial-toolkit/investing.html" TargetMode="External"/><Relationship Id="rId5" Type="http://schemas.openxmlformats.org/officeDocument/2006/relationships/hyperlink" Target="../&#8226;%09https:/www.canada.ca/en/services/finance.html" TargetMode="External"/><Relationship Id="rId4" Type="http://schemas.openxmlformats.org/officeDocument/2006/relationships/hyperlink" Target="../&#8226;%09https:/www.canada.ca/en/financial-consumer-agency/services/savings-investments/investing-basics.html"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jpe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73EE2932-5F2F-1C40-8AE1-790C1122D41D}"/>
              </a:ext>
            </a:extLst>
          </p:cNvPr>
          <p:cNvPicPr>
            <a:picLocks noGrp="1" noChangeAspect="1"/>
          </p:cNvPicPr>
          <p:nvPr>
            <p:ph type="pic" sz="quarter" idx="11"/>
          </p:nvPr>
        </p:nvPicPr>
        <p:blipFill rotWithShape="1">
          <a:blip r:embed="rId2"/>
          <a:srcRect l="903" t="25723" r="22682" b="12265"/>
          <a:stretch/>
        </p:blipFill>
        <p:spPr>
          <a:xfrm>
            <a:off x="355600" y="358775"/>
            <a:ext cx="11485563" cy="6146800"/>
          </a:xfrm>
        </p:spPr>
      </p:pic>
      <p:sp>
        <p:nvSpPr>
          <p:cNvPr id="2" name="Text Placeholder 1">
            <a:extLst>
              <a:ext uri="{FF2B5EF4-FFF2-40B4-BE49-F238E27FC236}">
                <a16:creationId xmlns:a16="http://schemas.microsoft.com/office/drawing/2014/main" id="{455D1E84-802D-2147-84BC-B33E03139107}"/>
              </a:ext>
            </a:extLst>
          </p:cNvPr>
          <p:cNvSpPr>
            <a:spLocks noGrp="1"/>
          </p:cNvSpPr>
          <p:nvPr>
            <p:ph type="body" sz="quarter" idx="10"/>
          </p:nvPr>
        </p:nvSpPr>
        <p:spPr>
          <a:xfrm>
            <a:off x="371959" y="1470660"/>
            <a:ext cx="4301133" cy="2186940"/>
          </a:xfrm>
        </p:spPr>
        <p:txBody>
          <a:bodyPr/>
          <a:lstStyle/>
          <a:p>
            <a:r>
              <a:rPr lang="en-US" dirty="0">
                <a:latin typeface="IBM Plex Sans" panose="020B0503050203000203" pitchFamily="34" charset="0"/>
              </a:rPr>
              <a:t>Holding Your Financial Future in Your Hands</a:t>
            </a:r>
          </a:p>
        </p:txBody>
      </p:sp>
      <p:sp>
        <p:nvSpPr>
          <p:cNvPr id="6" name="Text Placeholder 5">
            <a:extLst>
              <a:ext uri="{FF2B5EF4-FFF2-40B4-BE49-F238E27FC236}">
                <a16:creationId xmlns:a16="http://schemas.microsoft.com/office/drawing/2014/main" id="{EA6547D5-02E9-5D4C-A466-B7095B2CE484}"/>
              </a:ext>
            </a:extLst>
          </p:cNvPr>
          <p:cNvSpPr>
            <a:spLocks noGrp="1"/>
          </p:cNvSpPr>
          <p:nvPr>
            <p:ph type="body" sz="quarter" idx="14"/>
          </p:nvPr>
        </p:nvSpPr>
        <p:spPr>
          <a:xfrm>
            <a:off x="371959" y="3665115"/>
            <a:ext cx="4301133" cy="631755"/>
          </a:xfrm>
        </p:spPr>
        <p:txBody>
          <a:bodyPr/>
          <a:lstStyle/>
          <a:p>
            <a:r>
              <a:rPr lang="en-US" dirty="0"/>
              <a:t>Glendon </a:t>
            </a:r>
            <a:r>
              <a:rPr lang="en-US" dirty="0" err="1"/>
              <a:t>Brainboosting</a:t>
            </a:r>
            <a:r>
              <a:rPr lang="en-US" dirty="0"/>
              <a:t> Workshop</a:t>
            </a:r>
          </a:p>
        </p:txBody>
      </p:sp>
    </p:spTree>
    <p:extLst>
      <p:ext uri="{BB962C8B-B14F-4D97-AF65-F5344CB8AC3E}">
        <p14:creationId xmlns:p14="http://schemas.microsoft.com/office/powerpoint/2010/main" val="4182375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t="55" b="75841"/>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t>Stage 2B: Simple Interest vs Compounding Interest</a:t>
            </a:r>
            <a:endParaRPr lang="en-CA" dirty="0"/>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10</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11" name="Rectangle 10">
            <a:extLst>
              <a:ext uri="{FF2B5EF4-FFF2-40B4-BE49-F238E27FC236}">
                <a16:creationId xmlns:a16="http://schemas.microsoft.com/office/drawing/2014/main" id="{B4800814-1B29-9381-0AF9-85FA4B50B94C}"/>
              </a:ext>
            </a:extLst>
          </p:cNvPr>
          <p:cNvSpPr/>
          <p:nvPr/>
        </p:nvSpPr>
        <p:spPr>
          <a:xfrm>
            <a:off x="1235901" y="2356151"/>
            <a:ext cx="9720195" cy="477872"/>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8725448"/>
                      <a:gd name="connsiteY0" fmla="*/ 0 h 848820"/>
                      <a:gd name="connsiteX1" fmla="*/ 756205 w 8725448"/>
                      <a:gd name="connsiteY1" fmla="*/ 0 h 848820"/>
                      <a:gd name="connsiteX2" fmla="*/ 1163393 w 8725448"/>
                      <a:gd name="connsiteY2" fmla="*/ 0 h 848820"/>
                      <a:gd name="connsiteX3" fmla="*/ 1745090 w 8725448"/>
                      <a:gd name="connsiteY3" fmla="*/ 0 h 848820"/>
                      <a:gd name="connsiteX4" fmla="*/ 2414041 w 8725448"/>
                      <a:gd name="connsiteY4" fmla="*/ 0 h 848820"/>
                      <a:gd name="connsiteX5" fmla="*/ 2733974 w 8725448"/>
                      <a:gd name="connsiteY5" fmla="*/ 0 h 848820"/>
                      <a:gd name="connsiteX6" fmla="*/ 3053907 w 8725448"/>
                      <a:gd name="connsiteY6" fmla="*/ 0 h 848820"/>
                      <a:gd name="connsiteX7" fmla="*/ 3810112 w 8725448"/>
                      <a:gd name="connsiteY7" fmla="*/ 0 h 848820"/>
                      <a:gd name="connsiteX8" fmla="*/ 4391809 w 8725448"/>
                      <a:gd name="connsiteY8" fmla="*/ 0 h 848820"/>
                      <a:gd name="connsiteX9" fmla="*/ 4711742 w 8725448"/>
                      <a:gd name="connsiteY9" fmla="*/ 0 h 848820"/>
                      <a:gd name="connsiteX10" fmla="*/ 5293438 w 8725448"/>
                      <a:gd name="connsiteY10" fmla="*/ 0 h 848820"/>
                      <a:gd name="connsiteX11" fmla="*/ 6049644 w 8725448"/>
                      <a:gd name="connsiteY11" fmla="*/ 0 h 848820"/>
                      <a:gd name="connsiteX12" fmla="*/ 6544086 w 8725448"/>
                      <a:gd name="connsiteY12" fmla="*/ 0 h 848820"/>
                      <a:gd name="connsiteX13" fmla="*/ 7038528 w 8725448"/>
                      <a:gd name="connsiteY13" fmla="*/ 0 h 848820"/>
                      <a:gd name="connsiteX14" fmla="*/ 7620225 w 8725448"/>
                      <a:gd name="connsiteY14" fmla="*/ 0 h 848820"/>
                      <a:gd name="connsiteX15" fmla="*/ 8725448 w 8725448"/>
                      <a:gd name="connsiteY15" fmla="*/ 0 h 848820"/>
                      <a:gd name="connsiteX16" fmla="*/ 8725448 w 8725448"/>
                      <a:gd name="connsiteY16" fmla="*/ 432898 h 848820"/>
                      <a:gd name="connsiteX17" fmla="*/ 8725448 w 8725448"/>
                      <a:gd name="connsiteY17" fmla="*/ 848820 h 848820"/>
                      <a:gd name="connsiteX18" fmla="*/ 8231006 w 8725448"/>
                      <a:gd name="connsiteY18" fmla="*/ 848820 h 848820"/>
                      <a:gd name="connsiteX19" fmla="*/ 7823818 w 8725448"/>
                      <a:gd name="connsiteY19" fmla="*/ 848820 h 848820"/>
                      <a:gd name="connsiteX20" fmla="*/ 7067613 w 8725448"/>
                      <a:gd name="connsiteY20" fmla="*/ 848820 h 848820"/>
                      <a:gd name="connsiteX21" fmla="*/ 6485916 w 8725448"/>
                      <a:gd name="connsiteY21" fmla="*/ 848820 h 848820"/>
                      <a:gd name="connsiteX22" fmla="*/ 6165983 w 8725448"/>
                      <a:gd name="connsiteY22" fmla="*/ 848820 h 848820"/>
                      <a:gd name="connsiteX23" fmla="*/ 5584287 w 8725448"/>
                      <a:gd name="connsiteY23" fmla="*/ 848820 h 848820"/>
                      <a:gd name="connsiteX24" fmla="*/ 5089845 w 8725448"/>
                      <a:gd name="connsiteY24" fmla="*/ 848820 h 848820"/>
                      <a:gd name="connsiteX25" fmla="*/ 4595403 w 8725448"/>
                      <a:gd name="connsiteY25" fmla="*/ 848820 h 848820"/>
                      <a:gd name="connsiteX26" fmla="*/ 4100961 w 8725448"/>
                      <a:gd name="connsiteY26" fmla="*/ 848820 h 848820"/>
                      <a:gd name="connsiteX27" fmla="*/ 3606519 w 8725448"/>
                      <a:gd name="connsiteY27" fmla="*/ 848820 h 848820"/>
                      <a:gd name="connsiteX28" fmla="*/ 2937567 w 8725448"/>
                      <a:gd name="connsiteY28" fmla="*/ 848820 h 848820"/>
                      <a:gd name="connsiteX29" fmla="*/ 2355871 w 8725448"/>
                      <a:gd name="connsiteY29" fmla="*/ 848820 h 848820"/>
                      <a:gd name="connsiteX30" fmla="*/ 2035938 w 8725448"/>
                      <a:gd name="connsiteY30" fmla="*/ 848820 h 848820"/>
                      <a:gd name="connsiteX31" fmla="*/ 1541496 w 8725448"/>
                      <a:gd name="connsiteY31" fmla="*/ 848820 h 848820"/>
                      <a:gd name="connsiteX32" fmla="*/ 872545 w 8725448"/>
                      <a:gd name="connsiteY32" fmla="*/ 848820 h 848820"/>
                      <a:gd name="connsiteX33" fmla="*/ 0 w 8725448"/>
                      <a:gd name="connsiteY33" fmla="*/ 848820 h 848820"/>
                      <a:gd name="connsiteX34" fmla="*/ 0 w 8725448"/>
                      <a:gd name="connsiteY34" fmla="*/ 407434 h 848820"/>
                      <a:gd name="connsiteX35" fmla="*/ 0 w 8725448"/>
                      <a:gd name="connsiteY35" fmla="*/ 0 h 84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8725448" h="848820" fill="none" extrusionOk="0">
                        <a:moveTo>
                          <a:pt x="0" y="0"/>
                        </a:moveTo>
                        <a:cubicBezTo>
                          <a:pt x="335442" y="-22443"/>
                          <a:pt x="579774" y="25084"/>
                          <a:pt x="756205" y="0"/>
                        </a:cubicBezTo>
                        <a:cubicBezTo>
                          <a:pt x="932636" y="-25084"/>
                          <a:pt x="1042434" y="10915"/>
                          <a:pt x="1163393" y="0"/>
                        </a:cubicBezTo>
                        <a:cubicBezTo>
                          <a:pt x="1284352" y="-10915"/>
                          <a:pt x="1492238" y="22626"/>
                          <a:pt x="1745090" y="0"/>
                        </a:cubicBezTo>
                        <a:cubicBezTo>
                          <a:pt x="1997942" y="-22626"/>
                          <a:pt x="2269382" y="59505"/>
                          <a:pt x="2414041" y="0"/>
                        </a:cubicBezTo>
                        <a:cubicBezTo>
                          <a:pt x="2558700" y="-59505"/>
                          <a:pt x="2635622" y="25619"/>
                          <a:pt x="2733974" y="0"/>
                        </a:cubicBezTo>
                        <a:cubicBezTo>
                          <a:pt x="2832326" y="-25619"/>
                          <a:pt x="2928519" y="13836"/>
                          <a:pt x="3053907" y="0"/>
                        </a:cubicBezTo>
                        <a:cubicBezTo>
                          <a:pt x="3179295" y="-13836"/>
                          <a:pt x="3616321" y="55197"/>
                          <a:pt x="3810112" y="0"/>
                        </a:cubicBezTo>
                        <a:cubicBezTo>
                          <a:pt x="4003904" y="-55197"/>
                          <a:pt x="4260217" y="22894"/>
                          <a:pt x="4391809" y="0"/>
                        </a:cubicBezTo>
                        <a:cubicBezTo>
                          <a:pt x="4523401" y="-22894"/>
                          <a:pt x="4632479" y="6699"/>
                          <a:pt x="4711742" y="0"/>
                        </a:cubicBezTo>
                        <a:cubicBezTo>
                          <a:pt x="4791005" y="-6699"/>
                          <a:pt x="5156446" y="46826"/>
                          <a:pt x="5293438" y="0"/>
                        </a:cubicBezTo>
                        <a:cubicBezTo>
                          <a:pt x="5430430" y="-46826"/>
                          <a:pt x="5853059" y="11071"/>
                          <a:pt x="6049644" y="0"/>
                        </a:cubicBezTo>
                        <a:cubicBezTo>
                          <a:pt x="6246229" y="-11071"/>
                          <a:pt x="6366999" y="45230"/>
                          <a:pt x="6544086" y="0"/>
                        </a:cubicBezTo>
                        <a:cubicBezTo>
                          <a:pt x="6721173" y="-45230"/>
                          <a:pt x="6917227" y="1684"/>
                          <a:pt x="7038528" y="0"/>
                        </a:cubicBezTo>
                        <a:cubicBezTo>
                          <a:pt x="7159829" y="-1684"/>
                          <a:pt x="7364203" y="4331"/>
                          <a:pt x="7620225" y="0"/>
                        </a:cubicBezTo>
                        <a:cubicBezTo>
                          <a:pt x="7876247" y="-4331"/>
                          <a:pt x="8341111" y="47570"/>
                          <a:pt x="8725448" y="0"/>
                        </a:cubicBezTo>
                        <a:cubicBezTo>
                          <a:pt x="8773087" y="184010"/>
                          <a:pt x="8696010" y="295228"/>
                          <a:pt x="8725448" y="432898"/>
                        </a:cubicBezTo>
                        <a:cubicBezTo>
                          <a:pt x="8754886" y="570568"/>
                          <a:pt x="8720715" y="661836"/>
                          <a:pt x="8725448" y="848820"/>
                        </a:cubicBezTo>
                        <a:cubicBezTo>
                          <a:pt x="8484290" y="869406"/>
                          <a:pt x="8363693" y="842248"/>
                          <a:pt x="8231006" y="848820"/>
                        </a:cubicBezTo>
                        <a:cubicBezTo>
                          <a:pt x="8098319" y="855392"/>
                          <a:pt x="7960509" y="844666"/>
                          <a:pt x="7823818" y="848820"/>
                        </a:cubicBezTo>
                        <a:cubicBezTo>
                          <a:pt x="7687127" y="852974"/>
                          <a:pt x="7299569" y="831539"/>
                          <a:pt x="7067613" y="848820"/>
                        </a:cubicBezTo>
                        <a:cubicBezTo>
                          <a:pt x="6835657" y="866101"/>
                          <a:pt x="6687534" y="805950"/>
                          <a:pt x="6485916" y="848820"/>
                        </a:cubicBezTo>
                        <a:cubicBezTo>
                          <a:pt x="6284298" y="891690"/>
                          <a:pt x="6314027" y="838237"/>
                          <a:pt x="6165983" y="848820"/>
                        </a:cubicBezTo>
                        <a:cubicBezTo>
                          <a:pt x="6017939" y="859403"/>
                          <a:pt x="5708705" y="797787"/>
                          <a:pt x="5584287" y="848820"/>
                        </a:cubicBezTo>
                        <a:cubicBezTo>
                          <a:pt x="5459869" y="899853"/>
                          <a:pt x="5201550" y="830415"/>
                          <a:pt x="5089845" y="848820"/>
                        </a:cubicBezTo>
                        <a:cubicBezTo>
                          <a:pt x="4978140" y="867225"/>
                          <a:pt x="4808951" y="835916"/>
                          <a:pt x="4595403" y="848820"/>
                        </a:cubicBezTo>
                        <a:cubicBezTo>
                          <a:pt x="4381855" y="861724"/>
                          <a:pt x="4203307" y="791740"/>
                          <a:pt x="4100961" y="848820"/>
                        </a:cubicBezTo>
                        <a:cubicBezTo>
                          <a:pt x="3998615" y="905900"/>
                          <a:pt x="3833954" y="792505"/>
                          <a:pt x="3606519" y="848820"/>
                        </a:cubicBezTo>
                        <a:cubicBezTo>
                          <a:pt x="3379084" y="905135"/>
                          <a:pt x="3179894" y="844627"/>
                          <a:pt x="2937567" y="848820"/>
                        </a:cubicBezTo>
                        <a:cubicBezTo>
                          <a:pt x="2695240" y="853013"/>
                          <a:pt x="2574938" y="814976"/>
                          <a:pt x="2355871" y="848820"/>
                        </a:cubicBezTo>
                        <a:cubicBezTo>
                          <a:pt x="2136804" y="882664"/>
                          <a:pt x="2111840" y="832229"/>
                          <a:pt x="2035938" y="848820"/>
                        </a:cubicBezTo>
                        <a:cubicBezTo>
                          <a:pt x="1960036" y="865411"/>
                          <a:pt x="1680186" y="813130"/>
                          <a:pt x="1541496" y="848820"/>
                        </a:cubicBezTo>
                        <a:cubicBezTo>
                          <a:pt x="1402806" y="884510"/>
                          <a:pt x="1204582" y="790138"/>
                          <a:pt x="872545" y="848820"/>
                        </a:cubicBezTo>
                        <a:cubicBezTo>
                          <a:pt x="540508" y="907502"/>
                          <a:pt x="373632" y="811067"/>
                          <a:pt x="0" y="848820"/>
                        </a:cubicBezTo>
                        <a:cubicBezTo>
                          <a:pt x="-30759" y="631505"/>
                          <a:pt x="41675" y="596004"/>
                          <a:pt x="0" y="407434"/>
                        </a:cubicBezTo>
                        <a:cubicBezTo>
                          <a:pt x="-41675" y="218864"/>
                          <a:pt x="2405" y="109171"/>
                          <a:pt x="0" y="0"/>
                        </a:cubicBezTo>
                        <a:close/>
                      </a:path>
                      <a:path w="8725448" h="848820" stroke="0" extrusionOk="0">
                        <a:moveTo>
                          <a:pt x="0" y="0"/>
                        </a:moveTo>
                        <a:cubicBezTo>
                          <a:pt x="213624" y="-6835"/>
                          <a:pt x="273657" y="31358"/>
                          <a:pt x="494442" y="0"/>
                        </a:cubicBezTo>
                        <a:cubicBezTo>
                          <a:pt x="715227" y="-31358"/>
                          <a:pt x="746898" y="24029"/>
                          <a:pt x="814375" y="0"/>
                        </a:cubicBezTo>
                        <a:cubicBezTo>
                          <a:pt x="881852" y="-24029"/>
                          <a:pt x="1264566" y="18956"/>
                          <a:pt x="1570581" y="0"/>
                        </a:cubicBezTo>
                        <a:cubicBezTo>
                          <a:pt x="1876596" y="-18956"/>
                          <a:pt x="1928222" y="9866"/>
                          <a:pt x="2065023" y="0"/>
                        </a:cubicBezTo>
                        <a:cubicBezTo>
                          <a:pt x="2201824" y="-9866"/>
                          <a:pt x="2412928" y="47428"/>
                          <a:pt x="2559465" y="0"/>
                        </a:cubicBezTo>
                        <a:cubicBezTo>
                          <a:pt x="2706002" y="-47428"/>
                          <a:pt x="2946331" y="43650"/>
                          <a:pt x="3315670" y="0"/>
                        </a:cubicBezTo>
                        <a:cubicBezTo>
                          <a:pt x="3685010" y="-43650"/>
                          <a:pt x="3616008" y="12666"/>
                          <a:pt x="3722858" y="0"/>
                        </a:cubicBezTo>
                        <a:cubicBezTo>
                          <a:pt x="3829708" y="-12666"/>
                          <a:pt x="4283317" y="72945"/>
                          <a:pt x="4479063" y="0"/>
                        </a:cubicBezTo>
                        <a:cubicBezTo>
                          <a:pt x="4674809" y="-72945"/>
                          <a:pt x="5052197" y="82113"/>
                          <a:pt x="5235269" y="0"/>
                        </a:cubicBezTo>
                        <a:cubicBezTo>
                          <a:pt x="5418341" y="-82113"/>
                          <a:pt x="5535650" y="11700"/>
                          <a:pt x="5816965" y="0"/>
                        </a:cubicBezTo>
                        <a:cubicBezTo>
                          <a:pt x="6098280" y="-11700"/>
                          <a:pt x="6249112" y="73920"/>
                          <a:pt x="6573171" y="0"/>
                        </a:cubicBezTo>
                        <a:cubicBezTo>
                          <a:pt x="6897230" y="-73920"/>
                          <a:pt x="6924917" y="17074"/>
                          <a:pt x="7067613" y="0"/>
                        </a:cubicBezTo>
                        <a:cubicBezTo>
                          <a:pt x="7210309" y="-17074"/>
                          <a:pt x="7350962" y="58796"/>
                          <a:pt x="7562055" y="0"/>
                        </a:cubicBezTo>
                        <a:cubicBezTo>
                          <a:pt x="7773148" y="-58796"/>
                          <a:pt x="7899704" y="51561"/>
                          <a:pt x="8231006" y="0"/>
                        </a:cubicBezTo>
                        <a:cubicBezTo>
                          <a:pt x="8562308" y="-51561"/>
                          <a:pt x="8479203" y="44446"/>
                          <a:pt x="8725448" y="0"/>
                        </a:cubicBezTo>
                        <a:cubicBezTo>
                          <a:pt x="8726828" y="135551"/>
                          <a:pt x="8675042" y="277945"/>
                          <a:pt x="8725448" y="441386"/>
                        </a:cubicBezTo>
                        <a:cubicBezTo>
                          <a:pt x="8775854" y="604827"/>
                          <a:pt x="8702705" y="680487"/>
                          <a:pt x="8725448" y="848820"/>
                        </a:cubicBezTo>
                        <a:cubicBezTo>
                          <a:pt x="8567833" y="849822"/>
                          <a:pt x="8214938" y="781008"/>
                          <a:pt x="8056497" y="848820"/>
                        </a:cubicBezTo>
                        <a:cubicBezTo>
                          <a:pt x="7898056" y="916632"/>
                          <a:pt x="7862432" y="813317"/>
                          <a:pt x="7736564" y="848820"/>
                        </a:cubicBezTo>
                        <a:cubicBezTo>
                          <a:pt x="7610696" y="884323"/>
                          <a:pt x="7459090" y="805251"/>
                          <a:pt x="7329376" y="848820"/>
                        </a:cubicBezTo>
                        <a:cubicBezTo>
                          <a:pt x="7199662" y="892389"/>
                          <a:pt x="6821150" y="811339"/>
                          <a:pt x="6573171" y="848820"/>
                        </a:cubicBezTo>
                        <a:cubicBezTo>
                          <a:pt x="6325192" y="886301"/>
                          <a:pt x="6117575" y="834371"/>
                          <a:pt x="5991474" y="848820"/>
                        </a:cubicBezTo>
                        <a:cubicBezTo>
                          <a:pt x="5865373" y="863269"/>
                          <a:pt x="5722379" y="838959"/>
                          <a:pt x="5584287" y="848820"/>
                        </a:cubicBezTo>
                        <a:cubicBezTo>
                          <a:pt x="5446195" y="858681"/>
                          <a:pt x="5152823" y="800300"/>
                          <a:pt x="5002590" y="848820"/>
                        </a:cubicBezTo>
                        <a:cubicBezTo>
                          <a:pt x="4852357" y="897340"/>
                          <a:pt x="4813253" y="810582"/>
                          <a:pt x="4682657" y="848820"/>
                        </a:cubicBezTo>
                        <a:cubicBezTo>
                          <a:pt x="4552061" y="887058"/>
                          <a:pt x="4512815" y="832816"/>
                          <a:pt x="4362724" y="848820"/>
                        </a:cubicBezTo>
                        <a:cubicBezTo>
                          <a:pt x="4212633" y="864824"/>
                          <a:pt x="4051159" y="836138"/>
                          <a:pt x="3781027" y="848820"/>
                        </a:cubicBezTo>
                        <a:cubicBezTo>
                          <a:pt x="3510895" y="861502"/>
                          <a:pt x="3507033" y="845003"/>
                          <a:pt x="3373840" y="848820"/>
                        </a:cubicBezTo>
                        <a:cubicBezTo>
                          <a:pt x="3240647" y="852637"/>
                          <a:pt x="2885374" y="836083"/>
                          <a:pt x="2704889" y="848820"/>
                        </a:cubicBezTo>
                        <a:cubicBezTo>
                          <a:pt x="2524404" y="861557"/>
                          <a:pt x="2491805" y="809993"/>
                          <a:pt x="2297701" y="848820"/>
                        </a:cubicBezTo>
                        <a:cubicBezTo>
                          <a:pt x="2103597" y="887647"/>
                          <a:pt x="1833559" y="830208"/>
                          <a:pt x="1628750" y="848820"/>
                        </a:cubicBezTo>
                        <a:cubicBezTo>
                          <a:pt x="1423941" y="867432"/>
                          <a:pt x="1407277" y="828380"/>
                          <a:pt x="1308817" y="848820"/>
                        </a:cubicBezTo>
                        <a:cubicBezTo>
                          <a:pt x="1210357" y="869260"/>
                          <a:pt x="972439" y="770278"/>
                          <a:pt x="639866" y="848820"/>
                        </a:cubicBezTo>
                        <a:cubicBezTo>
                          <a:pt x="307293" y="927362"/>
                          <a:pt x="192523" y="845334"/>
                          <a:pt x="0" y="848820"/>
                        </a:cubicBezTo>
                        <a:cubicBezTo>
                          <a:pt x="-2490" y="699302"/>
                          <a:pt x="45140" y="541112"/>
                          <a:pt x="0" y="449875"/>
                        </a:cubicBezTo>
                        <a:cubicBezTo>
                          <a:pt x="-45140" y="358639"/>
                          <a:pt x="51151" y="132330"/>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0" i="1" u="none"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ii. Ali has </a:t>
            </a:r>
            <a:r>
              <a:rPr lang="en-US" sz="1800" b="0" i="1" u="sng"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$3,000 </a:t>
            </a:r>
            <a:r>
              <a:rPr lang="en-US" sz="1800" b="0" i="1" u="none"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to invest for 2 years at 2 %.</a:t>
            </a:r>
            <a:r>
              <a:rPr lang="en-US" sz="1800" b="0" i="0" u="none"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	</a:t>
            </a:r>
          </a:p>
        </p:txBody>
      </p:sp>
      <p:sp>
        <p:nvSpPr>
          <p:cNvPr id="12" name="Rectangle 11">
            <a:extLst>
              <a:ext uri="{FF2B5EF4-FFF2-40B4-BE49-F238E27FC236}">
                <a16:creationId xmlns:a16="http://schemas.microsoft.com/office/drawing/2014/main" id="{321E2748-3387-752D-93D3-B079499992E3}"/>
              </a:ext>
            </a:extLst>
          </p:cNvPr>
          <p:cNvSpPr/>
          <p:nvPr/>
        </p:nvSpPr>
        <p:spPr>
          <a:xfrm>
            <a:off x="1235900" y="2888596"/>
            <a:ext cx="9720195" cy="3195627"/>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8725448"/>
                      <a:gd name="connsiteY0" fmla="*/ 0 h 3989729"/>
                      <a:gd name="connsiteX1" fmla="*/ 581697 w 8725448"/>
                      <a:gd name="connsiteY1" fmla="*/ 0 h 3989729"/>
                      <a:gd name="connsiteX2" fmla="*/ 1076139 w 8725448"/>
                      <a:gd name="connsiteY2" fmla="*/ 0 h 3989729"/>
                      <a:gd name="connsiteX3" fmla="*/ 1657835 w 8725448"/>
                      <a:gd name="connsiteY3" fmla="*/ 0 h 3989729"/>
                      <a:gd name="connsiteX4" fmla="*/ 2326786 w 8725448"/>
                      <a:gd name="connsiteY4" fmla="*/ 0 h 3989729"/>
                      <a:gd name="connsiteX5" fmla="*/ 2995737 w 8725448"/>
                      <a:gd name="connsiteY5" fmla="*/ 0 h 3989729"/>
                      <a:gd name="connsiteX6" fmla="*/ 3664688 w 8725448"/>
                      <a:gd name="connsiteY6" fmla="*/ 0 h 3989729"/>
                      <a:gd name="connsiteX7" fmla="*/ 4420894 w 8725448"/>
                      <a:gd name="connsiteY7" fmla="*/ 0 h 3989729"/>
                      <a:gd name="connsiteX8" fmla="*/ 5002590 w 8725448"/>
                      <a:gd name="connsiteY8" fmla="*/ 0 h 3989729"/>
                      <a:gd name="connsiteX9" fmla="*/ 5671541 w 8725448"/>
                      <a:gd name="connsiteY9" fmla="*/ 0 h 3989729"/>
                      <a:gd name="connsiteX10" fmla="*/ 6253238 w 8725448"/>
                      <a:gd name="connsiteY10" fmla="*/ 0 h 3989729"/>
                      <a:gd name="connsiteX11" fmla="*/ 6834934 w 8725448"/>
                      <a:gd name="connsiteY11" fmla="*/ 0 h 3989729"/>
                      <a:gd name="connsiteX12" fmla="*/ 7416631 w 8725448"/>
                      <a:gd name="connsiteY12" fmla="*/ 0 h 3989729"/>
                      <a:gd name="connsiteX13" fmla="*/ 7736564 w 8725448"/>
                      <a:gd name="connsiteY13" fmla="*/ 0 h 3989729"/>
                      <a:gd name="connsiteX14" fmla="*/ 8725448 w 8725448"/>
                      <a:gd name="connsiteY14" fmla="*/ 0 h 3989729"/>
                      <a:gd name="connsiteX15" fmla="*/ 8725448 w 8725448"/>
                      <a:gd name="connsiteY15" fmla="*/ 450269 h 3989729"/>
                      <a:gd name="connsiteX16" fmla="*/ 8725448 w 8725448"/>
                      <a:gd name="connsiteY16" fmla="*/ 1060128 h 3989729"/>
                      <a:gd name="connsiteX17" fmla="*/ 8725448 w 8725448"/>
                      <a:gd name="connsiteY17" fmla="*/ 1590192 h 3989729"/>
                      <a:gd name="connsiteX18" fmla="*/ 8725448 w 8725448"/>
                      <a:gd name="connsiteY18" fmla="*/ 2080359 h 3989729"/>
                      <a:gd name="connsiteX19" fmla="*/ 8725448 w 8725448"/>
                      <a:gd name="connsiteY19" fmla="*/ 2530628 h 3989729"/>
                      <a:gd name="connsiteX20" fmla="*/ 8725448 w 8725448"/>
                      <a:gd name="connsiteY20" fmla="*/ 3020795 h 3989729"/>
                      <a:gd name="connsiteX21" fmla="*/ 8725448 w 8725448"/>
                      <a:gd name="connsiteY21" fmla="*/ 3989729 h 3989729"/>
                      <a:gd name="connsiteX22" fmla="*/ 8143751 w 8725448"/>
                      <a:gd name="connsiteY22" fmla="*/ 3989729 h 3989729"/>
                      <a:gd name="connsiteX23" fmla="*/ 7387546 w 8725448"/>
                      <a:gd name="connsiteY23" fmla="*/ 3989729 h 3989729"/>
                      <a:gd name="connsiteX24" fmla="*/ 6631340 w 8725448"/>
                      <a:gd name="connsiteY24" fmla="*/ 3989729 h 3989729"/>
                      <a:gd name="connsiteX25" fmla="*/ 6049644 w 8725448"/>
                      <a:gd name="connsiteY25" fmla="*/ 3989729 h 3989729"/>
                      <a:gd name="connsiteX26" fmla="*/ 5293438 w 8725448"/>
                      <a:gd name="connsiteY26" fmla="*/ 3989729 h 3989729"/>
                      <a:gd name="connsiteX27" fmla="*/ 4711742 w 8725448"/>
                      <a:gd name="connsiteY27" fmla="*/ 3989729 h 3989729"/>
                      <a:gd name="connsiteX28" fmla="*/ 4042791 w 8725448"/>
                      <a:gd name="connsiteY28" fmla="*/ 3989729 h 3989729"/>
                      <a:gd name="connsiteX29" fmla="*/ 3722858 w 8725448"/>
                      <a:gd name="connsiteY29" fmla="*/ 3989729 h 3989729"/>
                      <a:gd name="connsiteX30" fmla="*/ 2966652 w 8725448"/>
                      <a:gd name="connsiteY30" fmla="*/ 3989729 h 3989729"/>
                      <a:gd name="connsiteX31" fmla="*/ 2472210 w 8725448"/>
                      <a:gd name="connsiteY31" fmla="*/ 3989729 h 3989729"/>
                      <a:gd name="connsiteX32" fmla="*/ 1803259 w 8725448"/>
                      <a:gd name="connsiteY32" fmla="*/ 3989729 h 3989729"/>
                      <a:gd name="connsiteX33" fmla="*/ 1483326 w 8725448"/>
                      <a:gd name="connsiteY33" fmla="*/ 3989729 h 3989729"/>
                      <a:gd name="connsiteX34" fmla="*/ 727121 w 8725448"/>
                      <a:gd name="connsiteY34" fmla="*/ 3989729 h 3989729"/>
                      <a:gd name="connsiteX35" fmla="*/ 0 w 8725448"/>
                      <a:gd name="connsiteY35" fmla="*/ 3989729 h 3989729"/>
                      <a:gd name="connsiteX36" fmla="*/ 0 w 8725448"/>
                      <a:gd name="connsiteY36" fmla="*/ 3419768 h 3989729"/>
                      <a:gd name="connsiteX37" fmla="*/ 0 w 8725448"/>
                      <a:gd name="connsiteY37" fmla="*/ 2969498 h 3989729"/>
                      <a:gd name="connsiteX38" fmla="*/ 0 w 8725448"/>
                      <a:gd name="connsiteY38" fmla="*/ 2319742 h 3989729"/>
                      <a:gd name="connsiteX39" fmla="*/ 0 w 8725448"/>
                      <a:gd name="connsiteY39" fmla="*/ 1869473 h 3989729"/>
                      <a:gd name="connsiteX40" fmla="*/ 0 w 8725448"/>
                      <a:gd name="connsiteY40" fmla="*/ 1299512 h 3989729"/>
                      <a:gd name="connsiteX41" fmla="*/ 0 w 8725448"/>
                      <a:gd name="connsiteY41" fmla="*/ 849242 h 3989729"/>
                      <a:gd name="connsiteX42" fmla="*/ 0 w 8725448"/>
                      <a:gd name="connsiteY42" fmla="*/ 0 h 3989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725448" h="3989729" fill="none" extrusionOk="0">
                        <a:moveTo>
                          <a:pt x="0" y="0"/>
                        </a:moveTo>
                        <a:cubicBezTo>
                          <a:pt x="264487" y="-60364"/>
                          <a:pt x="387525" y="39606"/>
                          <a:pt x="581697" y="0"/>
                        </a:cubicBezTo>
                        <a:cubicBezTo>
                          <a:pt x="775869" y="-39606"/>
                          <a:pt x="954838" y="1684"/>
                          <a:pt x="1076139" y="0"/>
                        </a:cubicBezTo>
                        <a:cubicBezTo>
                          <a:pt x="1197440" y="-1684"/>
                          <a:pt x="1406872" y="5870"/>
                          <a:pt x="1657835" y="0"/>
                        </a:cubicBezTo>
                        <a:cubicBezTo>
                          <a:pt x="1908798" y="-5870"/>
                          <a:pt x="2020444" y="36290"/>
                          <a:pt x="2326786" y="0"/>
                        </a:cubicBezTo>
                        <a:cubicBezTo>
                          <a:pt x="2633128" y="-36290"/>
                          <a:pt x="2843682" y="21947"/>
                          <a:pt x="2995737" y="0"/>
                        </a:cubicBezTo>
                        <a:cubicBezTo>
                          <a:pt x="3147792" y="-21947"/>
                          <a:pt x="3458295" y="48276"/>
                          <a:pt x="3664688" y="0"/>
                        </a:cubicBezTo>
                        <a:cubicBezTo>
                          <a:pt x="3871081" y="-48276"/>
                          <a:pt x="4054006" y="19156"/>
                          <a:pt x="4420894" y="0"/>
                        </a:cubicBezTo>
                        <a:cubicBezTo>
                          <a:pt x="4787782" y="-19156"/>
                          <a:pt x="4777250" y="15487"/>
                          <a:pt x="5002590" y="0"/>
                        </a:cubicBezTo>
                        <a:cubicBezTo>
                          <a:pt x="5227930" y="-15487"/>
                          <a:pt x="5491575" y="7203"/>
                          <a:pt x="5671541" y="0"/>
                        </a:cubicBezTo>
                        <a:cubicBezTo>
                          <a:pt x="5851507" y="-7203"/>
                          <a:pt x="6052671" y="65674"/>
                          <a:pt x="6253238" y="0"/>
                        </a:cubicBezTo>
                        <a:cubicBezTo>
                          <a:pt x="6453805" y="-65674"/>
                          <a:pt x="6696376" y="13309"/>
                          <a:pt x="6834934" y="0"/>
                        </a:cubicBezTo>
                        <a:cubicBezTo>
                          <a:pt x="6973492" y="-13309"/>
                          <a:pt x="7145540" y="59408"/>
                          <a:pt x="7416631" y="0"/>
                        </a:cubicBezTo>
                        <a:cubicBezTo>
                          <a:pt x="7687722" y="-59408"/>
                          <a:pt x="7582526" y="30908"/>
                          <a:pt x="7736564" y="0"/>
                        </a:cubicBezTo>
                        <a:cubicBezTo>
                          <a:pt x="7890602" y="-30908"/>
                          <a:pt x="8499467" y="88377"/>
                          <a:pt x="8725448" y="0"/>
                        </a:cubicBezTo>
                        <a:cubicBezTo>
                          <a:pt x="8756425" y="165804"/>
                          <a:pt x="8721084" y="244219"/>
                          <a:pt x="8725448" y="450269"/>
                        </a:cubicBezTo>
                        <a:cubicBezTo>
                          <a:pt x="8729812" y="656319"/>
                          <a:pt x="8718020" y="785131"/>
                          <a:pt x="8725448" y="1060128"/>
                        </a:cubicBezTo>
                        <a:cubicBezTo>
                          <a:pt x="8732876" y="1335125"/>
                          <a:pt x="8678392" y="1388147"/>
                          <a:pt x="8725448" y="1590192"/>
                        </a:cubicBezTo>
                        <a:cubicBezTo>
                          <a:pt x="8772504" y="1792237"/>
                          <a:pt x="8677717" y="1926394"/>
                          <a:pt x="8725448" y="2080359"/>
                        </a:cubicBezTo>
                        <a:cubicBezTo>
                          <a:pt x="8773179" y="2234324"/>
                          <a:pt x="8711320" y="2387739"/>
                          <a:pt x="8725448" y="2530628"/>
                        </a:cubicBezTo>
                        <a:cubicBezTo>
                          <a:pt x="8739576" y="2673517"/>
                          <a:pt x="8686547" y="2872328"/>
                          <a:pt x="8725448" y="3020795"/>
                        </a:cubicBezTo>
                        <a:cubicBezTo>
                          <a:pt x="8764349" y="3169262"/>
                          <a:pt x="8709024" y="3631812"/>
                          <a:pt x="8725448" y="3989729"/>
                        </a:cubicBezTo>
                        <a:cubicBezTo>
                          <a:pt x="8474701" y="4052092"/>
                          <a:pt x="8379576" y="3988127"/>
                          <a:pt x="8143751" y="3989729"/>
                        </a:cubicBezTo>
                        <a:cubicBezTo>
                          <a:pt x="7907926" y="3991331"/>
                          <a:pt x="7554126" y="3901869"/>
                          <a:pt x="7387546" y="3989729"/>
                        </a:cubicBezTo>
                        <a:cubicBezTo>
                          <a:pt x="7220966" y="4077589"/>
                          <a:pt x="7000547" y="3961768"/>
                          <a:pt x="6631340" y="3989729"/>
                        </a:cubicBezTo>
                        <a:cubicBezTo>
                          <a:pt x="6262133" y="4017690"/>
                          <a:pt x="6244227" y="3985858"/>
                          <a:pt x="6049644" y="3989729"/>
                        </a:cubicBezTo>
                        <a:cubicBezTo>
                          <a:pt x="5855061" y="3993600"/>
                          <a:pt x="5574634" y="3979641"/>
                          <a:pt x="5293438" y="3989729"/>
                        </a:cubicBezTo>
                        <a:cubicBezTo>
                          <a:pt x="5012242" y="3999817"/>
                          <a:pt x="4829626" y="3950515"/>
                          <a:pt x="4711742" y="3989729"/>
                        </a:cubicBezTo>
                        <a:cubicBezTo>
                          <a:pt x="4593858" y="4028943"/>
                          <a:pt x="4313083" y="3964331"/>
                          <a:pt x="4042791" y="3989729"/>
                        </a:cubicBezTo>
                        <a:cubicBezTo>
                          <a:pt x="3772499" y="4015127"/>
                          <a:pt x="3864772" y="3958312"/>
                          <a:pt x="3722858" y="3989729"/>
                        </a:cubicBezTo>
                        <a:cubicBezTo>
                          <a:pt x="3580944" y="4021146"/>
                          <a:pt x="3125161" y="3986602"/>
                          <a:pt x="2966652" y="3989729"/>
                        </a:cubicBezTo>
                        <a:cubicBezTo>
                          <a:pt x="2808143" y="3992856"/>
                          <a:pt x="2610890" y="3951062"/>
                          <a:pt x="2472210" y="3989729"/>
                        </a:cubicBezTo>
                        <a:cubicBezTo>
                          <a:pt x="2333530" y="4028396"/>
                          <a:pt x="2126318" y="3967737"/>
                          <a:pt x="1803259" y="3989729"/>
                        </a:cubicBezTo>
                        <a:cubicBezTo>
                          <a:pt x="1480200" y="4011721"/>
                          <a:pt x="1585974" y="3959518"/>
                          <a:pt x="1483326" y="3989729"/>
                        </a:cubicBezTo>
                        <a:cubicBezTo>
                          <a:pt x="1380678" y="4019940"/>
                          <a:pt x="1021147" y="3967216"/>
                          <a:pt x="727121" y="3989729"/>
                        </a:cubicBezTo>
                        <a:cubicBezTo>
                          <a:pt x="433095" y="4012242"/>
                          <a:pt x="240010" y="3986622"/>
                          <a:pt x="0" y="3989729"/>
                        </a:cubicBezTo>
                        <a:cubicBezTo>
                          <a:pt x="-32035" y="3759918"/>
                          <a:pt x="61683" y="3628927"/>
                          <a:pt x="0" y="3419768"/>
                        </a:cubicBezTo>
                        <a:cubicBezTo>
                          <a:pt x="-61683" y="3210609"/>
                          <a:pt x="8474" y="3181679"/>
                          <a:pt x="0" y="2969498"/>
                        </a:cubicBezTo>
                        <a:cubicBezTo>
                          <a:pt x="-8474" y="2757317"/>
                          <a:pt x="53140" y="2591522"/>
                          <a:pt x="0" y="2319742"/>
                        </a:cubicBezTo>
                        <a:cubicBezTo>
                          <a:pt x="-53140" y="2047962"/>
                          <a:pt x="25394" y="1976308"/>
                          <a:pt x="0" y="1869473"/>
                        </a:cubicBezTo>
                        <a:cubicBezTo>
                          <a:pt x="-25394" y="1762638"/>
                          <a:pt x="64066" y="1532777"/>
                          <a:pt x="0" y="1299512"/>
                        </a:cubicBezTo>
                        <a:cubicBezTo>
                          <a:pt x="-64066" y="1066247"/>
                          <a:pt x="3359" y="1006764"/>
                          <a:pt x="0" y="849242"/>
                        </a:cubicBezTo>
                        <a:cubicBezTo>
                          <a:pt x="-3359" y="691720"/>
                          <a:pt x="62102" y="356462"/>
                          <a:pt x="0" y="0"/>
                        </a:cubicBezTo>
                        <a:close/>
                      </a:path>
                      <a:path w="8725448" h="3989729" stroke="0" extrusionOk="0">
                        <a:moveTo>
                          <a:pt x="0" y="0"/>
                        </a:moveTo>
                        <a:cubicBezTo>
                          <a:pt x="213624" y="-6835"/>
                          <a:pt x="273657" y="31358"/>
                          <a:pt x="494442" y="0"/>
                        </a:cubicBezTo>
                        <a:cubicBezTo>
                          <a:pt x="715227" y="-31358"/>
                          <a:pt x="746898" y="24029"/>
                          <a:pt x="814375" y="0"/>
                        </a:cubicBezTo>
                        <a:cubicBezTo>
                          <a:pt x="881852" y="-24029"/>
                          <a:pt x="1264566" y="18956"/>
                          <a:pt x="1570581" y="0"/>
                        </a:cubicBezTo>
                        <a:cubicBezTo>
                          <a:pt x="1876596" y="-18956"/>
                          <a:pt x="1928222" y="9866"/>
                          <a:pt x="2065023" y="0"/>
                        </a:cubicBezTo>
                        <a:cubicBezTo>
                          <a:pt x="2201824" y="-9866"/>
                          <a:pt x="2412928" y="47428"/>
                          <a:pt x="2559465" y="0"/>
                        </a:cubicBezTo>
                        <a:cubicBezTo>
                          <a:pt x="2706002" y="-47428"/>
                          <a:pt x="2946331" y="43650"/>
                          <a:pt x="3315670" y="0"/>
                        </a:cubicBezTo>
                        <a:cubicBezTo>
                          <a:pt x="3685010" y="-43650"/>
                          <a:pt x="3616008" y="12666"/>
                          <a:pt x="3722858" y="0"/>
                        </a:cubicBezTo>
                        <a:cubicBezTo>
                          <a:pt x="3829708" y="-12666"/>
                          <a:pt x="4283317" y="72945"/>
                          <a:pt x="4479063" y="0"/>
                        </a:cubicBezTo>
                        <a:cubicBezTo>
                          <a:pt x="4674809" y="-72945"/>
                          <a:pt x="5052197" y="82113"/>
                          <a:pt x="5235269" y="0"/>
                        </a:cubicBezTo>
                        <a:cubicBezTo>
                          <a:pt x="5418341" y="-82113"/>
                          <a:pt x="5535650" y="11700"/>
                          <a:pt x="5816965" y="0"/>
                        </a:cubicBezTo>
                        <a:cubicBezTo>
                          <a:pt x="6098280" y="-11700"/>
                          <a:pt x="6249112" y="73920"/>
                          <a:pt x="6573171" y="0"/>
                        </a:cubicBezTo>
                        <a:cubicBezTo>
                          <a:pt x="6897230" y="-73920"/>
                          <a:pt x="6924917" y="17074"/>
                          <a:pt x="7067613" y="0"/>
                        </a:cubicBezTo>
                        <a:cubicBezTo>
                          <a:pt x="7210309" y="-17074"/>
                          <a:pt x="7350962" y="58796"/>
                          <a:pt x="7562055" y="0"/>
                        </a:cubicBezTo>
                        <a:cubicBezTo>
                          <a:pt x="7773148" y="-58796"/>
                          <a:pt x="7899704" y="51561"/>
                          <a:pt x="8231006" y="0"/>
                        </a:cubicBezTo>
                        <a:cubicBezTo>
                          <a:pt x="8562308" y="-51561"/>
                          <a:pt x="8479203" y="44446"/>
                          <a:pt x="8725448" y="0"/>
                        </a:cubicBezTo>
                        <a:cubicBezTo>
                          <a:pt x="8801188" y="133658"/>
                          <a:pt x="8649595" y="351531"/>
                          <a:pt x="8725448" y="649756"/>
                        </a:cubicBezTo>
                        <a:cubicBezTo>
                          <a:pt x="8801301" y="947981"/>
                          <a:pt x="8695414" y="1008110"/>
                          <a:pt x="8725448" y="1259614"/>
                        </a:cubicBezTo>
                        <a:cubicBezTo>
                          <a:pt x="8755482" y="1511118"/>
                          <a:pt x="8708376" y="1678314"/>
                          <a:pt x="8725448" y="1869473"/>
                        </a:cubicBezTo>
                        <a:cubicBezTo>
                          <a:pt x="8742520" y="2060632"/>
                          <a:pt x="8704291" y="2175410"/>
                          <a:pt x="8725448" y="2479332"/>
                        </a:cubicBezTo>
                        <a:cubicBezTo>
                          <a:pt x="8746605" y="2783254"/>
                          <a:pt x="8699001" y="2826628"/>
                          <a:pt x="8725448" y="2929601"/>
                        </a:cubicBezTo>
                        <a:cubicBezTo>
                          <a:pt x="8751895" y="3032574"/>
                          <a:pt x="8682850" y="3206659"/>
                          <a:pt x="8725448" y="3419768"/>
                        </a:cubicBezTo>
                        <a:cubicBezTo>
                          <a:pt x="8768046" y="3632877"/>
                          <a:pt x="8688465" y="3854291"/>
                          <a:pt x="8725448" y="3989729"/>
                        </a:cubicBezTo>
                        <a:cubicBezTo>
                          <a:pt x="8492371" y="3996949"/>
                          <a:pt x="8464692" y="3967439"/>
                          <a:pt x="8231006" y="3989729"/>
                        </a:cubicBezTo>
                        <a:cubicBezTo>
                          <a:pt x="7997320" y="4012019"/>
                          <a:pt x="7799542" y="3941209"/>
                          <a:pt x="7649309" y="3989729"/>
                        </a:cubicBezTo>
                        <a:cubicBezTo>
                          <a:pt x="7499076" y="4038249"/>
                          <a:pt x="7459972" y="3951491"/>
                          <a:pt x="7329376" y="3989729"/>
                        </a:cubicBezTo>
                        <a:cubicBezTo>
                          <a:pt x="7198780" y="4027967"/>
                          <a:pt x="7159534" y="3973725"/>
                          <a:pt x="7009443" y="3989729"/>
                        </a:cubicBezTo>
                        <a:cubicBezTo>
                          <a:pt x="6859352" y="4005733"/>
                          <a:pt x="6696077" y="3974194"/>
                          <a:pt x="6427747" y="3989729"/>
                        </a:cubicBezTo>
                        <a:cubicBezTo>
                          <a:pt x="6159417" y="4005264"/>
                          <a:pt x="6159110" y="3986983"/>
                          <a:pt x="6020559" y="3989729"/>
                        </a:cubicBezTo>
                        <a:cubicBezTo>
                          <a:pt x="5882008" y="3992475"/>
                          <a:pt x="5532093" y="3976992"/>
                          <a:pt x="5351608" y="3989729"/>
                        </a:cubicBezTo>
                        <a:cubicBezTo>
                          <a:pt x="5171123" y="4002466"/>
                          <a:pt x="5133189" y="3944645"/>
                          <a:pt x="4944421" y="3989729"/>
                        </a:cubicBezTo>
                        <a:cubicBezTo>
                          <a:pt x="4755653" y="4034813"/>
                          <a:pt x="4480279" y="3971117"/>
                          <a:pt x="4275470" y="3989729"/>
                        </a:cubicBezTo>
                        <a:cubicBezTo>
                          <a:pt x="4070661" y="4008341"/>
                          <a:pt x="4065122" y="3979962"/>
                          <a:pt x="3955536" y="3989729"/>
                        </a:cubicBezTo>
                        <a:cubicBezTo>
                          <a:pt x="3845950" y="3999496"/>
                          <a:pt x="3619158" y="3911187"/>
                          <a:pt x="3286585" y="3989729"/>
                        </a:cubicBezTo>
                        <a:cubicBezTo>
                          <a:pt x="2954012" y="4068271"/>
                          <a:pt x="3049218" y="3960940"/>
                          <a:pt x="2879398" y="3989729"/>
                        </a:cubicBezTo>
                        <a:cubicBezTo>
                          <a:pt x="2709578" y="4018518"/>
                          <a:pt x="2635218" y="3969662"/>
                          <a:pt x="2559465" y="3989729"/>
                        </a:cubicBezTo>
                        <a:cubicBezTo>
                          <a:pt x="2483712" y="4009796"/>
                          <a:pt x="2319469" y="3942614"/>
                          <a:pt x="2152277" y="3989729"/>
                        </a:cubicBezTo>
                        <a:cubicBezTo>
                          <a:pt x="1985085" y="4036844"/>
                          <a:pt x="1732753" y="3947776"/>
                          <a:pt x="1483326" y="3989729"/>
                        </a:cubicBezTo>
                        <a:cubicBezTo>
                          <a:pt x="1233899" y="4031682"/>
                          <a:pt x="1171333" y="3961498"/>
                          <a:pt x="1076139" y="3989729"/>
                        </a:cubicBezTo>
                        <a:cubicBezTo>
                          <a:pt x="980945" y="4017960"/>
                          <a:pt x="837345" y="3980609"/>
                          <a:pt x="756205" y="3989729"/>
                        </a:cubicBezTo>
                        <a:cubicBezTo>
                          <a:pt x="675065" y="3998849"/>
                          <a:pt x="250980" y="3980475"/>
                          <a:pt x="0" y="3989729"/>
                        </a:cubicBezTo>
                        <a:cubicBezTo>
                          <a:pt x="-45838" y="3834232"/>
                          <a:pt x="10567" y="3580289"/>
                          <a:pt x="0" y="3459665"/>
                        </a:cubicBezTo>
                        <a:cubicBezTo>
                          <a:pt x="-10567" y="3339041"/>
                          <a:pt x="47190" y="3195657"/>
                          <a:pt x="0" y="3009396"/>
                        </a:cubicBezTo>
                        <a:cubicBezTo>
                          <a:pt x="-47190" y="2823135"/>
                          <a:pt x="15880" y="2722733"/>
                          <a:pt x="0" y="2439434"/>
                        </a:cubicBezTo>
                        <a:cubicBezTo>
                          <a:pt x="-15880" y="2156135"/>
                          <a:pt x="36855" y="2123597"/>
                          <a:pt x="0" y="1949268"/>
                        </a:cubicBezTo>
                        <a:cubicBezTo>
                          <a:pt x="-36855" y="1774939"/>
                          <a:pt x="2704" y="1605684"/>
                          <a:pt x="0" y="1379306"/>
                        </a:cubicBezTo>
                        <a:cubicBezTo>
                          <a:pt x="-2704" y="1152928"/>
                          <a:pt x="9915" y="1030086"/>
                          <a:pt x="0" y="809345"/>
                        </a:cubicBezTo>
                        <a:cubicBezTo>
                          <a:pt x="-9915" y="588604"/>
                          <a:pt x="88998" y="299186"/>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800" b="1" i="1" u="sng"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Option A</a:t>
            </a:r>
          </a:p>
          <a:p>
            <a:r>
              <a:rPr lang="en-US" sz="1800" b="0" i="1" u="none"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Ali invests $3000 for 2 years at 2% simple interest calculated at the end of each year. The interest is paid to Ali as soon as it is calculated.</a:t>
            </a:r>
            <a:endParaRPr lang="en-US" i="1" dirty="0">
              <a:solidFill>
                <a:srgbClr val="000000"/>
              </a:solidFill>
              <a:effectLst>
                <a:outerShdw blurRad="38100" dist="38100" dir="2700000" algn="tl">
                  <a:srgbClr val="000000">
                    <a:alpha val="43137"/>
                  </a:srgbClr>
                </a:outerShdw>
              </a:effectLst>
              <a:latin typeface="Arial" panose="020B0604020202020204" pitchFamily="34" charset="0"/>
            </a:endParaRPr>
          </a:p>
          <a:p>
            <a:endParaRPr lang="en-US" sz="1800" b="0" u="none" strike="noStrike" baseline="0" dirty="0">
              <a:solidFill>
                <a:srgbClr val="000000"/>
              </a:solidFill>
              <a:latin typeface="Arial" panose="020B0604020202020204" pitchFamily="34" charset="0"/>
            </a:endParaRPr>
          </a:p>
          <a:p>
            <a:r>
              <a:rPr lang="en-US" sz="1800" b="0" u="none" strike="noStrike" baseline="0" dirty="0">
                <a:solidFill>
                  <a:srgbClr val="000000"/>
                </a:solidFill>
                <a:latin typeface="Arial" panose="020B0604020202020204" pitchFamily="34" charset="0"/>
              </a:rPr>
              <a:t>Question:</a:t>
            </a:r>
          </a:p>
          <a:p>
            <a:r>
              <a:rPr lang="en-US" sz="1800" b="0" u="none" strike="noStrike" baseline="0" dirty="0">
                <a:solidFill>
                  <a:srgbClr val="000000"/>
                </a:solidFill>
                <a:latin typeface="Arial" panose="020B0604020202020204" pitchFamily="34" charset="0"/>
              </a:rPr>
              <a:t>1. How much interest does Ali earn in Year 1?</a:t>
            </a:r>
          </a:p>
          <a:p>
            <a:r>
              <a:rPr lang="en-US" sz="1800" b="0" u="none" strike="noStrike" baseline="0" dirty="0">
                <a:solidFill>
                  <a:srgbClr val="000000"/>
                </a:solidFill>
                <a:latin typeface="Arial" panose="020B0604020202020204" pitchFamily="34" charset="0"/>
              </a:rPr>
              <a:t>    $ __________</a:t>
            </a:r>
          </a:p>
          <a:p>
            <a:r>
              <a:rPr lang="en-US" sz="1800" b="0" u="none" strike="noStrike" baseline="0" dirty="0">
                <a:solidFill>
                  <a:srgbClr val="000000"/>
                </a:solidFill>
                <a:latin typeface="Arial" panose="020B0604020202020204" pitchFamily="34" charset="0"/>
              </a:rPr>
              <a:t>2. How much interest does Ali earn in Year 2?</a:t>
            </a:r>
          </a:p>
          <a:p>
            <a:r>
              <a:rPr lang="en-US" sz="1800" b="0" u="none" strike="noStrike" baseline="0" dirty="0">
                <a:solidFill>
                  <a:srgbClr val="000000"/>
                </a:solidFill>
                <a:latin typeface="Arial" panose="020B0604020202020204" pitchFamily="34" charset="0"/>
              </a:rPr>
              <a:t>    $ __________</a:t>
            </a:r>
          </a:p>
          <a:p>
            <a:r>
              <a:rPr lang="en-US" sz="1800" b="0" u="none" strike="noStrike" baseline="0" dirty="0">
                <a:solidFill>
                  <a:srgbClr val="000000"/>
                </a:solidFill>
                <a:latin typeface="Arial" panose="020B0604020202020204" pitchFamily="34" charset="0"/>
              </a:rPr>
              <a:t>3. How much is the total interest earned?</a:t>
            </a:r>
          </a:p>
          <a:p>
            <a:r>
              <a:rPr lang="en-US" sz="1800" b="0" u="none" strike="noStrike" baseline="0" dirty="0">
                <a:solidFill>
                  <a:srgbClr val="000000"/>
                </a:solidFill>
                <a:latin typeface="Arial" panose="020B0604020202020204" pitchFamily="34" charset="0"/>
              </a:rPr>
              <a:t>    $ __________</a:t>
            </a:r>
            <a:r>
              <a:rPr lang="en-US" sz="1800" b="0" i="0" u="none" strike="noStrike" baseline="0" dirty="0">
                <a:solidFill>
                  <a:srgbClr val="000000"/>
                </a:solidFill>
                <a:latin typeface="Arial" panose="020B0604020202020204" pitchFamily="34" charset="0"/>
              </a:rPr>
              <a:t>	</a:t>
            </a:r>
          </a:p>
        </p:txBody>
      </p:sp>
    </p:spTree>
    <p:extLst>
      <p:ext uri="{BB962C8B-B14F-4D97-AF65-F5344CB8AC3E}">
        <p14:creationId xmlns:p14="http://schemas.microsoft.com/office/powerpoint/2010/main" val="4122400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t="55" b="75841"/>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t>Stage 2B: Simple Interest vs Compounding Interest</a:t>
            </a:r>
            <a:endParaRPr lang="en-CA" dirty="0"/>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11</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11" name="Rectangle 10">
            <a:extLst>
              <a:ext uri="{FF2B5EF4-FFF2-40B4-BE49-F238E27FC236}">
                <a16:creationId xmlns:a16="http://schemas.microsoft.com/office/drawing/2014/main" id="{B4800814-1B29-9381-0AF9-85FA4B50B94C}"/>
              </a:ext>
            </a:extLst>
          </p:cNvPr>
          <p:cNvSpPr/>
          <p:nvPr/>
        </p:nvSpPr>
        <p:spPr>
          <a:xfrm>
            <a:off x="1235901" y="2356151"/>
            <a:ext cx="9720195" cy="477872"/>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8725448"/>
                      <a:gd name="connsiteY0" fmla="*/ 0 h 848820"/>
                      <a:gd name="connsiteX1" fmla="*/ 756205 w 8725448"/>
                      <a:gd name="connsiteY1" fmla="*/ 0 h 848820"/>
                      <a:gd name="connsiteX2" fmla="*/ 1163393 w 8725448"/>
                      <a:gd name="connsiteY2" fmla="*/ 0 h 848820"/>
                      <a:gd name="connsiteX3" fmla="*/ 1745090 w 8725448"/>
                      <a:gd name="connsiteY3" fmla="*/ 0 h 848820"/>
                      <a:gd name="connsiteX4" fmla="*/ 2414041 w 8725448"/>
                      <a:gd name="connsiteY4" fmla="*/ 0 h 848820"/>
                      <a:gd name="connsiteX5" fmla="*/ 2733974 w 8725448"/>
                      <a:gd name="connsiteY5" fmla="*/ 0 h 848820"/>
                      <a:gd name="connsiteX6" fmla="*/ 3053907 w 8725448"/>
                      <a:gd name="connsiteY6" fmla="*/ 0 h 848820"/>
                      <a:gd name="connsiteX7" fmla="*/ 3810112 w 8725448"/>
                      <a:gd name="connsiteY7" fmla="*/ 0 h 848820"/>
                      <a:gd name="connsiteX8" fmla="*/ 4391809 w 8725448"/>
                      <a:gd name="connsiteY8" fmla="*/ 0 h 848820"/>
                      <a:gd name="connsiteX9" fmla="*/ 4711742 w 8725448"/>
                      <a:gd name="connsiteY9" fmla="*/ 0 h 848820"/>
                      <a:gd name="connsiteX10" fmla="*/ 5293438 w 8725448"/>
                      <a:gd name="connsiteY10" fmla="*/ 0 h 848820"/>
                      <a:gd name="connsiteX11" fmla="*/ 6049644 w 8725448"/>
                      <a:gd name="connsiteY11" fmla="*/ 0 h 848820"/>
                      <a:gd name="connsiteX12" fmla="*/ 6544086 w 8725448"/>
                      <a:gd name="connsiteY12" fmla="*/ 0 h 848820"/>
                      <a:gd name="connsiteX13" fmla="*/ 7038528 w 8725448"/>
                      <a:gd name="connsiteY13" fmla="*/ 0 h 848820"/>
                      <a:gd name="connsiteX14" fmla="*/ 7620225 w 8725448"/>
                      <a:gd name="connsiteY14" fmla="*/ 0 h 848820"/>
                      <a:gd name="connsiteX15" fmla="*/ 8725448 w 8725448"/>
                      <a:gd name="connsiteY15" fmla="*/ 0 h 848820"/>
                      <a:gd name="connsiteX16" fmla="*/ 8725448 w 8725448"/>
                      <a:gd name="connsiteY16" fmla="*/ 432898 h 848820"/>
                      <a:gd name="connsiteX17" fmla="*/ 8725448 w 8725448"/>
                      <a:gd name="connsiteY17" fmla="*/ 848820 h 848820"/>
                      <a:gd name="connsiteX18" fmla="*/ 8231006 w 8725448"/>
                      <a:gd name="connsiteY18" fmla="*/ 848820 h 848820"/>
                      <a:gd name="connsiteX19" fmla="*/ 7823818 w 8725448"/>
                      <a:gd name="connsiteY19" fmla="*/ 848820 h 848820"/>
                      <a:gd name="connsiteX20" fmla="*/ 7067613 w 8725448"/>
                      <a:gd name="connsiteY20" fmla="*/ 848820 h 848820"/>
                      <a:gd name="connsiteX21" fmla="*/ 6485916 w 8725448"/>
                      <a:gd name="connsiteY21" fmla="*/ 848820 h 848820"/>
                      <a:gd name="connsiteX22" fmla="*/ 6165983 w 8725448"/>
                      <a:gd name="connsiteY22" fmla="*/ 848820 h 848820"/>
                      <a:gd name="connsiteX23" fmla="*/ 5584287 w 8725448"/>
                      <a:gd name="connsiteY23" fmla="*/ 848820 h 848820"/>
                      <a:gd name="connsiteX24" fmla="*/ 5089845 w 8725448"/>
                      <a:gd name="connsiteY24" fmla="*/ 848820 h 848820"/>
                      <a:gd name="connsiteX25" fmla="*/ 4595403 w 8725448"/>
                      <a:gd name="connsiteY25" fmla="*/ 848820 h 848820"/>
                      <a:gd name="connsiteX26" fmla="*/ 4100961 w 8725448"/>
                      <a:gd name="connsiteY26" fmla="*/ 848820 h 848820"/>
                      <a:gd name="connsiteX27" fmla="*/ 3606519 w 8725448"/>
                      <a:gd name="connsiteY27" fmla="*/ 848820 h 848820"/>
                      <a:gd name="connsiteX28" fmla="*/ 2937567 w 8725448"/>
                      <a:gd name="connsiteY28" fmla="*/ 848820 h 848820"/>
                      <a:gd name="connsiteX29" fmla="*/ 2355871 w 8725448"/>
                      <a:gd name="connsiteY29" fmla="*/ 848820 h 848820"/>
                      <a:gd name="connsiteX30" fmla="*/ 2035938 w 8725448"/>
                      <a:gd name="connsiteY30" fmla="*/ 848820 h 848820"/>
                      <a:gd name="connsiteX31" fmla="*/ 1541496 w 8725448"/>
                      <a:gd name="connsiteY31" fmla="*/ 848820 h 848820"/>
                      <a:gd name="connsiteX32" fmla="*/ 872545 w 8725448"/>
                      <a:gd name="connsiteY32" fmla="*/ 848820 h 848820"/>
                      <a:gd name="connsiteX33" fmla="*/ 0 w 8725448"/>
                      <a:gd name="connsiteY33" fmla="*/ 848820 h 848820"/>
                      <a:gd name="connsiteX34" fmla="*/ 0 w 8725448"/>
                      <a:gd name="connsiteY34" fmla="*/ 407434 h 848820"/>
                      <a:gd name="connsiteX35" fmla="*/ 0 w 8725448"/>
                      <a:gd name="connsiteY35" fmla="*/ 0 h 84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8725448" h="848820" fill="none" extrusionOk="0">
                        <a:moveTo>
                          <a:pt x="0" y="0"/>
                        </a:moveTo>
                        <a:cubicBezTo>
                          <a:pt x="335442" y="-22443"/>
                          <a:pt x="579774" y="25084"/>
                          <a:pt x="756205" y="0"/>
                        </a:cubicBezTo>
                        <a:cubicBezTo>
                          <a:pt x="932636" y="-25084"/>
                          <a:pt x="1042434" y="10915"/>
                          <a:pt x="1163393" y="0"/>
                        </a:cubicBezTo>
                        <a:cubicBezTo>
                          <a:pt x="1284352" y="-10915"/>
                          <a:pt x="1492238" y="22626"/>
                          <a:pt x="1745090" y="0"/>
                        </a:cubicBezTo>
                        <a:cubicBezTo>
                          <a:pt x="1997942" y="-22626"/>
                          <a:pt x="2269382" y="59505"/>
                          <a:pt x="2414041" y="0"/>
                        </a:cubicBezTo>
                        <a:cubicBezTo>
                          <a:pt x="2558700" y="-59505"/>
                          <a:pt x="2635622" y="25619"/>
                          <a:pt x="2733974" y="0"/>
                        </a:cubicBezTo>
                        <a:cubicBezTo>
                          <a:pt x="2832326" y="-25619"/>
                          <a:pt x="2928519" y="13836"/>
                          <a:pt x="3053907" y="0"/>
                        </a:cubicBezTo>
                        <a:cubicBezTo>
                          <a:pt x="3179295" y="-13836"/>
                          <a:pt x="3616321" y="55197"/>
                          <a:pt x="3810112" y="0"/>
                        </a:cubicBezTo>
                        <a:cubicBezTo>
                          <a:pt x="4003904" y="-55197"/>
                          <a:pt x="4260217" y="22894"/>
                          <a:pt x="4391809" y="0"/>
                        </a:cubicBezTo>
                        <a:cubicBezTo>
                          <a:pt x="4523401" y="-22894"/>
                          <a:pt x="4632479" y="6699"/>
                          <a:pt x="4711742" y="0"/>
                        </a:cubicBezTo>
                        <a:cubicBezTo>
                          <a:pt x="4791005" y="-6699"/>
                          <a:pt x="5156446" y="46826"/>
                          <a:pt x="5293438" y="0"/>
                        </a:cubicBezTo>
                        <a:cubicBezTo>
                          <a:pt x="5430430" y="-46826"/>
                          <a:pt x="5853059" y="11071"/>
                          <a:pt x="6049644" y="0"/>
                        </a:cubicBezTo>
                        <a:cubicBezTo>
                          <a:pt x="6246229" y="-11071"/>
                          <a:pt x="6366999" y="45230"/>
                          <a:pt x="6544086" y="0"/>
                        </a:cubicBezTo>
                        <a:cubicBezTo>
                          <a:pt x="6721173" y="-45230"/>
                          <a:pt x="6917227" y="1684"/>
                          <a:pt x="7038528" y="0"/>
                        </a:cubicBezTo>
                        <a:cubicBezTo>
                          <a:pt x="7159829" y="-1684"/>
                          <a:pt x="7364203" y="4331"/>
                          <a:pt x="7620225" y="0"/>
                        </a:cubicBezTo>
                        <a:cubicBezTo>
                          <a:pt x="7876247" y="-4331"/>
                          <a:pt x="8341111" y="47570"/>
                          <a:pt x="8725448" y="0"/>
                        </a:cubicBezTo>
                        <a:cubicBezTo>
                          <a:pt x="8773087" y="184010"/>
                          <a:pt x="8696010" y="295228"/>
                          <a:pt x="8725448" y="432898"/>
                        </a:cubicBezTo>
                        <a:cubicBezTo>
                          <a:pt x="8754886" y="570568"/>
                          <a:pt x="8720715" y="661836"/>
                          <a:pt x="8725448" y="848820"/>
                        </a:cubicBezTo>
                        <a:cubicBezTo>
                          <a:pt x="8484290" y="869406"/>
                          <a:pt x="8363693" y="842248"/>
                          <a:pt x="8231006" y="848820"/>
                        </a:cubicBezTo>
                        <a:cubicBezTo>
                          <a:pt x="8098319" y="855392"/>
                          <a:pt x="7960509" y="844666"/>
                          <a:pt x="7823818" y="848820"/>
                        </a:cubicBezTo>
                        <a:cubicBezTo>
                          <a:pt x="7687127" y="852974"/>
                          <a:pt x="7299569" y="831539"/>
                          <a:pt x="7067613" y="848820"/>
                        </a:cubicBezTo>
                        <a:cubicBezTo>
                          <a:pt x="6835657" y="866101"/>
                          <a:pt x="6687534" y="805950"/>
                          <a:pt x="6485916" y="848820"/>
                        </a:cubicBezTo>
                        <a:cubicBezTo>
                          <a:pt x="6284298" y="891690"/>
                          <a:pt x="6314027" y="838237"/>
                          <a:pt x="6165983" y="848820"/>
                        </a:cubicBezTo>
                        <a:cubicBezTo>
                          <a:pt x="6017939" y="859403"/>
                          <a:pt x="5708705" y="797787"/>
                          <a:pt x="5584287" y="848820"/>
                        </a:cubicBezTo>
                        <a:cubicBezTo>
                          <a:pt x="5459869" y="899853"/>
                          <a:pt x="5201550" y="830415"/>
                          <a:pt x="5089845" y="848820"/>
                        </a:cubicBezTo>
                        <a:cubicBezTo>
                          <a:pt x="4978140" y="867225"/>
                          <a:pt x="4808951" y="835916"/>
                          <a:pt x="4595403" y="848820"/>
                        </a:cubicBezTo>
                        <a:cubicBezTo>
                          <a:pt x="4381855" y="861724"/>
                          <a:pt x="4203307" y="791740"/>
                          <a:pt x="4100961" y="848820"/>
                        </a:cubicBezTo>
                        <a:cubicBezTo>
                          <a:pt x="3998615" y="905900"/>
                          <a:pt x="3833954" y="792505"/>
                          <a:pt x="3606519" y="848820"/>
                        </a:cubicBezTo>
                        <a:cubicBezTo>
                          <a:pt x="3379084" y="905135"/>
                          <a:pt x="3179894" y="844627"/>
                          <a:pt x="2937567" y="848820"/>
                        </a:cubicBezTo>
                        <a:cubicBezTo>
                          <a:pt x="2695240" y="853013"/>
                          <a:pt x="2574938" y="814976"/>
                          <a:pt x="2355871" y="848820"/>
                        </a:cubicBezTo>
                        <a:cubicBezTo>
                          <a:pt x="2136804" y="882664"/>
                          <a:pt x="2111840" y="832229"/>
                          <a:pt x="2035938" y="848820"/>
                        </a:cubicBezTo>
                        <a:cubicBezTo>
                          <a:pt x="1960036" y="865411"/>
                          <a:pt x="1680186" y="813130"/>
                          <a:pt x="1541496" y="848820"/>
                        </a:cubicBezTo>
                        <a:cubicBezTo>
                          <a:pt x="1402806" y="884510"/>
                          <a:pt x="1204582" y="790138"/>
                          <a:pt x="872545" y="848820"/>
                        </a:cubicBezTo>
                        <a:cubicBezTo>
                          <a:pt x="540508" y="907502"/>
                          <a:pt x="373632" y="811067"/>
                          <a:pt x="0" y="848820"/>
                        </a:cubicBezTo>
                        <a:cubicBezTo>
                          <a:pt x="-30759" y="631505"/>
                          <a:pt x="41675" y="596004"/>
                          <a:pt x="0" y="407434"/>
                        </a:cubicBezTo>
                        <a:cubicBezTo>
                          <a:pt x="-41675" y="218864"/>
                          <a:pt x="2405" y="109171"/>
                          <a:pt x="0" y="0"/>
                        </a:cubicBezTo>
                        <a:close/>
                      </a:path>
                      <a:path w="8725448" h="848820" stroke="0" extrusionOk="0">
                        <a:moveTo>
                          <a:pt x="0" y="0"/>
                        </a:moveTo>
                        <a:cubicBezTo>
                          <a:pt x="213624" y="-6835"/>
                          <a:pt x="273657" y="31358"/>
                          <a:pt x="494442" y="0"/>
                        </a:cubicBezTo>
                        <a:cubicBezTo>
                          <a:pt x="715227" y="-31358"/>
                          <a:pt x="746898" y="24029"/>
                          <a:pt x="814375" y="0"/>
                        </a:cubicBezTo>
                        <a:cubicBezTo>
                          <a:pt x="881852" y="-24029"/>
                          <a:pt x="1264566" y="18956"/>
                          <a:pt x="1570581" y="0"/>
                        </a:cubicBezTo>
                        <a:cubicBezTo>
                          <a:pt x="1876596" y="-18956"/>
                          <a:pt x="1928222" y="9866"/>
                          <a:pt x="2065023" y="0"/>
                        </a:cubicBezTo>
                        <a:cubicBezTo>
                          <a:pt x="2201824" y="-9866"/>
                          <a:pt x="2412928" y="47428"/>
                          <a:pt x="2559465" y="0"/>
                        </a:cubicBezTo>
                        <a:cubicBezTo>
                          <a:pt x="2706002" y="-47428"/>
                          <a:pt x="2946331" y="43650"/>
                          <a:pt x="3315670" y="0"/>
                        </a:cubicBezTo>
                        <a:cubicBezTo>
                          <a:pt x="3685010" y="-43650"/>
                          <a:pt x="3616008" y="12666"/>
                          <a:pt x="3722858" y="0"/>
                        </a:cubicBezTo>
                        <a:cubicBezTo>
                          <a:pt x="3829708" y="-12666"/>
                          <a:pt x="4283317" y="72945"/>
                          <a:pt x="4479063" y="0"/>
                        </a:cubicBezTo>
                        <a:cubicBezTo>
                          <a:pt x="4674809" y="-72945"/>
                          <a:pt x="5052197" y="82113"/>
                          <a:pt x="5235269" y="0"/>
                        </a:cubicBezTo>
                        <a:cubicBezTo>
                          <a:pt x="5418341" y="-82113"/>
                          <a:pt x="5535650" y="11700"/>
                          <a:pt x="5816965" y="0"/>
                        </a:cubicBezTo>
                        <a:cubicBezTo>
                          <a:pt x="6098280" y="-11700"/>
                          <a:pt x="6249112" y="73920"/>
                          <a:pt x="6573171" y="0"/>
                        </a:cubicBezTo>
                        <a:cubicBezTo>
                          <a:pt x="6897230" y="-73920"/>
                          <a:pt x="6924917" y="17074"/>
                          <a:pt x="7067613" y="0"/>
                        </a:cubicBezTo>
                        <a:cubicBezTo>
                          <a:pt x="7210309" y="-17074"/>
                          <a:pt x="7350962" y="58796"/>
                          <a:pt x="7562055" y="0"/>
                        </a:cubicBezTo>
                        <a:cubicBezTo>
                          <a:pt x="7773148" y="-58796"/>
                          <a:pt x="7899704" y="51561"/>
                          <a:pt x="8231006" y="0"/>
                        </a:cubicBezTo>
                        <a:cubicBezTo>
                          <a:pt x="8562308" y="-51561"/>
                          <a:pt x="8479203" y="44446"/>
                          <a:pt x="8725448" y="0"/>
                        </a:cubicBezTo>
                        <a:cubicBezTo>
                          <a:pt x="8726828" y="135551"/>
                          <a:pt x="8675042" y="277945"/>
                          <a:pt x="8725448" y="441386"/>
                        </a:cubicBezTo>
                        <a:cubicBezTo>
                          <a:pt x="8775854" y="604827"/>
                          <a:pt x="8702705" y="680487"/>
                          <a:pt x="8725448" y="848820"/>
                        </a:cubicBezTo>
                        <a:cubicBezTo>
                          <a:pt x="8567833" y="849822"/>
                          <a:pt x="8214938" y="781008"/>
                          <a:pt x="8056497" y="848820"/>
                        </a:cubicBezTo>
                        <a:cubicBezTo>
                          <a:pt x="7898056" y="916632"/>
                          <a:pt x="7862432" y="813317"/>
                          <a:pt x="7736564" y="848820"/>
                        </a:cubicBezTo>
                        <a:cubicBezTo>
                          <a:pt x="7610696" y="884323"/>
                          <a:pt x="7459090" y="805251"/>
                          <a:pt x="7329376" y="848820"/>
                        </a:cubicBezTo>
                        <a:cubicBezTo>
                          <a:pt x="7199662" y="892389"/>
                          <a:pt x="6821150" y="811339"/>
                          <a:pt x="6573171" y="848820"/>
                        </a:cubicBezTo>
                        <a:cubicBezTo>
                          <a:pt x="6325192" y="886301"/>
                          <a:pt x="6117575" y="834371"/>
                          <a:pt x="5991474" y="848820"/>
                        </a:cubicBezTo>
                        <a:cubicBezTo>
                          <a:pt x="5865373" y="863269"/>
                          <a:pt x="5722379" y="838959"/>
                          <a:pt x="5584287" y="848820"/>
                        </a:cubicBezTo>
                        <a:cubicBezTo>
                          <a:pt x="5446195" y="858681"/>
                          <a:pt x="5152823" y="800300"/>
                          <a:pt x="5002590" y="848820"/>
                        </a:cubicBezTo>
                        <a:cubicBezTo>
                          <a:pt x="4852357" y="897340"/>
                          <a:pt x="4813253" y="810582"/>
                          <a:pt x="4682657" y="848820"/>
                        </a:cubicBezTo>
                        <a:cubicBezTo>
                          <a:pt x="4552061" y="887058"/>
                          <a:pt x="4512815" y="832816"/>
                          <a:pt x="4362724" y="848820"/>
                        </a:cubicBezTo>
                        <a:cubicBezTo>
                          <a:pt x="4212633" y="864824"/>
                          <a:pt x="4051159" y="836138"/>
                          <a:pt x="3781027" y="848820"/>
                        </a:cubicBezTo>
                        <a:cubicBezTo>
                          <a:pt x="3510895" y="861502"/>
                          <a:pt x="3507033" y="845003"/>
                          <a:pt x="3373840" y="848820"/>
                        </a:cubicBezTo>
                        <a:cubicBezTo>
                          <a:pt x="3240647" y="852637"/>
                          <a:pt x="2885374" y="836083"/>
                          <a:pt x="2704889" y="848820"/>
                        </a:cubicBezTo>
                        <a:cubicBezTo>
                          <a:pt x="2524404" y="861557"/>
                          <a:pt x="2491805" y="809993"/>
                          <a:pt x="2297701" y="848820"/>
                        </a:cubicBezTo>
                        <a:cubicBezTo>
                          <a:pt x="2103597" y="887647"/>
                          <a:pt x="1833559" y="830208"/>
                          <a:pt x="1628750" y="848820"/>
                        </a:cubicBezTo>
                        <a:cubicBezTo>
                          <a:pt x="1423941" y="867432"/>
                          <a:pt x="1407277" y="828380"/>
                          <a:pt x="1308817" y="848820"/>
                        </a:cubicBezTo>
                        <a:cubicBezTo>
                          <a:pt x="1210357" y="869260"/>
                          <a:pt x="972439" y="770278"/>
                          <a:pt x="639866" y="848820"/>
                        </a:cubicBezTo>
                        <a:cubicBezTo>
                          <a:pt x="307293" y="927362"/>
                          <a:pt x="192523" y="845334"/>
                          <a:pt x="0" y="848820"/>
                        </a:cubicBezTo>
                        <a:cubicBezTo>
                          <a:pt x="-2490" y="699302"/>
                          <a:pt x="45140" y="541112"/>
                          <a:pt x="0" y="449875"/>
                        </a:cubicBezTo>
                        <a:cubicBezTo>
                          <a:pt x="-45140" y="358639"/>
                          <a:pt x="51151" y="132330"/>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0" i="1" u="none"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ii. Ali has </a:t>
            </a:r>
            <a:r>
              <a:rPr lang="en-US" sz="1800" b="0" i="1" u="sng"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$3,000 </a:t>
            </a:r>
            <a:r>
              <a:rPr lang="en-US" sz="1800" b="0" i="1" u="none"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to invest for 2 years at 2 %.</a:t>
            </a:r>
            <a:r>
              <a:rPr lang="en-US" sz="1800" b="0" i="0" u="none"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	</a:t>
            </a:r>
          </a:p>
        </p:txBody>
      </p:sp>
      <p:sp>
        <p:nvSpPr>
          <p:cNvPr id="12" name="Rectangle 11">
            <a:extLst>
              <a:ext uri="{FF2B5EF4-FFF2-40B4-BE49-F238E27FC236}">
                <a16:creationId xmlns:a16="http://schemas.microsoft.com/office/drawing/2014/main" id="{321E2748-3387-752D-93D3-B079499992E3}"/>
              </a:ext>
            </a:extLst>
          </p:cNvPr>
          <p:cNvSpPr/>
          <p:nvPr/>
        </p:nvSpPr>
        <p:spPr>
          <a:xfrm>
            <a:off x="1235900" y="2888596"/>
            <a:ext cx="9720195" cy="3195627"/>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8725448"/>
                      <a:gd name="connsiteY0" fmla="*/ 0 h 3989729"/>
                      <a:gd name="connsiteX1" fmla="*/ 581697 w 8725448"/>
                      <a:gd name="connsiteY1" fmla="*/ 0 h 3989729"/>
                      <a:gd name="connsiteX2" fmla="*/ 1076139 w 8725448"/>
                      <a:gd name="connsiteY2" fmla="*/ 0 h 3989729"/>
                      <a:gd name="connsiteX3" fmla="*/ 1657835 w 8725448"/>
                      <a:gd name="connsiteY3" fmla="*/ 0 h 3989729"/>
                      <a:gd name="connsiteX4" fmla="*/ 2326786 w 8725448"/>
                      <a:gd name="connsiteY4" fmla="*/ 0 h 3989729"/>
                      <a:gd name="connsiteX5" fmla="*/ 2995737 w 8725448"/>
                      <a:gd name="connsiteY5" fmla="*/ 0 h 3989729"/>
                      <a:gd name="connsiteX6" fmla="*/ 3664688 w 8725448"/>
                      <a:gd name="connsiteY6" fmla="*/ 0 h 3989729"/>
                      <a:gd name="connsiteX7" fmla="*/ 4420894 w 8725448"/>
                      <a:gd name="connsiteY7" fmla="*/ 0 h 3989729"/>
                      <a:gd name="connsiteX8" fmla="*/ 5002590 w 8725448"/>
                      <a:gd name="connsiteY8" fmla="*/ 0 h 3989729"/>
                      <a:gd name="connsiteX9" fmla="*/ 5671541 w 8725448"/>
                      <a:gd name="connsiteY9" fmla="*/ 0 h 3989729"/>
                      <a:gd name="connsiteX10" fmla="*/ 6253238 w 8725448"/>
                      <a:gd name="connsiteY10" fmla="*/ 0 h 3989729"/>
                      <a:gd name="connsiteX11" fmla="*/ 6834934 w 8725448"/>
                      <a:gd name="connsiteY11" fmla="*/ 0 h 3989729"/>
                      <a:gd name="connsiteX12" fmla="*/ 7416631 w 8725448"/>
                      <a:gd name="connsiteY12" fmla="*/ 0 h 3989729"/>
                      <a:gd name="connsiteX13" fmla="*/ 7736564 w 8725448"/>
                      <a:gd name="connsiteY13" fmla="*/ 0 h 3989729"/>
                      <a:gd name="connsiteX14" fmla="*/ 8725448 w 8725448"/>
                      <a:gd name="connsiteY14" fmla="*/ 0 h 3989729"/>
                      <a:gd name="connsiteX15" fmla="*/ 8725448 w 8725448"/>
                      <a:gd name="connsiteY15" fmla="*/ 450269 h 3989729"/>
                      <a:gd name="connsiteX16" fmla="*/ 8725448 w 8725448"/>
                      <a:gd name="connsiteY16" fmla="*/ 1060128 h 3989729"/>
                      <a:gd name="connsiteX17" fmla="*/ 8725448 w 8725448"/>
                      <a:gd name="connsiteY17" fmla="*/ 1590192 h 3989729"/>
                      <a:gd name="connsiteX18" fmla="*/ 8725448 w 8725448"/>
                      <a:gd name="connsiteY18" fmla="*/ 2080359 h 3989729"/>
                      <a:gd name="connsiteX19" fmla="*/ 8725448 w 8725448"/>
                      <a:gd name="connsiteY19" fmla="*/ 2530628 h 3989729"/>
                      <a:gd name="connsiteX20" fmla="*/ 8725448 w 8725448"/>
                      <a:gd name="connsiteY20" fmla="*/ 3020795 h 3989729"/>
                      <a:gd name="connsiteX21" fmla="*/ 8725448 w 8725448"/>
                      <a:gd name="connsiteY21" fmla="*/ 3989729 h 3989729"/>
                      <a:gd name="connsiteX22" fmla="*/ 8143751 w 8725448"/>
                      <a:gd name="connsiteY22" fmla="*/ 3989729 h 3989729"/>
                      <a:gd name="connsiteX23" fmla="*/ 7387546 w 8725448"/>
                      <a:gd name="connsiteY23" fmla="*/ 3989729 h 3989729"/>
                      <a:gd name="connsiteX24" fmla="*/ 6631340 w 8725448"/>
                      <a:gd name="connsiteY24" fmla="*/ 3989729 h 3989729"/>
                      <a:gd name="connsiteX25" fmla="*/ 6049644 w 8725448"/>
                      <a:gd name="connsiteY25" fmla="*/ 3989729 h 3989729"/>
                      <a:gd name="connsiteX26" fmla="*/ 5293438 w 8725448"/>
                      <a:gd name="connsiteY26" fmla="*/ 3989729 h 3989729"/>
                      <a:gd name="connsiteX27" fmla="*/ 4711742 w 8725448"/>
                      <a:gd name="connsiteY27" fmla="*/ 3989729 h 3989729"/>
                      <a:gd name="connsiteX28" fmla="*/ 4042791 w 8725448"/>
                      <a:gd name="connsiteY28" fmla="*/ 3989729 h 3989729"/>
                      <a:gd name="connsiteX29" fmla="*/ 3722858 w 8725448"/>
                      <a:gd name="connsiteY29" fmla="*/ 3989729 h 3989729"/>
                      <a:gd name="connsiteX30" fmla="*/ 2966652 w 8725448"/>
                      <a:gd name="connsiteY30" fmla="*/ 3989729 h 3989729"/>
                      <a:gd name="connsiteX31" fmla="*/ 2472210 w 8725448"/>
                      <a:gd name="connsiteY31" fmla="*/ 3989729 h 3989729"/>
                      <a:gd name="connsiteX32" fmla="*/ 1803259 w 8725448"/>
                      <a:gd name="connsiteY32" fmla="*/ 3989729 h 3989729"/>
                      <a:gd name="connsiteX33" fmla="*/ 1483326 w 8725448"/>
                      <a:gd name="connsiteY33" fmla="*/ 3989729 h 3989729"/>
                      <a:gd name="connsiteX34" fmla="*/ 727121 w 8725448"/>
                      <a:gd name="connsiteY34" fmla="*/ 3989729 h 3989729"/>
                      <a:gd name="connsiteX35" fmla="*/ 0 w 8725448"/>
                      <a:gd name="connsiteY35" fmla="*/ 3989729 h 3989729"/>
                      <a:gd name="connsiteX36" fmla="*/ 0 w 8725448"/>
                      <a:gd name="connsiteY36" fmla="*/ 3419768 h 3989729"/>
                      <a:gd name="connsiteX37" fmla="*/ 0 w 8725448"/>
                      <a:gd name="connsiteY37" fmla="*/ 2969498 h 3989729"/>
                      <a:gd name="connsiteX38" fmla="*/ 0 w 8725448"/>
                      <a:gd name="connsiteY38" fmla="*/ 2319742 h 3989729"/>
                      <a:gd name="connsiteX39" fmla="*/ 0 w 8725448"/>
                      <a:gd name="connsiteY39" fmla="*/ 1869473 h 3989729"/>
                      <a:gd name="connsiteX40" fmla="*/ 0 w 8725448"/>
                      <a:gd name="connsiteY40" fmla="*/ 1299512 h 3989729"/>
                      <a:gd name="connsiteX41" fmla="*/ 0 w 8725448"/>
                      <a:gd name="connsiteY41" fmla="*/ 849242 h 3989729"/>
                      <a:gd name="connsiteX42" fmla="*/ 0 w 8725448"/>
                      <a:gd name="connsiteY42" fmla="*/ 0 h 3989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725448" h="3989729" fill="none" extrusionOk="0">
                        <a:moveTo>
                          <a:pt x="0" y="0"/>
                        </a:moveTo>
                        <a:cubicBezTo>
                          <a:pt x="264487" y="-60364"/>
                          <a:pt x="387525" y="39606"/>
                          <a:pt x="581697" y="0"/>
                        </a:cubicBezTo>
                        <a:cubicBezTo>
                          <a:pt x="775869" y="-39606"/>
                          <a:pt x="954838" y="1684"/>
                          <a:pt x="1076139" y="0"/>
                        </a:cubicBezTo>
                        <a:cubicBezTo>
                          <a:pt x="1197440" y="-1684"/>
                          <a:pt x="1406872" y="5870"/>
                          <a:pt x="1657835" y="0"/>
                        </a:cubicBezTo>
                        <a:cubicBezTo>
                          <a:pt x="1908798" y="-5870"/>
                          <a:pt x="2020444" y="36290"/>
                          <a:pt x="2326786" y="0"/>
                        </a:cubicBezTo>
                        <a:cubicBezTo>
                          <a:pt x="2633128" y="-36290"/>
                          <a:pt x="2843682" y="21947"/>
                          <a:pt x="2995737" y="0"/>
                        </a:cubicBezTo>
                        <a:cubicBezTo>
                          <a:pt x="3147792" y="-21947"/>
                          <a:pt x="3458295" y="48276"/>
                          <a:pt x="3664688" y="0"/>
                        </a:cubicBezTo>
                        <a:cubicBezTo>
                          <a:pt x="3871081" y="-48276"/>
                          <a:pt x="4054006" y="19156"/>
                          <a:pt x="4420894" y="0"/>
                        </a:cubicBezTo>
                        <a:cubicBezTo>
                          <a:pt x="4787782" y="-19156"/>
                          <a:pt x="4777250" y="15487"/>
                          <a:pt x="5002590" y="0"/>
                        </a:cubicBezTo>
                        <a:cubicBezTo>
                          <a:pt x="5227930" y="-15487"/>
                          <a:pt x="5491575" y="7203"/>
                          <a:pt x="5671541" y="0"/>
                        </a:cubicBezTo>
                        <a:cubicBezTo>
                          <a:pt x="5851507" y="-7203"/>
                          <a:pt x="6052671" y="65674"/>
                          <a:pt x="6253238" y="0"/>
                        </a:cubicBezTo>
                        <a:cubicBezTo>
                          <a:pt x="6453805" y="-65674"/>
                          <a:pt x="6696376" y="13309"/>
                          <a:pt x="6834934" y="0"/>
                        </a:cubicBezTo>
                        <a:cubicBezTo>
                          <a:pt x="6973492" y="-13309"/>
                          <a:pt x="7145540" y="59408"/>
                          <a:pt x="7416631" y="0"/>
                        </a:cubicBezTo>
                        <a:cubicBezTo>
                          <a:pt x="7687722" y="-59408"/>
                          <a:pt x="7582526" y="30908"/>
                          <a:pt x="7736564" y="0"/>
                        </a:cubicBezTo>
                        <a:cubicBezTo>
                          <a:pt x="7890602" y="-30908"/>
                          <a:pt x="8499467" y="88377"/>
                          <a:pt x="8725448" y="0"/>
                        </a:cubicBezTo>
                        <a:cubicBezTo>
                          <a:pt x="8756425" y="165804"/>
                          <a:pt x="8721084" y="244219"/>
                          <a:pt x="8725448" y="450269"/>
                        </a:cubicBezTo>
                        <a:cubicBezTo>
                          <a:pt x="8729812" y="656319"/>
                          <a:pt x="8718020" y="785131"/>
                          <a:pt x="8725448" y="1060128"/>
                        </a:cubicBezTo>
                        <a:cubicBezTo>
                          <a:pt x="8732876" y="1335125"/>
                          <a:pt x="8678392" y="1388147"/>
                          <a:pt x="8725448" y="1590192"/>
                        </a:cubicBezTo>
                        <a:cubicBezTo>
                          <a:pt x="8772504" y="1792237"/>
                          <a:pt x="8677717" y="1926394"/>
                          <a:pt x="8725448" y="2080359"/>
                        </a:cubicBezTo>
                        <a:cubicBezTo>
                          <a:pt x="8773179" y="2234324"/>
                          <a:pt x="8711320" y="2387739"/>
                          <a:pt x="8725448" y="2530628"/>
                        </a:cubicBezTo>
                        <a:cubicBezTo>
                          <a:pt x="8739576" y="2673517"/>
                          <a:pt x="8686547" y="2872328"/>
                          <a:pt x="8725448" y="3020795"/>
                        </a:cubicBezTo>
                        <a:cubicBezTo>
                          <a:pt x="8764349" y="3169262"/>
                          <a:pt x="8709024" y="3631812"/>
                          <a:pt x="8725448" y="3989729"/>
                        </a:cubicBezTo>
                        <a:cubicBezTo>
                          <a:pt x="8474701" y="4052092"/>
                          <a:pt x="8379576" y="3988127"/>
                          <a:pt x="8143751" y="3989729"/>
                        </a:cubicBezTo>
                        <a:cubicBezTo>
                          <a:pt x="7907926" y="3991331"/>
                          <a:pt x="7554126" y="3901869"/>
                          <a:pt x="7387546" y="3989729"/>
                        </a:cubicBezTo>
                        <a:cubicBezTo>
                          <a:pt x="7220966" y="4077589"/>
                          <a:pt x="7000547" y="3961768"/>
                          <a:pt x="6631340" y="3989729"/>
                        </a:cubicBezTo>
                        <a:cubicBezTo>
                          <a:pt x="6262133" y="4017690"/>
                          <a:pt x="6244227" y="3985858"/>
                          <a:pt x="6049644" y="3989729"/>
                        </a:cubicBezTo>
                        <a:cubicBezTo>
                          <a:pt x="5855061" y="3993600"/>
                          <a:pt x="5574634" y="3979641"/>
                          <a:pt x="5293438" y="3989729"/>
                        </a:cubicBezTo>
                        <a:cubicBezTo>
                          <a:pt x="5012242" y="3999817"/>
                          <a:pt x="4829626" y="3950515"/>
                          <a:pt x="4711742" y="3989729"/>
                        </a:cubicBezTo>
                        <a:cubicBezTo>
                          <a:pt x="4593858" y="4028943"/>
                          <a:pt x="4313083" y="3964331"/>
                          <a:pt x="4042791" y="3989729"/>
                        </a:cubicBezTo>
                        <a:cubicBezTo>
                          <a:pt x="3772499" y="4015127"/>
                          <a:pt x="3864772" y="3958312"/>
                          <a:pt x="3722858" y="3989729"/>
                        </a:cubicBezTo>
                        <a:cubicBezTo>
                          <a:pt x="3580944" y="4021146"/>
                          <a:pt x="3125161" y="3986602"/>
                          <a:pt x="2966652" y="3989729"/>
                        </a:cubicBezTo>
                        <a:cubicBezTo>
                          <a:pt x="2808143" y="3992856"/>
                          <a:pt x="2610890" y="3951062"/>
                          <a:pt x="2472210" y="3989729"/>
                        </a:cubicBezTo>
                        <a:cubicBezTo>
                          <a:pt x="2333530" y="4028396"/>
                          <a:pt x="2126318" y="3967737"/>
                          <a:pt x="1803259" y="3989729"/>
                        </a:cubicBezTo>
                        <a:cubicBezTo>
                          <a:pt x="1480200" y="4011721"/>
                          <a:pt x="1585974" y="3959518"/>
                          <a:pt x="1483326" y="3989729"/>
                        </a:cubicBezTo>
                        <a:cubicBezTo>
                          <a:pt x="1380678" y="4019940"/>
                          <a:pt x="1021147" y="3967216"/>
                          <a:pt x="727121" y="3989729"/>
                        </a:cubicBezTo>
                        <a:cubicBezTo>
                          <a:pt x="433095" y="4012242"/>
                          <a:pt x="240010" y="3986622"/>
                          <a:pt x="0" y="3989729"/>
                        </a:cubicBezTo>
                        <a:cubicBezTo>
                          <a:pt x="-32035" y="3759918"/>
                          <a:pt x="61683" y="3628927"/>
                          <a:pt x="0" y="3419768"/>
                        </a:cubicBezTo>
                        <a:cubicBezTo>
                          <a:pt x="-61683" y="3210609"/>
                          <a:pt x="8474" y="3181679"/>
                          <a:pt x="0" y="2969498"/>
                        </a:cubicBezTo>
                        <a:cubicBezTo>
                          <a:pt x="-8474" y="2757317"/>
                          <a:pt x="53140" y="2591522"/>
                          <a:pt x="0" y="2319742"/>
                        </a:cubicBezTo>
                        <a:cubicBezTo>
                          <a:pt x="-53140" y="2047962"/>
                          <a:pt x="25394" y="1976308"/>
                          <a:pt x="0" y="1869473"/>
                        </a:cubicBezTo>
                        <a:cubicBezTo>
                          <a:pt x="-25394" y="1762638"/>
                          <a:pt x="64066" y="1532777"/>
                          <a:pt x="0" y="1299512"/>
                        </a:cubicBezTo>
                        <a:cubicBezTo>
                          <a:pt x="-64066" y="1066247"/>
                          <a:pt x="3359" y="1006764"/>
                          <a:pt x="0" y="849242"/>
                        </a:cubicBezTo>
                        <a:cubicBezTo>
                          <a:pt x="-3359" y="691720"/>
                          <a:pt x="62102" y="356462"/>
                          <a:pt x="0" y="0"/>
                        </a:cubicBezTo>
                        <a:close/>
                      </a:path>
                      <a:path w="8725448" h="3989729" stroke="0" extrusionOk="0">
                        <a:moveTo>
                          <a:pt x="0" y="0"/>
                        </a:moveTo>
                        <a:cubicBezTo>
                          <a:pt x="213624" y="-6835"/>
                          <a:pt x="273657" y="31358"/>
                          <a:pt x="494442" y="0"/>
                        </a:cubicBezTo>
                        <a:cubicBezTo>
                          <a:pt x="715227" y="-31358"/>
                          <a:pt x="746898" y="24029"/>
                          <a:pt x="814375" y="0"/>
                        </a:cubicBezTo>
                        <a:cubicBezTo>
                          <a:pt x="881852" y="-24029"/>
                          <a:pt x="1264566" y="18956"/>
                          <a:pt x="1570581" y="0"/>
                        </a:cubicBezTo>
                        <a:cubicBezTo>
                          <a:pt x="1876596" y="-18956"/>
                          <a:pt x="1928222" y="9866"/>
                          <a:pt x="2065023" y="0"/>
                        </a:cubicBezTo>
                        <a:cubicBezTo>
                          <a:pt x="2201824" y="-9866"/>
                          <a:pt x="2412928" y="47428"/>
                          <a:pt x="2559465" y="0"/>
                        </a:cubicBezTo>
                        <a:cubicBezTo>
                          <a:pt x="2706002" y="-47428"/>
                          <a:pt x="2946331" y="43650"/>
                          <a:pt x="3315670" y="0"/>
                        </a:cubicBezTo>
                        <a:cubicBezTo>
                          <a:pt x="3685010" y="-43650"/>
                          <a:pt x="3616008" y="12666"/>
                          <a:pt x="3722858" y="0"/>
                        </a:cubicBezTo>
                        <a:cubicBezTo>
                          <a:pt x="3829708" y="-12666"/>
                          <a:pt x="4283317" y="72945"/>
                          <a:pt x="4479063" y="0"/>
                        </a:cubicBezTo>
                        <a:cubicBezTo>
                          <a:pt x="4674809" y="-72945"/>
                          <a:pt x="5052197" y="82113"/>
                          <a:pt x="5235269" y="0"/>
                        </a:cubicBezTo>
                        <a:cubicBezTo>
                          <a:pt x="5418341" y="-82113"/>
                          <a:pt x="5535650" y="11700"/>
                          <a:pt x="5816965" y="0"/>
                        </a:cubicBezTo>
                        <a:cubicBezTo>
                          <a:pt x="6098280" y="-11700"/>
                          <a:pt x="6249112" y="73920"/>
                          <a:pt x="6573171" y="0"/>
                        </a:cubicBezTo>
                        <a:cubicBezTo>
                          <a:pt x="6897230" y="-73920"/>
                          <a:pt x="6924917" y="17074"/>
                          <a:pt x="7067613" y="0"/>
                        </a:cubicBezTo>
                        <a:cubicBezTo>
                          <a:pt x="7210309" y="-17074"/>
                          <a:pt x="7350962" y="58796"/>
                          <a:pt x="7562055" y="0"/>
                        </a:cubicBezTo>
                        <a:cubicBezTo>
                          <a:pt x="7773148" y="-58796"/>
                          <a:pt x="7899704" y="51561"/>
                          <a:pt x="8231006" y="0"/>
                        </a:cubicBezTo>
                        <a:cubicBezTo>
                          <a:pt x="8562308" y="-51561"/>
                          <a:pt x="8479203" y="44446"/>
                          <a:pt x="8725448" y="0"/>
                        </a:cubicBezTo>
                        <a:cubicBezTo>
                          <a:pt x="8801188" y="133658"/>
                          <a:pt x="8649595" y="351531"/>
                          <a:pt x="8725448" y="649756"/>
                        </a:cubicBezTo>
                        <a:cubicBezTo>
                          <a:pt x="8801301" y="947981"/>
                          <a:pt x="8695414" y="1008110"/>
                          <a:pt x="8725448" y="1259614"/>
                        </a:cubicBezTo>
                        <a:cubicBezTo>
                          <a:pt x="8755482" y="1511118"/>
                          <a:pt x="8708376" y="1678314"/>
                          <a:pt x="8725448" y="1869473"/>
                        </a:cubicBezTo>
                        <a:cubicBezTo>
                          <a:pt x="8742520" y="2060632"/>
                          <a:pt x="8704291" y="2175410"/>
                          <a:pt x="8725448" y="2479332"/>
                        </a:cubicBezTo>
                        <a:cubicBezTo>
                          <a:pt x="8746605" y="2783254"/>
                          <a:pt x="8699001" y="2826628"/>
                          <a:pt x="8725448" y="2929601"/>
                        </a:cubicBezTo>
                        <a:cubicBezTo>
                          <a:pt x="8751895" y="3032574"/>
                          <a:pt x="8682850" y="3206659"/>
                          <a:pt x="8725448" y="3419768"/>
                        </a:cubicBezTo>
                        <a:cubicBezTo>
                          <a:pt x="8768046" y="3632877"/>
                          <a:pt x="8688465" y="3854291"/>
                          <a:pt x="8725448" y="3989729"/>
                        </a:cubicBezTo>
                        <a:cubicBezTo>
                          <a:pt x="8492371" y="3996949"/>
                          <a:pt x="8464692" y="3967439"/>
                          <a:pt x="8231006" y="3989729"/>
                        </a:cubicBezTo>
                        <a:cubicBezTo>
                          <a:pt x="7997320" y="4012019"/>
                          <a:pt x="7799542" y="3941209"/>
                          <a:pt x="7649309" y="3989729"/>
                        </a:cubicBezTo>
                        <a:cubicBezTo>
                          <a:pt x="7499076" y="4038249"/>
                          <a:pt x="7459972" y="3951491"/>
                          <a:pt x="7329376" y="3989729"/>
                        </a:cubicBezTo>
                        <a:cubicBezTo>
                          <a:pt x="7198780" y="4027967"/>
                          <a:pt x="7159534" y="3973725"/>
                          <a:pt x="7009443" y="3989729"/>
                        </a:cubicBezTo>
                        <a:cubicBezTo>
                          <a:pt x="6859352" y="4005733"/>
                          <a:pt x="6696077" y="3974194"/>
                          <a:pt x="6427747" y="3989729"/>
                        </a:cubicBezTo>
                        <a:cubicBezTo>
                          <a:pt x="6159417" y="4005264"/>
                          <a:pt x="6159110" y="3986983"/>
                          <a:pt x="6020559" y="3989729"/>
                        </a:cubicBezTo>
                        <a:cubicBezTo>
                          <a:pt x="5882008" y="3992475"/>
                          <a:pt x="5532093" y="3976992"/>
                          <a:pt x="5351608" y="3989729"/>
                        </a:cubicBezTo>
                        <a:cubicBezTo>
                          <a:pt x="5171123" y="4002466"/>
                          <a:pt x="5133189" y="3944645"/>
                          <a:pt x="4944421" y="3989729"/>
                        </a:cubicBezTo>
                        <a:cubicBezTo>
                          <a:pt x="4755653" y="4034813"/>
                          <a:pt x="4480279" y="3971117"/>
                          <a:pt x="4275470" y="3989729"/>
                        </a:cubicBezTo>
                        <a:cubicBezTo>
                          <a:pt x="4070661" y="4008341"/>
                          <a:pt x="4065122" y="3979962"/>
                          <a:pt x="3955536" y="3989729"/>
                        </a:cubicBezTo>
                        <a:cubicBezTo>
                          <a:pt x="3845950" y="3999496"/>
                          <a:pt x="3619158" y="3911187"/>
                          <a:pt x="3286585" y="3989729"/>
                        </a:cubicBezTo>
                        <a:cubicBezTo>
                          <a:pt x="2954012" y="4068271"/>
                          <a:pt x="3049218" y="3960940"/>
                          <a:pt x="2879398" y="3989729"/>
                        </a:cubicBezTo>
                        <a:cubicBezTo>
                          <a:pt x="2709578" y="4018518"/>
                          <a:pt x="2635218" y="3969662"/>
                          <a:pt x="2559465" y="3989729"/>
                        </a:cubicBezTo>
                        <a:cubicBezTo>
                          <a:pt x="2483712" y="4009796"/>
                          <a:pt x="2319469" y="3942614"/>
                          <a:pt x="2152277" y="3989729"/>
                        </a:cubicBezTo>
                        <a:cubicBezTo>
                          <a:pt x="1985085" y="4036844"/>
                          <a:pt x="1732753" y="3947776"/>
                          <a:pt x="1483326" y="3989729"/>
                        </a:cubicBezTo>
                        <a:cubicBezTo>
                          <a:pt x="1233899" y="4031682"/>
                          <a:pt x="1171333" y="3961498"/>
                          <a:pt x="1076139" y="3989729"/>
                        </a:cubicBezTo>
                        <a:cubicBezTo>
                          <a:pt x="980945" y="4017960"/>
                          <a:pt x="837345" y="3980609"/>
                          <a:pt x="756205" y="3989729"/>
                        </a:cubicBezTo>
                        <a:cubicBezTo>
                          <a:pt x="675065" y="3998849"/>
                          <a:pt x="250980" y="3980475"/>
                          <a:pt x="0" y="3989729"/>
                        </a:cubicBezTo>
                        <a:cubicBezTo>
                          <a:pt x="-45838" y="3834232"/>
                          <a:pt x="10567" y="3580289"/>
                          <a:pt x="0" y="3459665"/>
                        </a:cubicBezTo>
                        <a:cubicBezTo>
                          <a:pt x="-10567" y="3339041"/>
                          <a:pt x="47190" y="3195657"/>
                          <a:pt x="0" y="3009396"/>
                        </a:cubicBezTo>
                        <a:cubicBezTo>
                          <a:pt x="-47190" y="2823135"/>
                          <a:pt x="15880" y="2722733"/>
                          <a:pt x="0" y="2439434"/>
                        </a:cubicBezTo>
                        <a:cubicBezTo>
                          <a:pt x="-15880" y="2156135"/>
                          <a:pt x="36855" y="2123597"/>
                          <a:pt x="0" y="1949268"/>
                        </a:cubicBezTo>
                        <a:cubicBezTo>
                          <a:pt x="-36855" y="1774939"/>
                          <a:pt x="2704" y="1605684"/>
                          <a:pt x="0" y="1379306"/>
                        </a:cubicBezTo>
                        <a:cubicBezTo>
                          <a:pt x="-2704" y="1152928"/>
                          <a:pt x="9915" y="1030086"/>
                          <a:pt x="0" y="809345"/>
                        </a:cubicBezTo>
                        <a:cubicBezTo>
                          <a:pt x="-9915" y="588604"/>
                          <a:pt x="88998" y="299186"/>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800" b="1" i="1" u="sng"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Option B</a:t>
            </a:r>
          </a:p>
          <a:p>
            <a:r>
              <a:rPr lang="en-US" sz="1800" b="0" i="1" u="none"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Ali invests $3000 for 2 years at 2% compound interest calculated annually. The interest earned in year 1 is reinvested at the beginning of year 2.</a:t>
            </a:r>
            <a:endParaRPr lang="en-US" i="1" dirty="0">
              <a:solidFill>
                <a:srgbClr val="000000"/>
              </a:solidFill>
              <a:effectLst>
                <a:outerShdw blurRad="38100" dist="38100" dir="2700000" algn="tl">
                  <a:srgbClr val="000000">
                    <a:alpha val="43137"/>
                  </a:srgbClr>
                </a:outerShdw>
              </a:effectLst>
              <a:latin typeface="Arial" panose="020B0604020202020204" pitchFamily="34" charset="0"/>
            </a:endParaRPr>
          </a:p>
          <a:p>
            <a:endParaRPr lang="en-US" sz="1800" b="0" u="none" strike="noStrike" baseline="0" dirty="0">
              <a:solidFill>
                <a:srgbClr val="000000"/>
              </a:solidFill>
              <a:latin typeface="Arial" panose="020B0604020202020204" pitchFamily="34" charset="0"/>
            </a:endParaRPr>
          </a:p>
          <a:p>
            <a:r>
              <a:rPr lang="en-US" sz="1800" b="0" u="none" strike="noStrike" baseline="0" dirty="0">
                <a:solidFill>
                  <a:srgbClr val="000000"/>
                </a:solidFill>
                <a:latin typeface="Arial" panose="020B0604020202020204" pitchFamily="34" charset="0"/>
              </a:rPr>
              <a:t>Question:</a:t>
            </a:r>
          </a:p>
          <a:p>
            <a:r>
              <a:rPr lang="en-US" sz="1800" b="0" u="none" strike="noStrike" baseline="0" dirty="0">
                <a:solidFill>
                  <a:srgbClr val="000000"/>
                </a:solidFill>
                <a:latin typeface="Arial" panose="020B0604020202020204" pitchFamily="34" charset="0"/>
              </a:rPr>
              <a:t>1. What is the interest earned at the end of Year 1?</a:t>
            </a:r>
          </a:p>
          <a:p>
            <a:r>
              <a:rPr lang="en-US" sz="1800" b="0" u="none" strike="noStrike" baseline="0" dirty="0">
                <a:solidFill>
                  <a:srgbClr val="000000"/>
                </a:solidFill>
                <a:latin typeface="Arial" panose="020B0604020202020204" pitchFamily="34" charset="0"/>
              </a:rPr>
              <a:t>    $ __________</a:t>
            </a:r>
          </a:p>
          <a:p>
            <a:r>
              <a:rPr lang="en-US" sz="1800" b="0" u="none" strike="noStrike" baseline="0" dirty="0">
                <a:solidFill>
                  <a:srgbClr val="000000"/>
                </a:solidFill>
                <a:latin typeface="Arial" panose="020B0604020202020204" pitchFamily="34" charset="0"/>
              </a:rPr>
              <a:t>2. What is the interest earned at the end of Year 2?</a:t>
            </a:r>
          </a:p>
          <a:p>
            <a:r>
              <a:rPr lang="en-US" sz="1800" b="0" u="none" strike="noStrike" baseline="0" dirty="0">
                <a:solidFill>
                  <a:srgbClr val="000000"/>
                </a:solidFill>
                <a:latin typeface="Arial" panose="020B0604020202020204" pitchFamily="34" charset="0"/>
              </a:rPr>
              <a:t>    $ __________</a:t>
            </a:r>
          </a:p>
          <a:p>
            <a:r>
              <a:rPr lang="en-US" sz="1800" b="0" u="none" strike="noStrike" baseline="0" dirty="0">
                <a:solidFill>
                  <a:srgbClr val="000000"/>
                </a:solidFill>
                <a:latin typeface="Arial" panose="020B0604020202020204" pitchFamily="34" charset="0"/>
              </a:rPr>
              <a:t>3. What is the total interest?</a:t>
            </a:r>
          </a:p>
          <a:p>
            <a:r>
              <a:rPr lang="en-US" sz="1800" b="0" u="none" strike="noStrike" baseline="0" dirty="0">
                <a:solidFill>
                  <a:srgbClr val="000000"/>
                </a:solidFill>
                <a:latin typeface="Arial" panose="020B0604020202020204" pitchFamily="34" charset="0"/>
              </a:rPr>
              <a:t>    $ __________</a:t>
            </a:r>
            <a:r>
              <a:rPr lang="en-US" sz="1800" b="0" i="0" u="none" strike="noStrike" baseline="0" dirty="0">
                <a:solidFill>
                  <a:srgbClr val="000000"/>
                </a:solidFill>
                <a:latin typeface="Arial" panose="020B0604020202020204" pitchFamily="34" charset="0"/>
              </a:rPr>
              <a:t>	</a:t>
            </a:r>
          </a:p>
        </p:txBody>
      </p:sp>
    </p:spTree>
    <p:extLst>
      <p:ext uri="{BB962C8B-B14F-4D97-AF65-F5344CB8AC3E}">
        <p14:creationId xmlns:p14="http://schemas.microsoft.com/office/powerpoint/2010/main" val="443356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t="55" b="75841"/>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t>Stage 2B: Simple Interest vs Compounding Interest</a:t>
            </a:r>
            <a:endParaRPr lang="en-CA" dirty="0"/>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12</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8" name="Rectangle 7">
            <a:extLst>
              <a:ext uri="{FF2B5EF4-FFF2-40B4-BE49-F238E27FC236}">
                <a16:creationId xmlns:a16="http://schemas.microsoft.com/office/drawing/2014/main" id="{12064BEB-BE1C-BB6F-761B-D9423A8FE205}"/>
              </a:ext>
            </a:extLst>
          </p:cNvPr>
          <p:cNvSpPr/>
          <p:nvPr/>
        </p:nvSpPr>
        <p:spPr>
          <a:xfrm>
            <a:off x="1188139" y="2455633"/>
            <a:ext cx="9815721" cy="3482235"/>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9815721"/>
                      <a:gd name="connsiteY0" fmla="*/ 0 h 3482235"/>
                      <a:gd name="connsiteX1" fmla="*/ 675553 w 9815721"/>
                      <a:gd name="connsiteY1" fmla="*/ 0 h 3482235"/>
                      <a:gd name="connsiteX2" fmla="*/ 1351105 w 9815721"/>
                      <a:gd name="connsiteY2" fmla="*/ 0 h 3482235"/>
                      <a:gd name="connsiteX3" fmla="*/ 2026658 w 9815721"/>
                      <a:gd name="connsiteY3" fmla="*/ 0 h 3482235"/>
                      <a:gd name="connsiteX4" fmla="*/ 2702210 w 9815721"/>
                      <a:gd name="connsiteY4" fmla="*/ 0 h 3482235"/>
                      <a:gd name="connsiteX5" fmla="*/ 3475920 w 9815721"/>
                      <a:gd name="connsiteY5" fmla="*/ 0 h 3482235"/>
                      <a:gd name="connsiteX6" fmla="*/ 4053315 w 9815721"/>
                      <a:gd name="connsiteY6" fmla="*/ 0 h 3482235"/>
                      <a:gd name="connsiteX7" fmla="*/ 4728868 w 9815721"/>
                      <a:gd name="connsiteY7" fmla="*/ 0 h 3482235"/>
                      <a:gd name="connsiteX8" fmla="*/ 5306263 w 9815721"/>
                      <a:gd name="connsiteY8" fmla="*/ 0 h 3482235"/>
                      <a:gd name="connsiteX9" fmla="*/ 5883659 w 9815721"/>
                      <a:gd name="connsiteY9" fmla="*/ 0 h 3482235"/>
                      <a:gd name="connsiteX10" fmla="*/ 6461054 w 9815721"/>
                      <a:gd name="connsiteY10" fmla="*/ 0 h 3482235"/>
                      <a:gd name="connsiteX11" fmla="*/ 6743978 w 9815721"/>
                      <a:gd name="connsiteY11" fmla="*/ 0 h 3482235"/>
                      <a:gd name="connsiteX12" fmla="*/ 7419530 w 9815721"/>
                      <a:gd name="connsiteY12" fmla="*/ 0 h 3482235"/>
                      <a:gd name="connsiteX13" fmla="*/ 7702454 w 9815721"/>
                      <a:gd name="connsiteY13" fmla="*/ 0 h 3482235"/>
                      <a:gd name="connsiteX14" fmla="*/ 8279849 w 9815721"/>
                      <a:gd name="connsiteY14" fmla="*/ 0 h 3482235"/>
                      <a:gd name="connsiteX15" fmla="*/ 9053559 w 9815721"/>
                      <a:gd name="connsiteY15" fmla="*/ 0 h 3482235"/>
                      <a:gd name="connsiteX16" fmla="*/ 9815721 w 9815721"/>
                      <a:gd name="connsiteY16" fmla="*/ 0 h 3482235"/>
                      <a:gd name="connsiteX17" fmla="*/ 9815721 w 9815721"/>
                      <a:gd name="connsiteY17" fmla="*/ 615195 h 3482235"/>
                      <a:gd name="connsiteX18" fmla="*/ 9815721 w 9815721"/>
                      <a:gd name="connsiteY18" fmla="*/ 1125923 h 3482235"/>
                      <a:gd name="connsiteX19" fmla="*/ 9815721 w 9815721"/>
                      <a:gd name="connsiteY19" fmla="*/ 1636650 h 3482235"/>
                      <a:gd name="connsiteX20" fmla="*/ 9815721 w 9815721"/>
                      <a:gd name="connsiteY20" fmla="*/ 2217023 h 3482235"/>
                      <a:gd name="connsiteX21" fmla="*/ 9815721 w 9815721"/>
                      <a:gd name="connsiteY21" fmla="*/ 2797395 h 3482235"/>
                      <a:gd name="connsiteX22" fmla="*/ 9815721 w 9815721"/>
                      <a:gd name="connsiteY22" fmla="*/ 3482235 h 3482235"/>
                      <a:gd name="connsiteX23" fmla="*/ 9042011 w 9815721"/>
                      <a:gd name="connsiteY23" fmla="*/ 3482235 h 3482235"/>
                      <a:gd name="connsiteX24" fmla="*/ 8268301 w 9815721"/>
                      <a:gd name="connsiteY24" fmla="*/ 3482235 h 3482235"/>
                      <a:gd name="connsiteX25" fmla="*/ 7690906 w 9815721"/>
                      <a:gd name="connsiteY25" fmla="*/ 3482235 h 3482235"/>
                      <a:gd name="connsiteX26" fmla="*/ 7015354 w 9815721"/>
                      <a:gd name="connsiteY26" fmla="*/ 3482235 h 3482235"/>
                      <a:gd name="connsiteX27" fmla="*/ 6732430 w 9815721"/>
                      <a:gd name="connsiteY27" fmla="*/ 3482235 h 3482235"/>
                      <a:gd name="connsiteX28" fmla="*/ 5958720 w 9815721"/>
                      <a:gd name="connsiteY28" fmla="*/ 3482235 h 3482235"/>
                      <a:gd name="connsiteX29" fmla="*/ 5479482 w 9815721"/>
                      <a:gd name="connsiteY29" fmla="*/ 3482235 h 3482235"/>
                      <a:gd name="connsiteX30" fmla="*/ 4803929 w 9815721"/>
                      <a:gd name="connsiteY30" fmla="*/ 3482235 h 3482235"/>
                      <a:gd name="connsiteX31" fmla="*/ 4521006 w 9815721"/>
                      <a:gd name="connsiteY31" fmla="*/ 3482235 h 3482235"/>
                      <a:gd name="connsiteX32" fmla="*/ 3747296 w 9815721"/>
                      <a:gd name="connsiteY32" fmla="*/ 3482235 h 3482235"/>
                      <a:gd name="connsiteX33" fmla="*/ 3268058 w 9815721"/>
                      <a:gd name="connsiteY33" fmla="*/ 3482235 h 3482235"/>
                      <a:gd name="connsiteX34" fmla="*/ 2690662 w 9815721"/>
                      <a:gd name="connsiteY34" fmla="*/ 3482235 h 3482235"/>
                      <a:gd name="connsiteX35" fmla="*/ 2309581 w 9815721"/>
                      <a:gd name="connsiteY35" fmla="*/ 3482235 h 3482235"/>
                      <a:gd name="connsiteX36" fmla="*/ 1634029 w 9815721"/>
                      <a:gd name="connsiteY36" fmla="*/ 3482235 h 3482235"/>
                      <a:gd name="connsiteX37" fmla="*/ 860319 w 9815721"/>
                      <a:gd name="connsiteY37" fmla="*/ 3482235 h 3482235"/>
                      <a:gd name="connsiteX38" fmla="*/ 0 w 9815721"/>
                      <a:gd name="connsiteY38" fmla="*/ 3482235 h 3482235"/>
                      <a:gd name="connsiteX39" fmla="*/ 0 w 9815721"/>
                      <a:gd name="connsiteY39" fmla="*/ 2832218 h 3482235"/>
                      <a:gd name="connsiteX40" fmla="*/ 0 w 9815721"/>
                      <a:gd name="connsiteY40" fmla="*/ 2217023 h 3482235"/>
                      <a:gd name="connsiteX41" fmla="*/ 0 w 9815721"/>
                      <a:gd name="connsiteY41" fmla="*/ 1636650 h 3482235"/>
                      <a:gd name="connsiteX42" fmla="*/ 0 w 9815721"/>
                      <a:gd name="connsiteY42" fmla="*/ 1021456 h 3482235"/>
                      <a:gd name="connsiteX43" fmla="*/ 0 w 9815721"/>
                      <a:gd name="connsiteY43" fmla="*/ 0 h 348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815721" h="3482235" fill="none" extrusionOk="0">
                        <a:moveTo>
                          <a:pt x="0" y="0"/>
                        </a:moveTo>
                        <a:cubicBezTo>
                          <a:pt x="274177" y="-38358"/>
                          <a:pt x="469345" y="44953"/>
                          <a:pt x="675553" y="0"/>
                        </a:cubicBezTo>
                        <a:cubicBezTo>
                          <a:pt x="881761" y="-44953"/>
                          <a:pt x="1207999" y="15503"/>
                          <a:pt x="1351105" y="0"/>
                        </a:cubicBezTo>
                        <a:cubicBezTo>
                          <a:pt x="1494211" y="-15503"/>
                          <a:pt x="1758829" y="10670"/>
                          <a:pt x="2026658" y="0"/>
                        </a:cubicBezTo>
                        <a:cubicBezTo>
                          <a:pt x="2294487" y="-10670"/>
                          <a:pt x="2390352" y="37319"/>
                          <a:pt x="2702210" y="0"/>
                        </a:cubicBezTo>
                        <a:cubicBezTo>
                          <a:pt x="3014068" y="-37319"/>
                          <a:pt x="3195987" y="54255"/>
                          <a:pt x="3475920" y="0"/>
                        </a:cubicBezTo>
                        <a:cubicBezTo>
                          <a:pt x="3755853" y="-54255"/>
                          <a:pt x="3903878" y="14075"/>
                          <a:pt x="4053315" y="0"/>
                        </a:cubicBezTo>
                        <a:cubicBezTo>
                          <a:pt x="4202753" y="-14075"/>
                          <a:pt x="4441007" y="6663"/>
                          <a:pt x="4728868" y="0"/>
                        </a:cubicBezTo>
                        <a:cubicBezTo>
                          <a:pt x="5016729" y="-6663"/>
                          <a:pt x="5044499" y="5786"/>
                          <a:pt x="5306263" y="0"/>
                        </a:cubicBezTo>
                        <a:cubicBezTo>
                          <a:pt x="5568027" y="-5786"/>
                          <a:pt x="5684831" y="29515"/>
                          <a:pt x="5883659" y="0"/>
                        </a:cubicBezTo>
                        <a:cubicBezTo>
                          <a:pt x="6082487" y="-29515"/>
                          <a:pt x="6339760" y="1229"/>
                          <a:pt x="6461054" y="0"/>
                        </a:cubicBezTo>
                        <a:cubicBezTo>
                          <a:pt x="6582349" y="-1229"/>
                          <a:pt x="6686054" y="6032"/>
                          <a:pt x="6743978" y="0"/>
                        </a:cubicBezTo>
                        <a:cubicBezTo>
                          <a:pt x="6801902" y="-6032"/>
                          <a:pt x="7163915" y="3355"/>
                          <a:pt x="7419530" y="0"/>
                        </a:cubicBezTo>
                        <a:cubicBezTo>
                          <a:pt x="7675145" y="-3355"/>
                          <a:pt x="7576688" y="23030"/>
                          <a:pt x="7702454" y="0"/>
                        </a:cubicBezTo>
                        <a:cubicBezTo>
                          <a:pt x="7828220" y="-23030"/>
                          <a:pt x="8041923" y="32717"/>
                          <a:pt x="8279849" y="0"/>
                        </a:cubicBezTo>
                        <a:cubicBezTo>
                          <a:pt x="8517775" y="-32717"/>
                          <a:pt x="8669394" y="42834"/>
                          <a:pt x="9053559" y="0"/>
                        </a:cubicBezTo>
                        <a:cubicBezTo>
                          <a:pt x="9437724" y="-42834"/>
                          <a:pt x="9651203" y="55296"/>
                          <a:pt x="9815721" y="0"/>
                        </a:cubicBezTo>
                        <a:cubicBezTo>
                          <a:pt x="9854725" y="285874"/>
                          <a:pt x="9758955" y="338364"/>
                          <a:pt x="9815721" y="615195"/>
                        </a:cubicBezTo>
                        <a:cubicBezTo>
                          <a:pt x="9872487" y="892026"/>
                          <a:pt x="9803008" y="913272"/>
                          <a:pt x="9815721" y="1125923"/>
                        </a:cubicBezTo>
                        <a:cubicBezTo>
                          <a:pt x="9828434" y="1338574"/>
                          <a:pt x="9815135" y="1506361"/>
                          <a:pt x="9815721" y="1636650"/>
                        </a:cubicBezTo>
                        <a:cubicBezTo>
                          <a:pt x="9816307" y="1766939"/>
                          <a:pt x="9812576" y="2080825"/>
                          <a:pt x="9815721" y="2217023"/>
                        </a:cubicBezTo>
                        <a:cubicBezTo>
                          <a:pt x="9818866" y="2353221"/>
                          <a:pt x="9780422" y="2585150"/>
                          <a:pt x="9815721" y="2797395"/>
                        </a:cubicBezTo>
                        <a:cubicBezTo>
                          <a:pt x="9851020" y="3009640"/>
                          <a:pt x="9813022" y="3199083"/>
                          <a:pt x="9815721" y="3482235"/>
                        </a:cubicBezTo>
                        <a:cubicBezTo>
                          <a:pt x="9546613" y="3563431"/>
                          <a:pt x="9205093" y="3402082"/>
                          <a:pt x="9042011" y="3482235"/>
                        </a:cubicBezTo>
                        <a:cubicBezTo>
                          <a:pt x="8878929" y="3562388"/>
                          <a:pt x="8498095" y="3402465"/>
                          <a:pt x="8268301" y="3482235"/>
                        </a:cubicBezTo>
                        <a:cubicBezTo>
                          <a:pt x="8038507" y="3562005"/>
                          <a:pt x="7820129" y="3427503"/>
                          <a:pt x="7690906" y="3482235"/>
                        </a:cubicBezTo>
                        <a:cubicBezTo>
                          <a:pt x="7561684" y="3536967"/>
                          <a:pt x="7186059" y="3403443"/>
                          <a:pt x="7015354" y="3482235"/>
                        </a:cubicBezTo>
                        <a:cubicBezTo>
                          <a:pt x="6844649" y="3561027"/>
                          <a:pt x="6837722" y="3470940"/>
                          <a:pt x="6732430" y="3482235"/>
                        </a:cubicBezTo>
                        <a:cubicBezTo>
                          <a:pt x="6627138" y="3493530"/>
                          <a:pt x="6235399" y="3410852"/>
                          <a:pt x="5958720" y="3482235"/>
                        </a:cubicBezTo>
                        <a:cubicBezTo>
                          <a:pt x="5682041" y="3553618"/>
                          <a:pt x="5605309" y="3433672"/>
                          <a:pt x="5479482" y="3482235"/>
                        </a:cubicBezTo>
                        <a:cubicBezTo>
                          <a:pt x="5353655" y="3530798"/>
                          <a:pt x="4941747" y="3464998"/>
                          <a:pt x="4803929" y="3482235"/>
                        </a:cubicBezTo>
                        <a:cubicBezTo>
                          <a:pt x="4666111" y="3499472"/>
                          <a:pt x="4622011" y="3481965"/>
                          <a:pt x="4521006" y="3482235"/>
                        </a:cubicBezTo>
                        <a:cubicBezTo>
                          <a:pt x="4420001" y="3482505"/>
                          <a:pt x="3933170" y="3442423"/>
                          <a:pt x="3747296" y="3482235"/>
                        </a:cubicBezTo>
                        <a:cubicBezTo>
                          <a:pt x="3561422" y="3522047"/>
                          <a:pt x="3419870" y="3454094"/>
                          <a:pt x="3268058" y="3482235"/>
                        </a:cubicBezTo>
                        <a:cubicBezTo>
                          <a:pt x="3116246" y="3510376"/>
                          <a:pt x="2882735" y="3457482"/>
                          <a:pt x="2690662" y="3482235"/>
                        </a:cubicBezTo>
                        <a:cubicBezTo>
                          <a:pt x="2498589" y="3506988"/>
                          <a:pt x="2397253" y="3477064"/>
                          <a:pt x="2309581" y="3482235"/>
                        </a:cubicBezTo>
                        <a:cubicBezTo>
                          <a:pt x="2221909" y="3487406"/>
                          <a:pt x="1777972" y="3471882"/>
                          <a:pt x="1634029" y="3482235"/>
                        </a:cubicBezTo>
                        <a:cubicBezTo>
                          <a:pt x="1490086" y="3492588"/>
                          <a:pt x="1031865" y="3461237"/>
                          <a:pt x="860319" y="3482235"/>
                        </a:cubicBezTo>
                        <a:cubicBezTo>
                          <a:pt x="688773" y="3503233"/>
                          <a:pt x="308261" y="3458276"/>
                          <a:pt x="0" y="3482235"/>
                        </a:cubicBezTo>
                        <a:cubicBezTo>
                          <a:pt x="-51168" y="3275454"/>
                          <a:pt x="64677" y="3148725"/>
                          <a:pt x="0" y="2832218"/>
                        </a:cubicBezTo>
                        <a:cubicBezTo>
                          <a:pt x="-64677" y="2515711"/>
                          <a:pt x="67421" y="2389530"/>
                          <a:pt x="0" y="2217023"/>
                        </a:cubicBezTo>
                        <a:cubicBezTo>
                          <a:pt x="-67421" y="2044516"/>
                          <a:pt x="61392" y="1790097"/>
                          <a:pt x="0" y="1636650"/>
                        </a:cubicBezTo>
                        <a:cubicBezTo>
                          <a:pt x="-61392" y="1483203"/>
                          <a:pt x="71219" y="1225198"/>
                          <a:pt x="0" y="1021456"/>
                        </a:cubicBezTo>
                        <a:cubicBezTo>
                          <a:pt x="-71219" y="817714"/>
                          <a:pt x="89131" y="326646"/>
                          <a:pt x="0" y="0"/>
                        </a:cubicBezTo>
                        <a:close/>
                      </a:path>
                      <a:path w="9815721" h="3482235" stroke="0" extrusionOk="0">
                        <a:moveTo>
                          <a:pt x="0" y="0"/>
                        </a:moveTo>
                        <a:cubicBezTo>
                          <a:pt x="187605" y="-20942"/>
                          <a:pt x="283497" y="29054"/>
                          <a:pt x="479238" y="0"/>
                        </a:cubicBezTo>
                        <a:cubicBezTo>
                          <a:pt x="674979" y="-29054"/>
                          <a:pt x="642443" y="5525"/>
                          <a:pt x="762162" y="0"/>
                        </a:cubicBezTo>
                        <a:cubicBezTo>
                          <a:pt x="881881" y="-5525"/>
                          <a:pt x="1304701" y="75683"/>
                          <a:pt x="1535872" y="0"/>
                        </a:cubicBezTo>
                        <a:cubicBezTo>
                          <a:pt x="1767043" y="-75683"/>
                          <a:pt x="1891078" y="50729"/>
                          <a:pt x="2015110" y="0"/>
                        </a:cubicBezTo>
                        <a:cubicBezTo>
                          <a:pt x="2139142" y="-50729"/>
                          <a:pt x="2273119" y="50023"/>
                          <a:pt x="2494348" y="0"/>
                        </a:cubicBezTo>
                        <a:cubicBezTo>
                          <a:pt x="2715577" y="-50023"/>
                          <a:pt x="3079309" y="53190"/>
                          <a:pt x="3268058" y="0"/>
                        </a:cubicBezTo>
                        <a:cubicBezTo>
                          <a:pt x="3456807" y="-53190"/>
                          <a:pt x="3464964" y="1350"/>
                          <a:pt x="3649139" y="0"/>
                        </a:cubicBezTo>
                        <a:cubicBezTo>
                          <a:pt x="3833314" y="-1350"/>
                          <a:pt x="4071172" y="47354"/>
                          <a:pt x="4422848" y="0"/>
                        </a:cubicBezTo>
                        <a:cubicBezTo>
                          <a:pt x="4774524" y="-47354"/>
                          <a:pt x="4965210" y="59825"/>
                          <a:pt x="5196558" y="0"/>
                        </a:cubicBezTo>
                        <a:cubicBezTo>
                          <a:pt x="5427906" y="-59825"/>
                          <a:pt x="5489830" y="31986"/>
                          <a:pt x="5773954" y="0"/>
                        </a:cubicBezTo>
                        <a:cubicBezTo>
                          <a:pt x="6058078" y="-31986"/>
                          <a:pt x="6190521" y="18368"/>
                          <a:pt x="6547663" y="0"/>
                        </a:cubicBezTo>
                        <a:cubicBezTo>
                          <a:pt x="6904805" y="-18368"/>
                          <a:pt x="6799276" y="39557"/>
                          <a:pt x="7026901" y="0"/>
                        </a:cubicBezTo>
                        <a:cubicBezTo>
                          <a:pt x="7254526" y="-39557"/>
                          <a:pt x="7370068" y="5419"/>
                          <a:pt x="7506140" y="0"/>
                        </a:cubicBezTo>
                        <a:cubicBezTo>
                          <a:pt x="7642212" y="-5419"/>
                          <a:pt x="7866200" y="51913"/>
                          <a:pt x="8181692" y="0"/>
                        </a:cubicBezTo>
                        <a:cubicBezTo>
                          <a:pt x="8497184" y="-51913"/>
                          <a:pt x="8563719" y="42229"/>
                          <a:pt x="8660930" y="0"/>
                        </a:cubicBezTo>
                        <a:cubicBezTo>
                          <a:pt x="8758141" y="-42229"/>
                          <a:pt x="9339737" y="133302"/>
                          <a:pt x="9815721" y="0"/>
                        </a:cubicBezTo>
                        <a:cubicBezTo>
                          <a:pt x="9834459" y="249991"/>
                          <a:pt x="9785809" y="327970"/>
                          <a:pt x="9815721" y="650017"/>
                        </a:cubicBezTo>
                        <a:cubicBezTo>
                          <a:pt x="9845633" y="972064"/>
                          <a:pt x="9810065" y="1135389"/>
                          <a:pt x="9815721" y="1265212"/>
                        </a:cubicBezTo>
                        <a:cubicBezTo>
                          <a:pt x="9821377" y="1395035"/>
                          <a:pt x="9751716" y="1618937"/>
                          <a:pt x="9815721" y="1880407"/>
                        </a:cubicBezTo>
                        <a:cubicBezTo>
                          <a:pt x="9879726" y="2141877"/>
                          <a:pt x="9763766" y="2171828"/>
                          <a:pt x="9815721" y="2356312"/>
                        </a:cubicBezTo>
                        <a:cubicBezTo>
                          <a:pt x="9867676" y="2540797"/>
                          <a:pt x="9763263" y="2745187"/>
                          <a:pt x="9815721" y="2867040"/>
                        </a:cubicBezTo>
                        <a:cubicBezTo>
                          <a:pt x="9868179" y="2988893"/>
                          <a:pt x="9798288" y="3207687"/>
                          <a:pt x="9815721" y="3482235"/>
                        </a:cubicBezTo>
                        <a:cubicBezTo>
                          <a:pt x="9637436" y="3482651"/>
                          <a:pt x="9495901" y="3436000"/>
                          <a:pt x="9336483" y="3482235"/>
                        </a:cubicBezTo>
                        <a:cubicBezTo>
                          <a:pt x="9177065" y="3528470"/>
                          <a:pt x="9012164" y="3447945"/>
                          <a:pt x="8759088" y="3482235"/>
                        </a:cubicBezTo>
                        <a:cubicBezTo>
                          <a:pt x="8506013" y="3516525"/>
                          <a:pt x="8601405" y="3464355"/>
                          <a:pt x="8476164" y="3482235"/>
                        </a:cubicBezTo>
                        <a:cubicBezTo>
                          <a:pt x="8350923" y="3500115"/>
                          <a:pt x="8264960" y="3458358"/>
                          <a:pt x="8193240" y="3482235"/>
                        </a:cubicBezTo>
                        <a:cubicBezTo>
                          <a:pt x="8121520" y="3506112"/>
                          <a:pt x="7752850" y="3456204"/>
                          <a:pt x="7615845" y="3482235"/>
                        </a:cubicBezTo>
                        <a:cubicBezTo>
                          <a:pt x="7478840" y="3508266"/>
                          <a:pt x="7405291" y="3440954"/>
                          <a:pt x="7234764" y="3482235"/>
                        </a:cubicBezTo>
                        <a:cubicBezTo>
                          <a:pt x="7064237" y="3523516"/>
                          <a:pt x="6737404" y="3403708"/>
                          <a:pt x="6559211" y="3482235"/>
                        </a:cubicBezTo>
                        <a:cubicBezTo>
                          <a:pt x="6381018" y="3560762"/>
                          <a:pt x="6305666" y="3440557"/>
                          <a:pt x="6178130" y="3482235"/>
                        </a:cubicBezTo>
                        <a:cubicBezTo>
                          <a:pt x="6050594" y="3523913"/>
                          <a:pt x="5761261" y="3425937"/>
                          <a:pt x="5502578" y="3482235"/>
                        </a:cubicBezTo>
                        <a:cubicBezTo>
                          <a:pt x="5243895" y="3538533"/>
                          <a:pt x="5322334" y="3465560"/>
                          <a:pt x="5219654" y="3482235"/>
                        </a:cubicBezTo>
                        <a:cubicBezTo>
                          <a:pt x="5116974" y="3498910"/>
                          <a:pt x="4787408" y="3438165"/>
                          <a:pt x="4544101" y="3482235"/>
                        </a:cubicBezTo>
                        <a:cubicBezTo>
                          <a:pt x="4300794" y="3526305"/>
                          <a:pt x="4258227" y="3454769"/>
                          <a:pt x="4163020" y="3482235"/>
                        </a:cubicBezTo>
                        <a:cubicBezTo>
                          <a:pt x="4067813" y="3509701"/>
                          <a:pt x="3954156" y="3454911"/>
                          <a:pt x="3880097" y="3482235"/>
                        </a:cubicBezTo>
                        <a:cubicBezTo>
                          <a:pt x="3806038" y="3509559"/>
                          <a:pt x="3610296" y="3440764"/>
                          <a:pt x="3499016" y="3482235"/>
                        </a:cubicBezTo>
                        <a:cubicBezTo>
                          <a:pt x="3387736" y="3523706"/>
                          <a:pt x="3115977" y="3417875"/>
                          <a:pt x="2823463" y="3482235"/>
                        </a:cubicBezTo>
                        <a:cubicBezTo>
                          <a:pt x="2530949" y="3546595"/>
                          <a:pt x="2606902" y="3462280"/>
                          <a:pt x="2442382" y="3482235"/>
                        </a:cubicBezTo>
                        <a:cubicBezTo>
                          <a:pt x="2277862" y="3502190"/>
                          <a:pt x="2297679" y="3454983"/>
                          <a:pt x="2159459" y="3482235"/>
                        </a:cubicBezTo>
                        <a:cubicBezTo>
                          <a:pt x="2021239" y="3509487"/>
                          <a:pt x="1959271" y="3461702"/>
                          <a:pt x="1778378" y="3482235"/>
                        </a:cubicBezTo>
                        <a:cubicBezTo>
                          <a:pt x="1597485" y="3502768"/>
                          <a:pt x="1537701" y="3449564"/>
                          <a:pt x="1299140" y="3482235"/>
                        </a:cubicBezTo>
                        <a:cubicBezTo>
                          <a:pt x="1060579" y="3514906"/>
                          <a:pt x="942461" y="3456107"/>
                          <a:pt x="721744" y="3482235"/>
                        </a:cubicBezTo>
                        <a:cubicBezTo>
                          <a:pt x="501027" y="3508363"/>
                          <a:pt x="360269" y="3404751"/>
                          <a:pt x="0" y="3482235"/>
                        </a:cubicBezTo>
                        <a:cubicBezTo>
                          <a:pt x="-73216" y="3324759"/>
                          <a:pt x="37324" y="3022801"/>
                          <a:pt x="0" y="2832218"/>
                        </a:cubicBezTo>
                        <a:cubicBezTo>
                          <a:pt x="-37324" y="2641635"/>
                          <a:pt x="48628" y="2450356"/>
                          <a:pt x="0" y="2251845"/>
                        </a:cubicBezTo>
                        <a:cubicBezTo>
                          <a:pt x="-48628" y="2053334"/>
                          <a:pt x="21339" y="1862761"/>
                          <a:pt x="0" y="1671473"/>
                        </a:cubicBezTo>
                        <a:cubicBezTo>
                          <a:pt x="-21339" y="1480185"/>
                          <a:pt x="11339" y="1255500"/>
                          <a:pt x="0" y="1091100"/>
                        </a:cubicBezTo>
                        <a:cubicBezTo>
                          <a:pt x="-11339" y="926700"/>
                          <a:pt x="67144" y="761289"/>
                          <a:pt x="0" y="510728"/>
                        </a:cubicBezTo>
                        <a:cubicBezTo>
                          <a:pt x="-67144" y="260167"/>
                          <a:pt x="28153" y="243324"/>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i="1" u="sng"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Next, discuss:</a:t>
            </a:r>
          </a:p>
          <a:p>
            <a:endParaRPr lang="en-US" sz="2400" b="1" i="1" u="sng" strike="noStrike" baseline="0" dirty="0">
              <a:solidFill>
                <a:srgbClr val="000000"/>
              </a:solidFill>
              <a:effectLst>
                <a:outerShdw blurRad="38100" dist="38100" dir="2700000" algn="tl">
                  <a:srgbClr val="000000">
                    <a:alpha val="43137"/>
                  </a:srgbClr>
                </a:outerShdw>
              </a:effectLst>
              <a:latin typeface="Arial" panose="020B0604020202020204" pitchFamily="34" charset="0"/>
            </a:endParaRPr>
          </a:p>
          <a:p>
            <a:pPr marL="400050" indent="-400050">
              <a:buAutoNum type="romanLcPeriod"/>
            </a:pPr>
            <a:r>
              <a:rPr lang="en-US" sz="2400" strike="noStrike" baseline="0" dirty="0">
                <a:solidFill>
                  <a:srgbClr val="000000"/>
                </a:solidFill>
                <a:latin typeface="Arial" panose="020B0604020202020204" pitchFamily="34" charset="0"/>
              </a:rPr>
              <a:t>What explains the higher interest earned in </a:t>
            </a:r>
            <a:r>
              <a:rPr lang="en-US" sz="2400" b="1" strike="noStrike" baseline="0" dirty="0">
                <a:solidFill>
                  <a:srgbClr val="000000"/>
                </a:solidFill>
                <a:latin typeface="Arial" panose="020B0604020202020204" pitchFamily="34" charset="0"/>
              </a:rPr>
              <a:t>Option B</a:t>
            </a:r>
            <a:r>
              <a:rPr lang="en-US" sz="2400" strike="noStrike" baseline="0" dirty="0">
                <a:solidFill>
                  <a:srgbClr val="000000"/>
                </a:solidFill>
                <a:latin typeface="Arial" panose="020B0604020202020204" pitchFamily="34" charset="0"/>
              </a:rPr>
              <a:t>?</a:t>
            </a:r>
          </a:p>
          <a:p>
            <a:pPr marL="400050" indent="-400050">
              <a:buAutoNum type="romanLcPeriod"/>
            </a:pPr>
            <a:endParaRPr lang="en-US" sz="2400" strike="noStrike" baseline="0" dirty="0">
              <a:solidFill>
                <a:srgbClr val="000000"/>
              </a:solidFill>
              <a:latin typeface="Arial" panose="020B0604020202020204" pitchFamily="34" charset="0"/>
            </a:endParaRPr>
          </a:p>
          <a:p>
            <a:r>
              <a:rPr lang="en-US" sz="2400" strike="noStrike" baseline="0" dirty="0">
                <a:solidFill>
                  <a:srgbClr val="000000"/>
                </a:solidFill>
                <a:latin typeface="Arial" panose="020B0604020202020204" pitchFamily="34" charset="0"/>
              </a:rPr>
              <a:t>ii. Other than comparing the interest earned between </a:t>
            </a:r>
            <a:r>
              <a:rPr lang="en-US" sz="2400" b="1" strike="noStrike" baseline="0" dirty="0">
                <a:solidFill>
                  <a:srgbClr val="000000"/>
                </a:solidFill>
                <a:latin typeface="Arial" panose="020B0604020202020204" pitchFamily="34" charset="0"/>
              </a:rPr>
              <a:t>Option A</a:t>
            </a:r>
            <a:r>
              <a:rPr lang="en-US" sz="2400" strike="noStrike" baseline="0" dirty="0">
                <a:solidFill>
                  <a:srgbClr val="000000"/>
                </a:solidFill>
                <a:latin typeface="Arial" panose="020B0604020202020204" pitchFamily="34" charset="0"/>
              </a:rPr>
              <a:t> and </a:t>
            </a:r>
            <a:r>
              <a:rPr lang="en-US" sz="2400" b="1" strike="noStrike" baseline="0" dirty="0">
                <a:solidFill>
                  <a:srgbClr val="000000"/>
                </a:solidFill>
                <a:latin typeface="Arial" panose="020B0604020202020204" pitchFamily="34" charset="0"/>
              </a:rPr>
              <a:t>B</a:t>
            </a:r>
            <a:r>
              <a:rPr lang="en-US" sz="2400" strike="noStrike" baseline="0" dirty="0">
                <a:solidFill>
                  <a:srgbClr val="000000"/>
                </a:solidFill>
                <a:latin typeface="Arial" panose="020B0604020202020204" pitchFamily="34" charset="0"/>
              </a:rPr>
              <a:t>, what else might Ali take into consideration when deciding between these two options?</a:t>
            </a:r>
            <a:r>
              <a:rPr lang="en-US" sz="1800" b="0" i="0" u="none" strike="noStrike" baseline="0" dirty="0">
                <a:solidFill>
                  <a:srgbClr val="000000"/>
                </a:solidFill>
                <a:latin typeface="Arial" panose="020B0604020202020204" pitchFamily="34" charset="0"/>
              </a:rPr>
              <a:t>	</a:t>
            </a:r>
          </a:p>
        </p:txBody>
      </p:sp>
    </p:spTree>
    <p:extLst>
      <p:ext uri="{BB962C8B-B14F-4D97-AF65-F5344CB8AC3E}">
        <p14:creationId xmlns:p14="http://schemas.microsoft.com/office/powerpoint/2010/main" val="1273186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0DD9BC3-9F6F-8E42-BF04-A2BFFC9F5BBB}"/>
              </a:ext>
            </a:extLst>
          </p:cNvPr>
          <p:cNvPicPr>
            <a:picLocks noGrp="1" noChangeAspect="1"/>
          </p:cNvPicPr>
          <p:nvPr>
            <p:ph type="pic" sz="quarter" idx="11"/>
          </p:nvPr>
        </p:nvPicPr>
        <p:blipFill rotWithShape="1">
          <a:blip r:embed="rId3"/>
          <a:srcRect l="10086" t="21033" r="821" b="40279"/>
          <a:stretch/>
        </p:blipFill>
        <p:spPr>
          <a:xfrm>
            <a:off x="0" y="0"/>
            <a:ext cx="12192000" cy="6858000"/>
          </a:xfrm>
        </p:spPr>
      </p:pic>
      <p:sp>
        <p:nvSpPr>
          <p:cNvPr id="3" name="Text Placeholder 2">
            <a:extLst>
              <a:ext uri="{FF2B5EF4-FFF2-40B4-BE49-F238E27FC236}">
                <a16:creationId xmlns:a16="http://schemas.microsoft.com/office/drawing/2014/main" id="{4C94B378-9E0A-344F-8CF0-13673A7BD839}"/>
              </a:ext>
            </a:extLst>
          </p:cNvPr>
          <p:cNvSpPr>
            <a:spLocks noGrp="1"/>
          </p:cNvSpPr>
          <p:nvPr>
            <p:ph type="body" sz="quarter" idx="12"/>
          </p:nvPr>
        </p:nvSpPr>
        <p:spPr/>
        <p:txBody>
          <a:bodyPr/>
          <a:lstStyle/>
          <a:p>
            <a:endParaRPr lang="en-US" dirty="0"/>
          </a:p>
        </p:txBody>
      </p:sp>
      <p:sp>
        <p:nvSpPr>
          <p:cNvPr id="4" name="Text Placeholder 3">
            <a:extLst>
              <a:ext uri="{FF2B5EF4-FFF2-40B4-BE49-F238E27FC236}">
                <a16:creationId xmlns:a16="http://schemas.microsoft.com/office/drawing/2014/main" id="{7F1E49F2-B40A-E54B-9DE6-5750D1C1232B}"/>
              </a:ext>
            </a:extLst>
          </p:cNvPr>
          <p:cNvSpPr>
            <a:spLocks noGrp="1"/>
          </p:cNvSpPr>
          <p:nvPr>
            <p:ph type="body" sz="quarter" idx="10"/>
          </p:nvPr>
        </p:nvSpPr>
        <p:spPr/>
        <p:txBody>
          <a:bodyPr/>
          <a:lstStyle/>
          <a:p>
            <a:r>
              <a:rPr lang="en-US" sz="6000" dirty="0">
                <a:ln w="12700">
                  <a:solidFill>
                    <a:schemeClr val="accent5"/>
                  </a:solidFill>
                  <a:prstDash val="solid"/>
                </a:ln>
                <a:pattFill prst="ltDnDiag">
                  <a:fgClr>
                    <a:schemeClr val="accent5">
                      <a:lumMod val="60000"/>
                      <a:lumOff val="40000"/>
                    </a:schemeClr>
                  </a:fgClr>
                  <a:bgClr>
                    <a:schemeClr val="bg1"/>
                  </a:bgClr>
                </a:pattFill>
              </a:rPr>
              <a:t>STAGE 3</a:t>
            </a:r>
            <a:br>
              <a:rPr lang="en-US" sz="6000" dirty="0">
                <a:ln w="12700">
                  <a:solidFill>
                    <a:schemeClr val="accent5"/>
                  </a:solidFill>
                  <a:prstDash val="solid"/>
                </a:ln>
                <a:pattFill prst="ltDnDiag">
                  <a:fgClr>
                    <a:schemeClr val="accent5">
                      <a:lumMod val="60000"/>
                      <a:lumOff val="40000"/>
                    </a:schemeClr>
                  </a:fgClr>
                  <a:bgClr>
                    <a:schemeClr val="bg1"/>
                  </a:bgClr>
                </a:pattFill>
              </a:rPr>
            </a:br>
            <a:br>
              <a:rPr lang="en-US" sz="6000" dirty="0">
                <a:ln w="12700">
                  <a:solidFill>
                    <a:schemeClr val="accent5"/>
                  </a:solidFill>
                  <a:prstDash val="solid"/>
                </a:ln>
                <a:pattFill prst="ltDnDiag">
                  <a:fgClr>
                    <a:schemeClr val="accent5">
                      <a:lumMod val="60000"/>
                      <a:lumOff val="40000"/>
                    </a:schemeClr>
                  </a:fgClr>
                  <a:bgClr>
                    <a:schemeClr val="bg1"/>
                  </a:bgClr>
                </a:pattFill>
              </a:rPr>
            </a:br>
            <a:r>
              <a:rPr lang="en-US" sz="6000" dirty="0">
                <a:ln w="12700">
                  <a:solidFill>
                    <a:schemeClr val="accent5"/>
                  </a:solidFill>
                  <a:prstDash val="solid"/>
                </a:ln>
                <a:pattFill prst="ltDnDiag">
                  <a:fgClr>
                    <a:schemeClr val="accent5">
                      <a:lumMod val="60000"/>
                      <a:lumOff val="40000"/>
                    </a:schemeClr>
                  </a:fgClr>
                  <a:bgClr>
                    <a:schemeClr val="bg1"/>
                  </a:bgClr>
                </a:pattFill>
              </a:rPr>
              <a:t>Understanding Portfolio Diversification</a:t>
            </a:r>
          </a:p>
        </p:txBody>
      </p:sp>
    </p:spTree>
    <p:extLst>
      <p:ext uri="{BB962C8B-B14F-4D97-AF65-F5344CB8AC3E}">
        <p14:creationId xmlns:p14="http://schemas.microsoft.com/office/powerpoint/2010/main" val="87896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l="3" t="39721" r="-3" b="36175"/>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latin typeface="IBM Plex Sans" panose="020B0503050203000203" pitchFamily="34" charset="0"/>
              </a:rPr>
              <a:t>Stage 3A: Uncertainty on Investment Outcome</a:t>
            </a:r>
            <a:endParaRPr lang="en-CA" dirty="0">
              <a:latin typeface="IBM Plex Sans" panose="020B0503050203000203" pitchFamily="34" charset="0"/>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panose="020B0503050203000203" pitchFamily="34" charset="0"/>
                <a:ea typeface="Roboto Thin" pitchFamily="2" charset="0"/>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14</a:t>
            </a:fld>
            <a:endParaRPr kumimoji="0" lang="en-US" sz="1000" b="0" i="0" u="none" strike="noStrike" kern="1200" cap="none" spc="0" normalizeH="0" baseline="0" noProof="0" dirty="0">
              <a:ln>
                <a:noFill/>
              </a:ln>
              <a:solidFill>
                <a:srgbClr val="F2F2F2">
                  <a:lumMod val="50000"/>
                </a:srgbClr>
              </a:solidFill>
              <a:effectLst/>
              <a:uLnTx/>
              <a:uFillTx/>
              <a:latin typeface="IBM Plex Sans" panose="020B0503050203000203" pitchFamily="34" charset="0"/>
              <a:ea typeface="Roboto Thin" pitchFamily="2" charset="0"/>
            </a:endParaRPr>
          </a:p>
        </p:txBody>
      </p:sp>
      <p:sp>
        <p:nvSpPr>
          <p:cNvPr id="7" name="Rectangle 6">
            <a:extLst>
              <a:ext uri="{FF2B5EF4-FFF2-40B4-BE49-F238E27FC236}">
                <a16:creationId xmlns:a16="http://schemas.microsoft.com/office/drawing/2014/main" id="{C2D874EF-F40C-0945-9FE2-A385DAB3CF23}"/>
              </a:ext>
            </a:extLst>
          </p:cNvPr>
          <p:cNvSpPr/>
          <p:nvPr/>
        </p:nvSpPr>
        <p:spPr>
          <a:xfrm>
            <a:off x="653441" y="2442644"/>
            <a:ext cx="10885117" cy="2360062"/>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10885117"/>
                      <a:gd name="connsiteY0" fmla="*/ 0 h 2568808"/>
                      <a:gd name="connsiteX1" fmla="*/ 790603 w 10885117"/>
                      <a:gd name="connsiteY1" fmla="*/ 0 h 2568808"/>
                      <a:gd name="connsiteX2" fmla="*/ 1472355 w 10885117"/>
                      <a:gd name="connsiteY2" fmla="*/ 0 h 2568808"/>
                      <a:gd name="connsiteX3" fmla="*/ 2262959 w 10885117"/>
                      <a:gd name="connsiteY3" fmla="*/ 0 h 2568808"/>
                      <a:gd name="connsiteX4" fmla="*/ 2835859 w 10885117"/>
                      <a:gd name="connsiteY4" fmla="*/ 0 h 2568808"/>
                      <a:gd name="connsiteX5" fmla="*/ 3517611 w 10885117"/>
                      <a:gd name="connsiteY5" fmla="*/ 0 h 2568808"/>
                      <a:gd name="connsiteX6" fmla="*/ 4090512 w 10885117"/>
                      <a:gd name="connsiteY6" fmla="*/ 0 h 2568808"/>
                      <a:gd name="connsiteX7" fmla="*/ 4663413 w 10885117"/>
                      <a:gd name="connsiteY7" fmla="*/ 0 h 2568808"/>
                      <a:gd name="connsiteX8" fmla="*/ 5236314 w 10885117"/>
                      <a:gd name="connsiteY8" fmla="*/ 0 h 2568808"/>
                      <a:gd name="connsiteX9" fmla="*/ 5482662 w 10885117"/>
                      <a:gd name="connsiteY9" fmla="*/ 0 h 2568808"/>
                      <a:gd name="connsiteX10" fmla="*/ 6164414 w 10885117"/>
                      <a:gd name="connsiteY10" fmla="*/ 0 h 2568808"/>
                      <a:gd name="connsiteX11" fmla="*/ 6410761 w 10885117"/>
                      <a:gd name="connsiteY11" fmla="*/ 0 h 2568808"/>
                      <a:gd name="connsiteX12" fmla="*/ 6983662 w 10885117"/>
                      <a:gd name="connsiteY12" fmla="*/ 0 h 2568808"/>
                      <a:gd name="connsiteX13" fmla="*/ 7774265 w 10885117"/>
                      <a:gd name="connsiteY13" fmla="*/ 0 h 2568808"/>
                      <a:gd name="connsiteX14" fmla="*/ 8564868 w 10885117"/>
                      <a:gd name="connsiteY14" fmla="*/ 0 h 2568808"/>
                      <a:gd name="connsiteX15" fmla="*/ 9246620 w 10885117"/>
                      <a:gd name="connsiteY15" fmla="*/ 0 h 2568808"/>
                      <a:gd name="connsiteX16" fmla="*/ 9710670 w 10885117"/>
                      <a:gd name="connsiteY16" fmla="*/ 0 h 2568808"/>
                      <a:gd name="connsiteX17" fmla="*/ 9957018 w 10885117"/>
                      <a:gd name="connsiteY17" fmla="*/ 0 h 2568808"/>
                      <a:gd name="connsiteX18" fmla="*/ 10885117 w 10885117"/>
                      <a:gd name="connsiteY18" fmla="*/ 0 h 2568808"/>
                      <a:gd name="connsiteX19" fmla="*/ 10885117 w 10885117"/>
                      <a:gd name="connsiteY19" fmla="*/ 539450 h 2568808"/>
                      <a:gd name="connsiteX20" fmla="*/ 10885117 w 10885117"/>
                      <a:gd name="connsiteY20" fmla="*/ 1027523 h 2568808"/>
                      <a:gd name="connsiteX21" fmla="*/ 10885117 w 10885117"/>
                      <a:gd name="connsiteY21" fmla="*/ 1592661 h 2568808"/>
                      <a:gd name="connsiteX22" fmla="*/ 10885117 w 10885117"/>
                      <a:gd name="connsiteY22" fmla="*/ 2055046 h 2568808"/>
                      <a:gd name="connsiteX23" fmla="*/ 10885117 w 10885117"/>
                      <a:gd name="connsiteY23" fmla="*/ 2568808 h 2568808"/>
                      <a:gd name="connsiteX24" fmla="*/ 10529918 w 10885117"/>
                      <a:gd name="connsiteY24" fmla="*/ 2568808 h 2568808"/>
                      <a:gd name="connsiteX25" fmla="*/ 10283571 w 10885117"/>
                      <a:gd name="connsiteY25" fmla="*/ 2568808 h 2568808"/>
                      <a:gd name="connsiteX26" fmla="*/ 9492968 w 10885117"/>
                      <a:gd name="connsiteY26" fmla="*/ 2568808 h 2568808"/>
                      <a:gd name="connsiteX27" fmla="*/ 9028918 w 10885117"/>
                      <a:gd name="connsiteY27" fmla="*/ 2568808 h 2568808"/>
                      <a:gd name="connsiteX28" fmla="*/ 8347166 w 10885117"/>
                      <a:gd name="connsiteY28" fmla="*/ 2568808 h 2568808"/>
                      <a:gd name="connsiteX29" fmla="*/ 8100819 w 10885117"/>
                      <a:gd name="connsiteY29" fmla="*/ 2568808 h 2568808"/>
                      <a:gd name="connsiteX30" fmla="*/ 7310215 w 10885117"/>
                      <a:gd name="connsiteY30" fmla="*/ 2568808 h 2568808"/>
                      <a:gd name="connsiteX31" fmla="*/ 6846166 w 10885117"/>
                      <a:gd name="connsiteY31" fmla="*/ 2568808 h 2568808"/>
                      <a:gd name="connsiteX32" fmla="*/ 6273265 w 10885117"/>
                      <a:gd name="connsiteY32" fmla="*/ 2568808 h 2568808"/>
                      <a:gd name="connsiteX33" fmla="*/ 5918066 w 10885117"/>
                      <a:gd name="connsiteY33" fmla="*/ 2568808 h 2568808"/>
                      <a:gd name="connsiteX34" fmla="*/ 5236314 w 10885117"/>
                      <a:gd name="connsiteY34" fmla="*/ 2568808 h 2568808"/>
                      <a:gd name="connsiteX35" fmla="*/ 4445711 w 10885117"/>
                      <a:gd name="connsiteY35" fmla="*/ 2568808 h 2568808"/>
                      <a:gd name="connsiteX36" fmla="*/ 3981661 w 10885117"/>
                      <a:gd name="connsiteY36" fmla="*/ 2568808 h 2568808"/>
                      <a:gd name="connsiteX37" fmla="*/ 3191058 w 10885117"/>
                      <a:gd name="connsiteY37" fmla="*/ 2568808 h 2568808"/>
                      <a:gd name="connsiteX38" fmla="*/ 2618157 w 10885117"/>
                      <a:gd name="connsiteY38" fmla="*/ 2568808 h 2568808"/>
                      <a:gd name="connsiteX39" fmla="*/ 1827554 w 10885117"/>
                      <a:gd name="connsiteY39" fmla="*/ 2568808 h 2568808"/>
                      <a:gd name="connsiteX40" fmla="*/ 1036951 w 10885117"/>
                      <a:gd name="connsiteY40" fmla="*/ 2568808 h 2568808"/>
                      <a:gd name="connsiteX41" fmla="*/ 681752 w 10885117"/>
                      <a:gd name="connsiteY41" fmla="*/ 2568808 h 2568808"/>
                      <a:gd name="connsiteX42" fmla="*/ 0 w 10885117"/>
                      <a:gd name="connsiteY42" fmla="*/ 2568808 h 2568808"/>
                      <a:gd name="connsiteX43" fmla="*/ 0 w 10885117"/>
                      <a:gd name="connsiteY43" fmla="*/ 2055046 h 2568808"/>
                      <a:gd name="connsiteX44" fmla="*/ 0 w 10885117"/>
                      <a:gd name="connsiteY44" fmla="*/ 1489909 h 2568808"/>
                      <a:gd name="connsiteX45" fmla="*/ 0 w 10885117"/>
                      <a:gd name="connsiteY45" fmla="*/ 1053211 h 2568808"/>
                      <a:gd name="connsiteX46" fmla="*/ 0 w 10885117"/>
                      <a:gd name="connsiteY46" fmla="*/ 616514 h 2568808"/>
                      <a:gd name="connsiteX47" fmla="*/ 0 w 10885117"/>
                      <a:gd name="connsiteY47" fmla="*/ 0 h 256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117" h="2568808" fill="none" extrusionOk="0">
                        <a:moveTo>
                          <a:pt x="0" y="0"/>
                        </a:moveTo>
                        <a:cubicBezTo>
                          <a:pt x="201373" y="-12356"/>
                          <a:pt x="593558" y="65346"/>
                          <a:pt x="790603" y="0"/>
                        </a:cubicBezTo>
                        <a:cubicBezTo>
                          <a:pt x="987648" y="-65346"/>
                          <a:pt x="1265474" y="74043"/>
                          <a:pt x="1472355" y="0"/>
                        </a:cubicBezTo>
                        <a:cubicBezTo>
                          <a:pt x="1679236" y="-74043"/>
                          <a:pt x="1990014" y="36597"/>
                          <a:pt x="2262959" y="0"/>
                        </a:cubicBezTo>
                        <a:cubicBezTo>
                          <a:pt x="2535904" y="-36597"/>
                          <a:pt x="2567309" y="5185"/>
                          <a:pt x="2835859" y="0"/>
                        </a:cubicBezTo>
                        <a:cubicBezTo>
                          <a:pt x="3104409" y="-5185"/>
                          <a:pt x="3356225" y="75247"/>
                          <a:pt x="3517611" y="0"/>
                        </a:cubicBezTo>
                        <a:cubicBezTo>
                          <a:pt x="3678997" y="-75247"/>
                          <a:pt x="3901088" y="6789"/>
                          <a:pt x="4090512" y="0"/>
                        </a:cubicBezTo>
                        <a:cubicBezTo>
                          <a:pt x="4279936" y="-6789"/>
                          <a:pt x="4392479" y="66767"/>
                          <a:pt x="4663413" y="0"/>
                        </a:cubicBezTo>
                        <a:cubicBezTo>
                          <a:pt x="4934347" y="-66767"/>
                          <a:pt x="5007212" y="59396"/>
                          <a:pt x="5236314" y="0"/>
                        </a:cubicBezTo>
                        <a:cubicBezTo>
                          <a:pt x="5465416" y="-59396"/>
                          <a:pt x="5384829" y="19528"/>
                          <a:pt x="5482662" y="0"/>
                        </a:cubicBezTo>
                        <a:cubicBezTo>
                          <a:pt x="5580495" y="-19528"/>
                          <a:pt x="5877681" y="9217"/>
                          <a:pt x="6164414" y="0"/>
                        </a:cubicBezTo>
                        <a:cubicBezTo>
                          <a:pt x="6451147" y="-9217"/>
                          <a:pt x="6311552" y="18667"/>
                          <a:pt x="6410761" y="0"/>
                        </a:cubicBezTo>
                        <a:cubicBezTo>
                          <a:pt x="6509970" y="-18667"/>
                          <a:pt x="6715364" y="3265"/>
                          <a:pt x="6983662" y="0"/>
                        </a:cubicBezTo>
                        <a:cubicBezTo>
                          <a:pt x="7251960" y="-3265"/>
                          <a:pt x="7525630" y="68722"/>
                          <a:pt x="7774265" y="0"/>
                        </a:cubicBezTo>
                        <a:cubicBezTo>
                          <a:pt x="8022900" y="-68722"/>
                          <a:pt x="8239476" y="87684"/>
                          <a:pt x="8564868" y="0"/>
                        </a:cubicBezTo>
                        <a:cubicBezTo>
                          <a:pt x="8890260" y="-87684"/>
                          <a:pt x="8919907" y="72666"/>
                          <a:pt x="9246620" y="0"/>
                        </a:cubicBezTo>
                        <a:cubicBezTo>
                          <a:pt x="9573333" y="-72666"/>
                          <a:pt x="9518457" y="47617"/>
                          <a:pt x="9710670" y="0"/>
                        </a:cubicBezTo>
                        <a:cubicBezTo>
                          <a:pt x="9902883" y="-47617"/>
                          <a:pt x="9889047" y="7716"/>
                          <a:pt x="9957018" y="0"/>
                        </a:cubicBezTo>
                        <a:cubicBezTo>
                          <a:pt x="10024989" y="-7716"/>
                          <a:pt x="10537625" y="43786"/>
                          <a:pt x="10885117" y="0"/>
                        </a:cubicBezTo>
                        <a:cubicBezTo>
                          <a:pt x="10945732" y="174009"/>
                          <a:pt x="10874084" y="419228"/>
                          <a:pt x="10885117" y="539450"/>
                        </a:cubicBezTo>
                        <a:cubicBezTo>
                          <a:pt x="10896150" y="659672"/>
                          <a:pt x="10870426" y="903525"/>
                          <a:pt x="10885117" y="1027523"/>
                        </a:cubicBezTo>
                        <a:cubicBezTo>
                          <a:pt x="10899808" y="1151521"/>
                          <a:pt x="10836147" y="1348805"/>
                          <a:pt x="10885117" y="1592661"/>
                        </a:cubicBezTo>
                        <a:cubicBezTo>
                          <a:pt x="10934087" y="1836517"/>
                          <a:pt x="10858084" y="1906959"/>
                          <a:pt x="10885117" y="2055046"/>
                        </a:cubicBezTo>
                        <a:cubicBezTo>
                          <a:pt x="10912150" y="2203134"/>
                          <a:pt x="10865714" y="2412583"/>
                          <a:pt x="10885117" y="2568808"/>
                        </a:cubicBezTo>
                        <a:cubicBezTo>
                          <a:pt x="10723231" y="2570888"/>
                          <a:pt x="10682487" y="2543099"/>
                          <a:pt x="10529918" y="2568808"/>
                        </a:cubicBezTo>
                        <a:cubicBezTo>
                          <a:pt x="10377349" y="2594517"/>
                          <a:pt x="10378860" y="2560027"/>
                          <a:pt x="10283571" y="2568808"/>
                        </a:cubicBezTo>
                        <a:cubicBezTo>
                          <a:pt x="10188282" y="2577589"/>
                          <a:pt x="9793638" y="2550705"/>
                          <a:pt x="9492968" y="2568808"/>
                        </a:cubicBezTo>
                        <a:cubicBezTo>
                          <a:pt x="9192298" y="2586911"/>
                          <a:pt x="9259866" y="2515161"/>
                          <a:pt x="9028918" y="2568808"/>
                        </a:cubicBezTo>
                        <a:cubicBezTo>
                          <a:pt x="8797970" y="2622455"/>
                          <a:pt x="8618909" y="2488350"/>
                          <a:pt x="8347166" y="2568808"/>
                        </a:cubicBezTo>
                        <a:cubicBezTo>
                          <a:pt x="8075423" y="2649266"/>
                          <a:pt x="8214065" y="2553435"/>
                          <a:pt x="8100819" y="2568808"/>
                        </a:cubicBezTo>
                        <a:cubicBezTo>
                          <a:pt x="7987573" y="2584181"/>
                          <a:pt x="7539764" y="2498393"/>
                          <a:pt x="7310215" y="2568808"/>
                        </a:cubicBezTo>
                        <a:cubicBezTo>
                          <a:pt x="7080666" y="2639223"/>
                          <a:pt x="7012791" y="2535006"/>
                          <a:pt x="6846166" y="2568808"/>
                        </a:cubicBezTo>
                        <a:cubicBezTo>
                          <a:pt x="6679541" y="2602610"/>
                          <a:pt x="6428239" y="2551398"/>
                          <a:pt x="6273265" y="2568808"/>
                        </a:cubicBezTo>
                        <a:cubicBezTo>
                          <a:pt x="6118291" y="2586218"/>
                          <a:pt x="6094691" y="2535117"/>
                          <a:pt x="5918066" y="2568808"/>
                        </a:cubicBezTo>
                        <a:cubicBezTo>
                          <a:pt x="5741441" y="2602499"/>
                          <a:pt x="5396107" y="2554378"/>
                          <a:pt x="5236314" y="2568808"/>
                        </a:cubicBezTo>
                        <a:cubicBezTo>
                          <a:pt x="5076521" y="2583238"/>
                          <a:pt x="4618351" y="2559977"/>
                          <a:pt x="4445711" y="2568808"/>
                        </a:cubicBezTo>
                        <a:cubicBezTo>
                          <a:pt x="4273071" y="2577639"/>
                          <a:pt x="4094145" y="2536615"/>
                          <a:pt x="3981661" y="2568808"/>
                        </a:cubicBezTo>
                        <a:cubicBezTo>
                          <a:pt x="3869177" y="2601001"/>
                          <a:pt x="3445257" y="2507073"/>
                          <a:pt x="3191058" y="2568808"/>
                        </a:cubicBezTo>
                        <a:cubicBezTo>
                          <a:pt x="2936859" y="2630543"/>
                          <a:pt x="2873809" y="2510606"/>
                          <a:pt x="2618157" y="2568808"/>
                        </a:cubicBezTo>
                        <a:cubicBezTo>
                          <a:pt x="2362505" y="2627010"/>
                          <a:pt x="2158290" y="2564004"/>
                          <a:pt x="1827554" y="2568808"/>
                        </a:cubicBezTo>
                        <a:cubicBezTo>
                          <a:pt x="1496818" y="2573612"/>
                          <a:pt x="1391485" y="2551557"/>
                          <a:pt x="1036951" y="2568808"/>
                        </a:cubicBezTo>
                        <a:cubicBezTo>
                          <a:pt x="682417" y="2586059"/>
                          <a:pt x="799170" y="2553122"/>
                          <a:pt x="681752" y="2568808"/>
                        </a:cubicBezTo>
                        <a:cubicBezTo>
                          <a:pt x="564334" y="2584494"/>
                          <a:pt x="294320" y="2545951"/>
                          <a:pt x="0" y="2568808"/>
                        </a:cubicBezTo>
                        <a:cubicBezTo>
                          <a:pt x="-13691" y="2318499"/>
                          <a:pt x="3620" y="2287784"/>
                          <a:pt x="0" y="2055046"/>
                        </a:cubicBezTo>
                        <a:cubicBezTo>
                          <a:pt x="-3620" y="1822308"/>
                          <a:pt x="12684" y="1608829"/>
                          <a:pt x="0" y="1489909"/>
                        </a:cubicBezTo>
                        <a:cubicBezTo>
                          <a:pt x="-12684" y="1370989"/>
                          <a:pt x="11864" y="1142895"/>
                          <a:pt x="0" y="1053211"/>
                        </a:cubicBezTo>
                        <a:cubicBezTo>
                          <a:pt x="-11864" y="963527"/>
                          <a:pt x="2202" y="734378"/>
                          <a:pt x="0" y="616514"/>
                        </a:cubicBezTo>
                        <a:cubicBezTo>
                          <a:pt x="-2202" y="498650"/>
                          <a:pt x="13362" y="181712"/>
                          <a:pt x="0" y="0"/>
                        </a:cubicBezTo>
                        <a:close/>
                      </a:path>
                      <a:path w="10885117" h="2568808" stroke="0" extrusionOk="0">
                        <a:moveTo>
                          <a:pt x="0" y="0"/>
                        </a:moveTo>
                        <a:cubicBezTo>
                          <a:pt x="187663" y="-39601"/>
                          <a:pt x="331253" y="15281"/>
                          <a:pt x="464050" y="0"/>
                        </a:cubicBezTo>
                        <a:cubicBezTo>
                          <a:pt x="596847" y="-15281"/>
                          <a:pt x="620885" y="8029"/>
                          <a:pt x="710397" y="0"/>
                        </a:cubicBezTo>
                        <a:cubicBezTo>
                          <a:pt x="799909" y="-8029"/>
                          <a:pt x="1286298" y="47891"/>
                          <a:pt x="1501000" y="0"/>
                        </a:cubicBezTo>
                        <a:cubicBezTo>
                          <a:pt x="1715702" y="-47891"/>
                          <a:pt x="1820634" y="53787"/>
                          <a:pt x="1965050" y="0"/>
                        </a:cubicBezTo>
                        <a:cubicBezTo>
                          <a:pt x="2109466" y="-53787"/>
                          <a:pt x="2286019" y="8881"/>
                          <a:pt x="2429100" y="0"/>
                        </a:cubicBezTo>
                        <a:cubicBezTo>
                          <a:pt x="2572181" y="-8881"/>
                          <a:pt x="2842347" y="78778"/>
                          <a:pt x="3219703" y="0"/>
                        </a:cubicBezTo>
                        <a:cubicBezTo>
                          <a:pt x="3597059" y="-78778"/>
                          <a:pt x="3499944" y="18208"/>
                          <a:pt x="3574902" y="0"/>
                        </a:cubicBezTo>
                        <a:cubicBezTo>
                          <a:pt x="3649860" y="-18208"/>
                          <a:pt x="4022068" y="88266"/>
                          <a:pt x="4365505" y="0"/>
                        </a:cubicBezTo>
                        <a:cubicBezTo>
                          <a:pt x="4708942" y="-88266"/>
                          <a:pt x="4895534" y="15873"/>
                          <a:pt x="5156108" y="0"/>
                        </a:cubicBezTo>
                        <a:cubicBezTo>
                          <a:pt x="5416682" y="-15873"/>
                          <a:pt x="5539819" y="68702"/>
                          <a:pt x="5729009" y="0"/>
                        </a:cubicBezTo>
                        <a:cubicBezTo>
                          <a:pt x="5918199" y="-68702"/>
                          <a:pt x="6286500" y="34926"/>
                          <a:pt x="6519612" y="0"/>
                        </a:cubicBezTo>
                        <a:cubicBezTo>
                          <a:pt x="6752724" y="-34926"/>
                          <a:pt x="6804784" y="27262"/>
                          <a:pt x="6983662" y="0"/>
                        </a:cubicBezTo>
                        <a:cubicBezTo>
                          <a:pt x="7162540" y="-27262"/>
                          <a:pt x="7291821" y="45282"/>
                          <a:pt x="7447712" y="0"/>
                        </a:cubicBezTo>
                        <a:cubicBezTo>
                          <a:pt x="7603603" y="-45282"/>
                          <a:pt x="7900227" y="56318"/>
                          <a:pt x="8129464" y="0"/>
                        </a:cubicBezTo>
                        <a:cubicBezTo>
                          <a:pt x="8358701" y="-56318"/>
                          <a:pt x="8388349" y="7915"/>
                          <a:pt x="8593513" y="0"/>
                        </a:cubicBezTo>
                        <a:cubicBezTo>
                          <a:pt x="8798677" y="-7915"/>
                          <a:pt x="9081565" y="30122"/>
                          <a:pt x="9384117" y="0"/>
                        </a:cubicBezTo>
                        <a:cubicBezTo>
                          <a:pt x="9686669" y="-30122"/>
                          <a:pt x="9987568" y="44757"/>
                          <a:pt x="10174720" y="0"/>
                        </a:cubicBezTo>
                        <a:cubicBezTo>
                          <a:pt x="10361872" y="-44757"/>
                          <a:pt x="10742103" y="70833"/>
                          <a:pt x="10885117" y="0"/>
                        </a:cubicBezTo>
                        <a:cubicBezTo>
                          <a:pt x="10919472" y="216464"/>
                          <a:pt x="10849355" y="374651"/>
                          <a:pt x="10885117" y="488074"/>
                        </a:cubicBezTo>
                        <a:cubicBezTo>
                          <a:pt x="10920879" y="601497"/>
                          <a:pt x="10845701" y="791744"/>
                          <a:pt x="10885117" y="924771"/>
                        </a:cubicBezTo>
                        <a:cubicBezTo>
                          <a:pt x="10924533" y="1057798"/>
                          <a:pt x="10871653" y="1234216"/>
                          <a:pt x="10885117" y="1387156"/>
                        </a:cubicBezTo>
                        <a:cubicBezTo>
                          <a:pt x="10898581" y="1540096"/>
                          <a:pt x="10821784" y="1698217"/>
                          <a:pt x="10885117" y="1926606"/>
                        </a:cubicBezTo>
                        <a:cubicBezTo>
                          <a:pt x="10948450" y="2154995"/>
                          <a:pt x="10809499" y="2410872"/>
                          <a:pt x="10885117" y="2568808"/>
                        </a:cubicBezTo>
                        <a:cubicBezTo>
                          <a:pt x="10751698" y="2582661"/>
                          <a:pt x="10674732" y="2560404"/>
                          <a:pt x="10529918" y="2568808"/>
                        </a:cubicBezTo>
                        <a:cubicBezTo>
                          <a:pt x="10385104" y="2577212"/>
                          <a:pt x="10364760" y="2558870"/>
                          <a:pt x="10283571" y="2568808"/>
                        </a:cubicBezTo>
                        <a:cubicBezTo>
                          <a:pt x="10202382" y="2578746"/>
                          <a:pt x="10143976" y="2547238"/>
                          <a:pt x="10037224" y="2568808"/>
                        </a:cubicBezTo>
                        <a:cubicBezTo>
                          <a:pt x="9930472" y="2590378"/>
                          <a:pt x="9690945" y="2546814"/>
                          <a:pt x="9464323" y="2568808"/>
                        </a:cubicBezTo>
                        <a:cubicBezTo>
                          <a:pt x="9237701" y="2590802"/>
                          <a:pt x="9198692" y="2557822"/>
                          <a:pt x="9109124" y="2568808"/>
                        </a:cubicBezTo>
                        <a:cubicBezTo>
                          <a:pt x="9019556" y="2579794"/>
                          <a:pt x="8626290" y="2531734"/>
                          <a:pt x="8427372" y="2568808"/>
                        </a:cubicBezTo>
                        <a:cubicBezTo>
                          <a:pt x="8228454" y="2605882"/>
                          <a:pt x="8208763" y="2537246"/>
                          <a:pt x="8072174" y="2568808"/>
                        </a:cubicBezTo>
                        <a:cubicBezTo>
                          <a:pt x="7935585" y="2600370"/>
                          <a:pt x="7647726" y="2529593"/>
                          <a:pt x="7390422" y="2568808"/>
                        </a:cubicBezTo>
                        <a:cubicBezTo>
                          <a:pt x="7133118" y="2608023"/>
                          <a:pt x="7230091" y="2545757"/>
                          <a:pt x="7144074" y="2568808"/>
                        </a:cubicBezTo>
                        <a:cubicBezTo>
                          <a:pt x="7058057" y="2591859"/>
                          <a:pt x="6656131" y="2536335"/>
                          <a:pt x="6462322" y="2568808"/>
                        </a:cubicBezTo>
                        <a:cubicBezTo>
                          <a:pt x="6268513" y="2601281"/>
                          <a:pt x="6274455" y="2530366"/>
                          <a:pt x="6107124" y="2568808"/>
                        </a:cubicBezTo>
                        <a:cubicBezTo>
                          <a:pt x="5939793" y="2607250"/>
                          <a:pt x="5933527" y="2563297"/>
                          <a:pt x="5860776" y="2568808"/>
                        </a:cubicBezTo>
                        <a:cubicBezTo>
                          <a:pt x="5788025" y="2574319"/>
                          <a:pt x="5623064" y="2527305"/>
                          <a:pt x="5505578" y="2568808"/>
                        </a:cubicBezTo>
                        <a:cubicBezTo>
                          <a:pt x="5388092" y="2610311"/>
                          <a:pt x="4963709" y="2515134"/>
                          <a:pt x="4823826" y="2568808"/>
                        </a:cubicBezTo>
                        <a:cubicBezTo>
                          <a:pt x="4683943" y="2622482"/>
                          <a:pt x="4560290" y="2556199"/>
                          <a:pt x="4468627" y="2568808"/>
                        </a:cubicBezTo>
                        <a:cubicBezTo>
                          <a:pt x="4376964" y="2581417"/>
                          <a:pt x="4318797" y="2559719"/>
                          <a:pt x="4222280" y="2568808"/>
                        </a:cubicBezTo>
                        <a:cubicBezTo>
                          <a:pt x="4125763" y="2577897"/>
                          <a:pt x="4016309" y="2541899"/>
                          <a:pt x="3867081" y="2568808"/>
                        </a:cubicBezTo>
                        <a:cubicBezTo>
                          <a:pt x="3717853" y="2595717"/>
                          <a:pt x="3564348" y="2528976"/>
                          <a:pt x="3403031" y="2568808"/>
                        </a:cubicBezTo>
                        <a:cubicBezTo>
                          <a:pt x="3241714" y="2608640"/>
                          <a:pt x="3034003" y="2509273"/>
                          <a:pt x="2830130" y="2568808"/>
                        </a:cubicBezTo>
                        <a:cubicBezTo>
                          <a:pt x="2626257" y="2628343"/>
                          <a:pt x="2579416" y="2557977"/>
                          <a:pt x="2474932" y="2568808"/>
                        </a:cubicBezTo>
                        <a:cubicBezTo>
                          <a:pt x="2370448" y="2579639"/>
                          <a:pt x="2075935" y="2519097"/>
                          <a:pt x="1684329" y="2568808"/>
                        </a:cubicBezTo>
                        <a:cubicBezTo>
                          <a:pt x="1292723" y="2618519"/>
                          <a:pt x="1361567" y="2505306"/>
                          <a:pt x="1111428" y="2568808"/>
                        </a:cubicBezTo>
                        <a:cubicBezTo>
                          <a:pt x="861289" y="2632310"/>
                          <a:pt x="315980" y="2438839"/>
                          <a:pt x="0" y="2568808"/>
                        </a:cubicBezTo>
                        <a:cubicBezTo>
                          <a:pt x="-45375" y="2454573"/>
                          <a:pt x="63335" y="2196325"/>
                          <a:pt x="0" y="2029358"/>
                        </a:cubicBezTo>
                        <a:cubicBezTo>
                          <a:pt x="-63335" y="1862391"/>
                          <a:pt x="9736" y="1676312"/>
                          <a:pt x="0" y="1515597"/>
                        </a:cubicBezTo>
                        <a:cubicBezTo>
                          <a:pt x="-9736" y="1354882"/>
                          <a:pt x="29474" y="1244928"/>
                          <a:pt x="0" y="1027523"/>
                        </a:cubicBezTo>
                        <a:cubicBezTo>
                          <a:pt x="-29474" y="810118"/>
                          <a:pt x="34103" y="606923"/>
                          <a:pt x="0" y="488074"/>
                        </a:cubicBezTo>
                        <a:cubicBezTo>
                          <a:pt x="-34103" y="369225"/>
                          <a:pt x="19076" y="183296"/>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600"/>
              </a:spcAft>
            </a:pPr>
            <a:r>
              <a:rPr lang="en-US" b="1" i="1" u="sng"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rPr>
              <a:t>Scenario 3A</a:t>
            </a:r>
          </a:p>
          <a:p>
            <a:pPr>
              <a:spcAft>
                <a:spcPts val="600"/>
              </a:spcAft>
            </a:pPr>
            <a:endParaRPr lang="en-US" b="1" i="1" u="sng"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endParaRPr>
          </a:p>
          <a:p>
            <a:pPr>
              <a:spcAft>
                <a:spcPts val="600"/>
              </a:spcAft>
            </a:pPr>
            <a:r>
              <a:rPr lang="en-US" b="1" dirty="0">
                <a:solidFill>
                  <a:srgbClr val="000000"/>
                </a:solidFill>
                <a:latin typeface="IBM Plex Sans" panose="020B0503050203000203" pitchFamily="34" charset="0"/>
              </a:rPr>
              <a:t>Step 1: </a:t>
            </a:r>
            <a:r>
              <a:rPr lang="en-US" dirty="0">
                <a:solidFill>
                  <a:srgbClr val="000000"/>
                </a:solidFill>
                <a:latin typeface="IBM Plex Sans" panose="020B0503050203000203" pitchFamily="34" charset="0"/>
              </a:rPr>
              <a:t>Read the information found in </a:t>
            </a:r>
            <a:r>
              <a:rPr lang="en-US" b="1" dirty="0">
                <a:solidFill>
                  <a:srgbClr val="000000"/>
                </a:solidFill>
                <a:latin typeface="IBM Plex Sans" panose="020B0503050203000203" pitchFamily="34" charset="0"/>
              </a:rPr>
              <a:t>Appendix 3 </a:t>
            </a:r>
            <a:r>
              <a:rPr lang="en-US" dirty="0">
                <a:solidFill>
                  <a:srgbClr val="000000"/>
                </a:solidFill>
                <a:latin typeface="IBM Plex Sans" panose="020B0503050203000203" pitchFamily="34" charset="0"/>
              </a:rPr>
              <a:t>of your guide about each of the companies below. </a:t>
            </a:r>
          </a:p>
          <a:p>
            <a:pPr>
              <a:spcAft>
                <a:spcPts val="600"/>
              </a:spcAft>
            </a:pPr>
            <a:r>
              <a:rPr lang="en-US" b="1" dirty="0">
                <a:solidFill>
                  <a:srgbClr val="000000"/>
                </a:solidFill>
                <a:latin typeface="IBM Plex Sans" panose="020B0503050203000203" pitchFamily="34" charset="0"/>
              </a:rPr>
              <a:t>Step 2: </a:t>
            </a:r>
            <a:r>
              <a:rPr lang="en-US" dirty="0">
                <a:solidFill>
                  <a:srgbClr val="000000"/>
                </a:solidFill>
                <a:latin typeface="IBM Plex Sans" panose="020B0503050203000203" pitchFamily="34" charset="0"/>
              </a:rPr>
              <a:t>Choose ONE investment that you think will go up in price over a 1-month period.</a:t>
            </a:r>
          </a:p>
          <a:p>
            <a:pPr>
              <a:spcAft>
                <a:spcPts val="600"/>
              </a:spcAft>
            </a:pPr>
            <a:r>
              <a:rPr lang="en-US" b="1" dirty="0">
                <a:solidFill>
                  <a:srgbClr val="000000"/>
                </a:solidFill>
                <a:latin typeface="IBM Plex Sans" panose="020B0503050203000203" pitchFamily="34" charset="0"/>
              </a:rPr>
              <a:t>Step 3: </a:t>
            </a:r>
            <a:r>
              <a:rPr lang="en-US" dirty="0">
                <a:solidFill>
                  <a:srgbClr val="000000"/>
                </a:solidFill>
                <a:latin typeface="IBM Plex Sans" panose="020B0503050203000203" pitchFamily="34" charset="0"/>
              </a:rPr>
              <a:t>Observe the one-month percentage (%) change in prices for the investment that you chose.</a:t>
            </a:r>
          </a:p>
          <a:p>
            <a:pPr>
              <a:spcAft>
                <a:spcPts val="600"/>
              </a:spcAft>
            </a:pPr>
            <a:r>
              <a:rPr lang="en-US" b="0" i="0" u="none" strike="noStrike" baseline="0" dirty="0">
                <a:solidFill>
                  <a:srgbClr val="000000"/>
                </a:solidFill>
                <a:latin typeface="IBM Plex Sans" panose="020B0503050203000203" pitchFamily="34" charset="0"/>
              </a:rPr>
              <a:t>	</a:t>
            </a:r>
          </a:p>
        </p:txBody>
      </p:sp>
      <p:sp>
        <p:nvSpPr>
          <p:cNvPr id="8" name="Text Placeholder 3">
            <a:extLst>
              <a:ext uri="{FF2B5EF4-FFF2-40B4-BE49-F238E27FC236}">
                <a16:creationId xmlns:a16="http://schemas.microsoft.com/office/drawing/2014/main" id="{7E02061E-7589-F365-9D50-BAECC745958E}"/>
              </a:ext>
            </a:extLst>
          </p:cNvPr>
          <p:cNvSpPr>
            <a:spLocks noGrp="1"/>
          </p:cNvSpPr>
          <p:nvPr>
            <p:ph type="body" sz="quarter" idx="12"/>
          </p:nvPr>
        </p:nvSpPr>
        <p:spPr>
          <a:xfrm>
            <a:off x="2109026" y="5957969"/>
            <a:ext cx="2535912" cy="455613"/>
          </a:xfrm>
        </p:spPr>
        <p:txBody>
          <a:bodyPr anchor="ctr"/>
          <a:lstStyle/>
          <a:p>
            <a:pPr algn="ctr"/>
            <a:r>
              <a:rPr lang="en-US" sz="1800" b="1" cap="none" dirty="0">
                <a:solidFill>
                  <a:schemeClr val="tx1"/>
                </a:solidFill>
                <a:latin typeface="IBM Plex Sans" panose="020B0503050203000203" pitchFamily="34" charset="0"/>
              </a:rPr>
              <a:t>Apple</a:t>
            </a:r>
          </a:p>
        </p:txBody>
      </p:sp>
      <p:sp>
        <p:nvSpPr>
          <p:cNvPr id="9" name="Text Placeholder 7">
            <a:extLst>
              <a:ext uri="{FF2B5EF4-FFF2-40B4-BE49-F238E27FC236}">
                <a16:creationId xmlns:a16="http://schemas.microsoft.com/office/drawing/2014/main" id="{9949435E-4AB5-EC5E-5586-05EEA99E4A78}"/>
              </a:ext>
            </a:extLst>
          </p:cNvPr>
          <p:cNvSpPr txBox="1">
            <a:spLocks/>
          </p:cNvSpPr>
          <p:nvPr/>
        </p:nvSpPr>
        <p:spPr>
          <a:xfrm>
            <a:off x="4024606" y="5957969"/>
            <a:ext cx="1937262" cy="455613"/>
          </a:xfrm>
          <a:prstGeom prst="rect">
            <a:avLst/>
          </a:prstGeom>
        </p:spPr>
        <p:txBody>
          <a:bodyPr anchor="ctr"/>
          <a:lst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pPr algn="ctr"/>
            <a:r>
              <a:rPr lang="en-US" b="1" dirty="0"/>
              <a:t>Nintendo</a:t>
            </a:r>
          </a:p>
        </p:txBody>
      </p:sp>
      <p:sp>
        <p:nvSpPr>
          <p:cNvPr id="11" name="Text Placeholder 9">
            <a:extLst>
              <a:ext uri="{FF2B5EF4-FFF2-40B4-BE49-F238E27FC236}">
                <a16:creationId xmlns:a16="http://schemas.microsoft.com/office/drawing/2014/main" id="{A481FB45-28EB-0087-17B2-51948521BAC8}"/>
              </a:ext>
            </a:extLst>
          </p:cNvPr>
          <p:cNvSpPr txBox="1">
            <a:spLocks/>
          </p:cNvSpPr>
          <p:nvPr/>
        </p:nvSpPr>
        <p:spPr>
          <a:xfrm>
            <a:off x="6074812" y="5957969"/>
            <a:ext cx="1937262" cy="455613"/>
          </a:xfrm>
          <a:prstGeom prst="rect">
            <a:avLst/>
          </a:prstGeom>
        </p:spPr>
        <p:txBody>
          <a:bodyPr anchor="ctr"/>
          <a:lst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pPr algn="ctr"/>
            <a:r>
              <a:rPr lang="en-US" b="1" dirty="0"/>
              <a:t>Ford</a:t>
            </a:r>
          </a:p>
        </p:txBody>
      </p:sp>
      <p:sp>
        <p:nvSpPr>
          <p:cNvPr id="12" name="Text Placeholder 11">
            <a:extLst>
              <a:ext uri="{FF2B5EF4-FFF2-40B4-BE49-F238E27FC236}">
                <a16:creationId xmlns:a16="http://schemas.microsoft.com/office/drawing/2014/main" id="{7F1FA9E4-0677-1119-E6B0-8725F99890A8}"/>
              </a:ext>
            </a:extLst>
          </p:cNvPr>
          <p:cNvSpPr txBox="1">
            <a:spLocks/>
          </p:cNvSpPr>
          <p:nvPr/>
        </p:nvSpPr>
        <p:spPr>
          <a:xfrm>
            <a:off x="7883422" y="5957969"/>
            <a:ext cx="2570123" cy="455613"/>
          </a:xfrm>
          <a:prstGeom prst="rect">
            <a:avLst/>
          </a:prstGeom>
        </p:spPr>
        <p:txBody>
          <a:bodyPr anchor="ctr"/>
          <a:lst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pPr algn="ctr"/>
            <a:r>
              <a:rPr lang="en-US" b="1" dirty="0"/>
              <a:t>Air Canada</a:t>
            </a:r>
          </a:p>
        </p:txBody>
      </p:sp>
      <p:pic>
        <p:nvPicPr>
          <p:cNvPr id="13" name="Picture Placeholder 26" descr="Shape&#10;&#10;Description automatically generated with low confidence">
            <a:extLst>
              <a:ext uri="{FF2B5EF4-FFF2-40B4-BE49-F238E27FC236}">
                <a16:creationId xmlns:a16="http://schemas.microsoft.com/office/drawing/2014/main" id="{6F31AA5D-DE70-0525-DDE5-C93C2E2FEDA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2893318" y="4918840"/>
            <a:ext cx="922996" cy="922995"/>
          </a:xfrm>
          <a:prstGeom prst="rect">
            <a:avLst/>
          </a:prstGeom>
          <a:ln w="12700" cap="flat" cmpd="sng" algn="ctr">
            <a:noFill/>
            <a:prstDash val="solid"/>
            <a:miter lim="800000"/>
            <a:extLst>
              <a:ext uri="{C807C97D-BFC1-408E-A445-0C87EB9F89A2}">
                <ask:lineSketchStyleProps xmlns:ask="http://schemas.microsoft.com/office/drawing/2018/sketchyshapes" sd="1219033472">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522034" y="98018"/>
                          <a:pt x="968101" y="28977"/>
                          <a:pt x="1426482" y="0"/>
                        </a:cubicBezTo>
                        <a:cubicBezTo>
                          <a:pt x="1439754" y="384573"/>
                          <a:pt x="1316085" y="1120255"/>
                          <a:pt x="1426482" y="1426480"/>
                        </a:cubicBezTo>
                        <a:cubicBezTo>
                          <a:pt x="1047669" y="1507813"/>
                          <a:pt x="373960" y="1425430"/>
                          <a:pt x="0" y="1426480"/>
                        </a:cubicBezTo>
                        <a:cubicBezTo>
                          <a:pt x="1417" y="760725"/>
                          <a:pt x="-50682" y="659989"/>
                          <a:pt x="0" y="0"/>
                        </a:cubicBezTo>
                        <a:close/>
                      </a:path>
                      <a:path w="1426482" h="1426480" stroke="0" extrusionOk="0">
                        <a:moveTo>
                          <a:pt x="0" y="0"/>
                        </a:moveTo>
                        <a:cubicBezTo>
                          <a:pt x="547657" y="-9425"/>
                          <a:pt x="1173892" y="73507"/>
                          <a:pt x="1426482" y="0"/>
                        </a:cubicBezTo>
                        <a:cubicBezTo>
                          <a:pt x="1334902" y="635066"/>
                          <a:pt x="1315165" y="1120646"/>
                          <a:pt x="1426482" y="1426480"/>
                        </a:cubicBezTo>
                        <a:cubicBezTo>
                          <a:pt x="983489" y="1426120"/>
                          <a:pt x="215336" y="1330594"/>
                          <a:pt x="0" y="1426480"/>
                        </a:cubicBezTo>
                        <a:cubicBezTo>
                          <a:pt x="34007" y="1212819"/>
                          <a:pt x="89164" y="384493"/>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14" name="Picture Placeholder 32" descr="A picture containing text&#10;&#10;Description automatically generated">
            <a:extLst>
              <a:ext uri="{FF2B5EF4-FFF2-40B4-BE49-F238E27FC236}">
                <a16:creationId xmlns:a16="http://schemas.microsoft.com/office/drawing/2014/main" id="{07695D21-1A4C-DEB2-D773-9C2C14CC7BAB}"/>
              </a:ext>
            </a:extLst>
          </p:cNvPr>
          <p:cNvPicPr>
            <a:picLocks noChangeAspect="1"/>
          </p:cNvPicPr>
          <p:nvPr/>
        </p:nvPicPr>
        <p:blipFill rotWithShape="1">
          <a:blip r:embed="rId6">
            <a:extLst>
              <a:ext uri="{28A0092B-C50C-407E-A947-70E740481C1C}">
                <a14:useLocalDpi xmlns:a14="http://schemas.microsoft.com/office/drawing/2010/main" val="0"/>
              </a:ext>
            </a:extLst>
          </a:blip>
          <a:srcRect b="23967"/>
          <a:stretch/>
        </p:blipFill>
        <p:spPr>
          <a:xfrm>
            <a:off x="4381829" y="4918840"/>
            <a:ext cx="1213947" cy="922995"/>
          </a:xfrm>
          <a:prstGeom prst="rect">
            <a:avLst/>
          </a:prstGeom>
          <a:ln w="12700" cap="flat" cmpd="sng" algn="ctr">
            <a:noFill/>
            <a:prstDash val="solid"/>
            <a:miter lim="800000"/>
            <a:extLst>
              <a:ext uri="{C807C97D-BFC1-408E-A445-0C87EB9F89A2}">
                <ask:lineSketchStyleProps xmlns:ask="http://schemas.microsoft.com/office/drawing/2018/sketchyshapes" sd="981765707">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381998" y="90243"/>
                          <a:pt x="1222845" y="58687"/>
                          <a:pt x="1426482" y="0"/>
                        </a:cubicBezTo>
                        <a:cubicBezTo>
                          <a:pt x="1461222" y="238322"/>
                          <a:pt x="1523547" y="1060257"/>
                          <a:pt x="1426482" y="1426480"/>
                        </a:cubicBezTo>
                        <a:cubicBezTo>
                          <a:pt x="912847" y="1337841"/>
                          <a:pt x="631615" y="1499892"/>
                          <a:pt x="0" y="1426480"/>
                        </a:cubicBezTo>
                        <a:cubicBezTo>
                          <a:pt x="-88028" y="1098621"/>
                          <a:pt x="120693" y="687587"/>
                          <a:pt x="0" y="0"/>
                        </a:cubicBezTo>
                        <a:close/>
                      </a:path>
                      <a:path w="1426482" h="1426480" stroke="0" extrusionOk="0">
                        <a:moveTo>
                          <a:pt x="0" y="0"/>
                        </a:moveTo>
                        <a:cubicBezTo>
                          <a:pt x="656616" y="121349"/>
                          <a:pt x="1192870" y="-69561"/>
                          <a:pt x="1426482" y="0"/>
                        </a:cubicBezTo>
                        <a:cubicBezTo>
                          <a:pt x="1508770" y="674144"/>
                          <a:pt x="1299340" y="1019764"/>
                          <a:pt x="1426482" y="1426480"/>
                        </a:cubicBezTo>
                        <a:cubicBezTo>
                          <a:pt x="1168164" y="1304756"/>
                          <a:pt x="643539" y="1358604"/>
                          <a:pt x="0" y="1426480"/>
                        </a:cubicBezTo>
                        <a:cubicBezTo>
                          <a:pt x="55874" y="990293"/>
                          <a:pt x="-79470" y="36618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15" name="Picture Placeholder 40" descr="Logo, company name&#10;&#10;Description automatically generated">
            <a:extLst>
              <a:ext uri="{FF2B5EF4-FFF2-40B4-BE49-F238E27FC236}">
                <a16:creationId xmlns:a16="http://schemas.microsoft.com/office/drawing/2014/main" id="{D716FBE1-806A-F7F8-CFA4-05EA7AC1E408}"/>
              </a:ext>
            </a:extLst>
          </p:cNvPr>
          <p:cNvPicPr>
            <a:picLocks noChangeAspect="1"/>
          </p:cNvPicPr>
          <p:nvPr/>
        </p:nvPicPr>
        <p:blipFill rotWithShape="1">
          <a:blip r:embed="rId7">
            <a:extLst>
              <a:ext uri="{28A0092B-C50C-407E-A947-70E740481C1C}">
                <a14:useLocalDpi xmlns:a14="http://schemas.microsoft.com/office/drawing/2010/main" val="0"/>
              </a:ext>
            </a:extLst>
          </a:blip>
          <a:srcRect l="-9749" r="-10311"/>
          <a:stretch/>
        </p:blipFill>
        <p:spPr>
          <a:xfrm>
            <a:off x="6263050" y="5076500"/>
            <a:ext cx="1560786" cy="922995"/>
          </a:xfrm>
          <a:prstGeom prst="rect">
            <a:avLst/>
          </a:prstGeom>
          <a:ln w="12700" cap="flat" cmpd="sng" algn="ctr">
            <a:noFill/>
            <a:prstDash val="solid"/>
            <a:miter lim="800000"/>
            <a:extLst>
              <a:ext uri="{C807C97D-BFC1-408E-A445-0C87EB9F89A2}">
                <ask:lineSketchStyleProps xmlns:ask="http://schemas.microsoft.com/office/drawing/2018/sketchyshapes" sd="3978248048">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388551" y="-118688"/>
                          <a:pt x="860183" y="81631"/>
                          <a:pt x="1426482" y="0"/>
                        </a:cubicBezTo>
                        <a:cubicBezTo>
                          <a:pt x="1339014" y="474873"/>
                          <a:pt x="1384121" y="871940"/>
                          <a:pt x="1426482" y="1426480"/>
                        </a:cubicBezTo>
                        <a:cubicBezTo>
                          <a:pt x="1272269" y="1314377"/>
                          <a:pt x="206852" y="1347983"/>
                          <a:pt x="0" y="1426480"/>
                        </a:cubicBezTo>
                        <a:cubicBezTo>
                          <a:pt x="59290" y="910454"/>
                          <a:pt x="74409" y="286922"/>
                          <a:pt x="0" y="0"/>
                        </a:cubicBezTo>
                        <a:close/>
                      </a:path>
                      <a:path w="1426482" h="1426480" stroke="0" extrusionOk="0">
                        <a:moveTo>
                          <a:pt x="0" y="0"/>
                        </a:moveTo>
                        <a:cubicBezTo>
                          <a:pt x="339416" y="-94290"/>
                          <a:pt x="881098" y="-116099"/>
                          <a:pt x="1426482" y="0"/>
                        </a:cubicBezTo>
                        <a:cubicBezTo>
                          <a:pt x="1340019" y="318069"/>
                          <a:pt x="1396917" y="972815"/>
                          <a:pt x="1426482" y="1426480"/>
                        </a:cubicBezTo>
                        <a:cubicBezTo>
                          <a:pt x="1022213" y="1530434"/>
                          <a:pt x="356524" y="1497790"/>
                          <a:pt x="0" y="1426480"/>
                        </a:cubicBezTo>
                        <a:cubicBezTo>
                          <a:pt x="-88070" y="977644"/>
                          <a:pt x="64060" y="59327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16" name="Picture Placeholder 42" descr="Icon&#10;&#10;Description automatically generated">
            <a:extLst>
              <a:ext uri="{FF2B5EF4-FFF2-40B4-BE49-F238E27FC236}">
                <a16:creationId xmlns:a16="http://schemas.microsoft.com/office/drawing/2014/main" id="{637C18D8-0738-9A8C-04D5-33F99017566D}"/>
              </a:ext>
            </a:extLst>
          </p:cNvPr>
          <p:cNvPicPr>
            <a:picLocks noChangeAspect="1"/>
          </p:cNvPicPr>
          <p:nvPr/>
        </p:nvPicPr>
        <p:blipFill rotWithShape="1">
          <a:blip r:embed="rId8">
            <a:extLst>
              <a:ext uri="{28A0092B-C50C-407E-A947-70E740481C1C}">
                <a14:useLocalDpi xmlns:a14="http://schemas.microsoft.com/office/drawing/2010/main" val="0"/>
              </a:ext>
            </a:extLst>
          </a:blip>
          <a:srcRect l="-10443" r="857"/>
          <a:stretch/>
        </p:blipFill>
        <p:spPr>
          <a:xfrm>
            <a:off x="8585705" y="4918840"/>
            <a:ext cx="1029119" cy="922995"/>
          </a:xfrm>
          <a:prstGeom prst="rect">
            <a:avLst/>
          </a:prstGeom>
          <a:ln w="12700" cap="flat" cmpd="sng" algn="ctr">
            <a:noFill/>
            <a:prstDash val="solid"/>
            <a:miter lim="800000"/>
            <a:extLst>
              <a:ext uri="{C807C97D-BFC1-408E-A445-0C87EB9F89A2}">
                <ask:lineSketchStyleProps xmlns:ask="http://schemas.microsoft.com/office/drawing/2018/sketchyshapes" sd="1617256088">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550890" y="92588"/>
                          <a:pt x="1195072" y="69542"/>
                          <a:pt x="1426482" y="0"/>
                        </a:cubicBezTo>
                        <a:cubicBezTo>
                          <a:pt x="1536537" y="403006"/>
                          <a:pt x="1475839" y="1097708"/>
                          <a:pt x="1426482" y="1426480"/>
                        </a:cubicBezTo>
                        <a:cubicBezTo>
                          <a:pt x="787133" y="1498245"/>
                          <a:pt x="711547" y="1493937"/>
                          <a:pt x="0" y="1426480"/>
                        </a:cubicBezTo>
                        <a:cubicBezTo>
                          <a:pt x="-78699" y="1232792"/>
                          <a:pt x="63824" y="667231"/>
                          <a:pt x="0" y="0"/>
                        </a:cubicBezTo>
                        <a:close/>
                      </a:path>
                      <a:path w="1426482" h="1426480" stroke="0" extrusionOk="0">
                        <a:moveTo>
                          <a:pt x="0" y="0"/>
                        </a:moveTo>
                        <a:cubicBezTo>
                          <a:pt x="335137" y="-1942"/>
                          <a:pt x="963183" y="118761"/>
                          <a:pt x="1426482" y="0"/>
                        </a:cubicBezTo>
                        <a:cubicBezTo>
                          <a:pt x="1397017" y="310232"/>
                          <a:pt x="1515235" y="860050"/>
                          <a:pt x="1426482" y="1426480"/>
                        </a:cubicBezTo>
                        <a:cubicBezTo>
                          <a:pt x="1260249" y="1476425"/>
                          <a:pt x="566103" y="1388709"/>
                          <a:pt x="0" y="1426480"/>
                        </a:cubicBezTo>
                        <a:cubicBezTo>
                          <a:pt x="103820" y="902814"/>
                          <a:pt x="-89270" y="465462"/>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424495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2943E4E-2541-6C49-B726-32985908E8D4}"/>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3" name="Slide Number Placeholder 2">
            <a:extLst>
              <a:ext uri="{FF2B5EF4-FFF2-40B4-BE49-F238E27FC236}">
                <a16:creationId xmlns:a16="http://schemas.microsoft.com/office/drawing/2014/main" id="{F68C3028-CB0D-C641-8CB2-F62985C83026}"/>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15</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4" name="Text Placeholder 3">
            <a:extLst>
              <a:ext uri="{FF2B5EF4-FFF2-40B4-BE49-F238E27FC236}">
                <a16:creationId xmlns:a16="http://schemas.microsoft.com/office/drawing/2014/main" id="{04B50E9C-1D52-C14D-BF56-93CC55A36E0D}"/>
              </a:ext>
            </a:extLst>
          </p:cNvPr>
          <p:cNvSpPr>
            <a:spLocks noGrp="1"/>
          </p:cNvSpPr>
          <p:nvPr>
            <p:ph type="body" sz="quarter" idx="12"/>
          </p:nvPr>
        </p:nvSpPr>
        <p:spPr/>
        <p:txBody>
          <a:bodyPr/>
          <a:lstStyle/>
          <a:p>
            <a:r>
              <a:rPr lang="en-US" dirty="0"/>
              <a:t>Apple</a:t>
            </a:r>
          </a:p>
          <a:p>
            <a:endParaRPr lang="en-US" dirty="0"/>
          </a:p>
        </p:txBody>
      </p:sp>
      <p:sp>
        <p:nvSpPr>
          <p:cNvPr id="8" name="Text Placeholder 7">
            <a:extLst>
              <a:ext uri="{FF2B5EF4-FFF2-40B4-BE49-F238E27FC236}">
                <a16:creationId xmlns:a16="http://schemas.microsoft.com/office/drawing/2014/main" id="{9F4A87A1-3B80-3649-8B36-6544D102902B}"/>
              </a:ext>
            </a:extLst>
          </p:cNvPr>
          <p:cNvSpPr>
            <a:spLocks noGrp="1"/>
          </p:cNvSpPr>
          <p:nvPr>
            <p:ph type="body" sz="quarter" idx="25"/>
          </p:nvPr>
        </p:nvSpPr>
        <p:spPr/>
        <p:txBody>
          <a:bodyPr/>
          <a:lstStyle/>
          <a:p>
            <a:r>
              <a:rPr lang="en-US" dirty="0" err="1"/>
              <a:t>nintendo</a:t>
            </a:r>
            <a:endParaRPr lang="en-US" dirty="0"/>
          </a:p>
          <a:p>
            <a:endParaRPr lang="en-US" dirty="0"/>
          </a:p>
        </p:txBody>
      </p:sp>
      <p:sp>
        <p:nvSpPr>
          <p:cNvPr id="10" name="Text Placeholder 9">
            <a:extLst>
              <a:ext uri="{FF2B5EF4-FFF2-40B4-BE49-F238E27FC236}">
                <a16:creationId xmlns:a16="http://schemas.microsoft.com/office/drawing/2014/main" id="{69957AF2-C809-054D-B5F1-4525F7F2BCE1}"/>
              </a:ext>
            </a:extLst>
          </p:cNvPr>
          <p:cNvSpPr>
            <a:spLocks noGrp="1"/>
          </p:cNvSpPr>
          <p:nvPr>
            <p:ph type="body" sz="quarter" idx="29"/>
          </p:nvPr>
        </p:nvSpPr>
        <p:spPr/>
        <p:txBody>
          <a:bodyPr/>
          <a:lstStyle/>
          <a:p>
            <a:r>
              <a:rPr lang="en-US" dirty="0"/>
              <a:t>FORD</a:t>
            </a:r>
          </a:p>
          <a:p>
            <a:endParaRPr lang="en-US" dirty="0"/>
          </a:p>
        </p:txBody>
      </p:sp>
      <p:sp>
        <p:nvSpPr>
          <p:cNvPr id="12" name="Text Placeholder 11">
            <a:extLst>
              <a:ext uri="{FF2B5EF4-FFF2-40B4-BE49-F238E27FC236}">
                <a16:creationId xmlns:a16="http://schemas.microsoft.com/office/drawing/2014/main" id="{B2C4E97F-5350-D745-82E6-C707D053D3AC}"/>
              </a:ext>
            </a:extLst>
          </p:cNvPr>
          <p:cNvSpPr>
            <a:spLocks noGrp="1"/>
          </p:cNvSpPr>
          <p:nvPr>
            <p:ph type="body" sz="quarter" idx="33"/>
          </p:nvPr>
        </p:nvSpPr>
        <p:spPr/>
        <p:txBody>
          <a:bodyPr/>
          <a:lstStyle/>
          <a:p>
            <a:r>
              <a:rPr lang="en-US" dirty="0"/>
              <a:t>AIR CANADA</a:t>
            </a:r>
          </a:p>
          <a:p>
            <a:endParaRPr lang="en-US" dirty="0"/>
          </a:p>
        </p:txBody>
      </p:sp>
      <p:sp>
        <p:nvSpPr>
          <p:cNvPr id="20" name="Title 19">
            <a:extLst>
              <a:ext uri="{FF2B5EF4-FFF2-40B4-BE49-F238E27FC236}">
                <a16:creationId xmlns:a16="http://schemas.microsoft.com/office/drawing/2014/main" id="{F748CEEB-DB7C-2149-A3A9-4A6EB65D1772}"/>
              </a:ext>
            </a:extLst>
          </p:cNvPr>
          <p:cNvSpPr>
            <a:spLocks noGrp="1"/>
          </p:cNvSpPr>
          <p:nvPr>
            <p:ph type="title"/>
          </p:nvPr>
        </p:nvSpPr>
        <p:spPr/>
        <p:txBody>
          <a:bodyPr/>
          <a:lstStyle/>
          <a:p>
            <a:r>
              <a:rPr lang="en-US" dirty="0"/>
              <a:t>Stage 3A: Uncertainty on Investment Outcome</a:t>
            </a:r>
          </a:p>
        </p:txBody>
      </p:sp>
      <p:pic>
        <p:nvPicPr>
          <p:cNvPr id="21" name="Picture Placeholder 26" descr="Shape&#10;&#10;Description automatically generated with low confidence">
            <a:extLst>
              <a:ext uri="{FF2B5EF4-FFF2-40B4-BE49-F238E27FC236}">
                <a16:creationId xmlns:a16="http://schemas.microsoft.com/office/drawing/2014/main" id="{2C3AFAD7-F303-371F-4E76-72B37681A29F}"/>
              </a:ext>
            </a:extLst>
          </p:cNvPr>
          <p:cNvPicPr>
            <a:picLocks noGrp="1" noChangeAspect="1"/>
          </p:cNvPicPr>
          <p:nvPr>
            <p:ph type="pic" sz="quarter" idx="22"/>
          </p:nvPr>
        </p:nvPicPr>
        <p:blipFill>
          <a:blip r:embed="rId3">
            <a:extLst>
              <a:ext uri="{28A0092B-C50C-407E-A947-70E740481C1C}">
                <a14:useLocalDpi xmlns:a14="http://schemas.microsoft.com/office/drawing/2010/main" val="0"/>
              </a:ext>
            </a:extLst>
          </a:blip>
          <a:srcRect/>
          <a:stretch>
            <a:fillRect/>
          </a:stretch>
        </p:blipFill>
        <p:spPr>
          <a:xfrm>
            <a:off x="1067680" y="1443947"/>
            <a:ext cx="1426482" cy="1426480"/>
          </a:xfrm>
          <a:ln>
            <a:extLst>
              <a:ext uri="{C807C97D-BFC1-408E-A445-0C87EB9F89A2}">
                <ask:lineSketchStyleProps xmlns:ask="http://schemas.microsoft.com/office/drawing/2018/sketchyshapes" sd="1219033472">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522034" y="98018"/>
                          <a:pt x="968101" y="28977"/>
                          <a:pt x="1426482" y="0"/>
                        </a:cubicBezTo>
                        <a:cubicBezTo>
                          <a:pt x="1439754" y="384573"/>
                          <a:pt x="1316085" y="1120255"/>
                          <a:pt x="1426482" y="1426480"/>
                        </a:cubicBezTo>
                        <a:cubicBezTo>
                          <a:pt x="1047669" y="1507813"/>
                          <a:pt x="373960" y="1425430"/>
                          <a:pt x="0" y="1426480"/>
                        </a:cubicBezTo>
                        <a:cubicBezTo>
                          <a:pt x="1417" y="760725"/>
                          <a:pt x="-50682" y="659989"/>
                          <a:pt x="0" y="0"/>
                        </a:cubicBezTo>
                        <a:close/>
                      </a:path>
                      <a:path w="1426482" h="1426480" stroke="0" extrusionOk="0">
                        <a:moveTo>
                          <a:pt x="0" y="0"/>
                        </a:moveTo>
                        <a:cubicBezTo>
                          <a:pt x="547657" y="-9425"/>
                          <a:pt x="1173892" y="73507"/>
                          <a:pt x="1426482" y="0"/>
                        </a:cubicBezTo>
                        <a:cubicBezTo>
                          <a:pt x="1334902" y="635066"/>
                          <a:pt x="1315165" y="1120646"/>
                          <a:pt x="1426482" y="1426480"/>
                        </a:cubicBezTo>
                        <a:cubicBezTo>
                          <a:pt x="983489" y="1426120"/>
                          <a:pt x="215336" y="1330594"/>
                          <a:pt x="0" y="1426480"/>
                        </a:cubicBezTo>
                        <a:cubicBezTo>
                          <a:pt x="34007" y="1212819"/>
                          <a:pt x="89164" y="384493"/>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22" name="Picture Placeholder 32" descr="A picture containing text&#10;&#10;Description automatically generated">
            <a:extLst>
              <a:ext uri="{FF2B5EF4-FFF2-40B4-BE49-F238E27FC236}">
                <a16:creationId xmlns:a16="http://schemas.microsoft.com/office/drawing/2014/main" id="{93BA437E-478F-B5DA-E095-C6B2082879BA}"/>
              </a:ext>
            </a:extLst>
          </p:cNvPr>
          <p:cNvPicPr>
            <a:picLocks noGrp="1" noChangeAspect="1"/>
          </p:cNvPicPr>
          <p:nvPr>
            <p:ph type="pic" sz="quarter" idx="27"/>
          </p:nvPr>
        </p:nvPicPr>
        <p:blipFill>
          <a:blip r:embed="rId4">
            <a:extLst>
              <a:ext uri="{28A0092B-C50C-407E-A947-70E740481C1C}">
                <a14:useLocalDpi xmlns:a14="http://schemas.microsoft.com/office/drawing/2010/main" val="0"/>
              </a:ext>
            </a:extLst>
          </a:blip>
          <a:srcRect/>
          <a:stretch>
            <a:fillRect/>
          </a:stretch>
        </p:blipFill>
        <p:spPr>
          <a:xfrm>
            <a:off x="3918853" y="1443947"/>
            <a:ext cx="1426482" cy="1426480"/>
          </a:xfrm>
          <a:ln>
            <a:extLst>
              <a:ext uri="{C807C97D-BFC1-408E-A445-0C87EB9F89A2}">
                <ask:lineSketchStyleProps xmlns:ask="http://schemas.microsoft.com/office/drawing/2018/sketchyshapes" sd="981765707">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381998" y="90243"/>
                          <a:pt x="1222845" y="58687"/>
                          <a:pt x="1426482" y="0"/>
                        </a:cubicBezTo>
                        <a:cubicBezTo>
                          <a:pt x="1461222" y="238322"/>
                          <a:pt x="1523547" y="1060257"/>
                          <a:pt x="1426482" y="1426480"/>
                        </a:cubicBezTo>
                        <a:cubicBezTo>
                          <a:pt x="912847" y="1337841"/>
                          <a:pt x="631615" y="1499892"/>
                          <a:pt x="0" y="1426480"/>
                        </a:cubicBezTo>
                        <a:cubicBezTo>
                          <a:pt x="-88028" y="1098621"/>
                          <a:pt x="120693" y="687587"/>
                          <a:pt x="0" y="0"/>
                        </a:cubicBezTo>
                        <a:close/>
                      </a:path>
                      <a:path w="1426482" h="1426480" stroke="0" extrusionOk="0">
                        <a:moveTo>
                          <a:pt x="0" y="0"/>
                        </a:moveTo>
                        <a:cubicBezTo>
                          <a:pt x="656616" y="121349"/>
                          <a:pt x="1192870" y="-69561"/>
                          <a:pt x="1426482" y="0"/>
                        </a:cubicBezTo>
                        <a:cubicBezTo>
                          <a:pt x="1508770" y="674144"/>
                          <a:pt x="1299340" y="1019764"/>
                          <a:pt x="1426482" y="1426480"/>
                        </a:cubicBezTo>
                        <a:cubicBezTo>
                          <a:pt x="1168164" y="1304756"/>
                          <a:pt x="643539" y="1358604"/>
                          <a:pt x="0" y="1426480"/>
                        </a:cubicBezTo>
                        <a:cubicBezTo>
                          <a:pt x="55874" y="990293"/>
                          <a:pt x="-79470" y="36618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23" name="Picture Placeholder 40" descr="Logo, company name&#10;&#10;Description automatically generated">
            <a:extLst>
              <a:ext uri="{FF2B5EF4-FFF2-40B4-BE49-F238E27FC236}">
                <a16:creationId xmlns:a16="http://schemas.microsoft.com/office/drawing/2014/main" id="{5DCEF95A-D25F-FFAE-42F4-5351D73D6841}"/>
              </a:ext>
            </a:extLst>
          </p:cNvPr>
          <p:cNvPicPr>
            <a:picLocks noGrp="1" noChangeAspect="1"/>
          </p:cNvPicPr>
          <p:nvPr>
            <p:ph type="pic" sz="quarter" idx="31"/>
          </p:nvPr>
        </p:nvPicPr>
        <p:blipFill>
          <a:blip r:embed="rId5">
            <a:extLst>
              <a:ext uri="{28A0092B-C50C-407E-A947-70E740481C1C}">
                <a14:useLocalDpi xmlns:a14="http://schemas.microsoft.com/office/drawing/2010/main" val="0"/>
              </a:ext>
            </a:extLst>
          </a:blip>
          <a:srcRect l="14500" r="14500"/>
          <a:stretch>
            <a:fillRect/>
          </a:stretch>
        </p:blipFill>
        <p:spPr>
          <a:xfrm>
            <a:off x="6846665" y="1443947"/>
            <a:ext cx="1426482" cy="1426480"/>
          </a:xfrm>
          <a:ln>
            <a:extLst>
              <a:ext uri="{C807C97D-BFC1-408E-A445-0C87EB9F89A2}">
                <ask:lineSketchStyleProps xmlns:ask="http://schemas.microsoft.com/office/drawing/2018/sketchyshapes" sd="3978248048">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388551" y="-118688"/>
                          <a:pt x="860183" y="81631"/>
                          <a:pt x="1426482" y="0"/>
                        </a:cubicBezTo>
                        <a:cubicBezTo>
                          <a:pt x="1339014" y="474873"/>
                          <a:pt x="1384121" y="871940"/>
                          <a:pt x="1426482" y="1426480"/>
                        </a:cubicBezTo>
                        <a:cubicBezTo>
                          <a:pt x="1272269" y="1314377"/>
                          <a:pt x="206852" y="1347983"/>
                          <a:pt x="0" y="1426480"/>
                        </a:cubicBezTo>
                        <a:cubicBezTo>
                          <a:pt x="59290" y="910454"/>
                          <a:pt x="74409" y="286922"/>
                          <a:pt x="0" y="0"/>
                        </a:cubicBezTo>
                        <a:close/>
                      </a:path>
                      <a:path w="1426482" h="1426480" stroke="0" extrusionOk="0">
                        <a:moveTo>
                          <a:pt x="0" y="0"/>
                        </a:moveTo>
                        <a:cubicBezTo>
                          <a:pt x="339416" y="-94290"/>
                          <a:pt x="881098" y="-116099"/>
                          <a:pt x="1426482" y="0"/>
                        </a:cubicBezTo>
                        <a:cubicBezTo>
                          <a:pt x="1340019" y="318069"/>
                          <a:pt x="1396917" y="972815"/>
                          <a:pt x="1426482" y="1426480"/>
                        </a:cubicBezTo>
                        <a:cubicBezTo>
                          <a:pt x="1022213" y="1530434"/>
                          <a:pt x="356524" y="1497790"/>
                          <a:pt x="0" y="1426480"/>
                        </a:cubicBezTo>
                        <a:cubicBezTo>
                          <a:pt x="-88070" y="977644"/>
                          <a:pt x="64060" y="59327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pic>
        <p:nvPicPr>
          <p:cNvPr id="24" name="Picture Placeholder 42" descr="Icon&#10;&#10;Description automatically generated">
            <a:extLst>
              <a:ext uri="{FF2B5EF4-FFF2-40B4-BE49-F238E27FC236}">
                <a16:creationId xmlns:a16="http://schemas.microsoft.com/office/drawing/2014/main" id="{A1892017-3CC3-001F-CCC1-2AD60493F9DD}"/>
              </a:ext>
            </a:extLst>
          </p:cNvPr>
          <p:cNvPicPr>
            <a:picLocks noGrp="1" noChangeAspect="1"/>
          </p:cNvPicPr>
          <p:nvPr>
            <p:ph type="pic" sz="quarter" idx="35"/>
          </p:nvPr>
        </p:nvPicPr>
        <p:blipFill>
          <a:blip r:embed="rId6">
            <a:extLst>
              <a:ext uri="{28A0092B-C50C-407E-A947-70E740481C1C}">
                <a14:useLocalDpi xmlns:a14="http://schemas.microsoft.com/office/drawing/2010/main" val="0"/>
              </a:ext>
            </a:extLst>
          </a:blip>
          <a:srcRect l="857" r="857"/>
          <a:stretch>
            <a:fillRect/>
          </a:stretch>
        </p:blipFill>
        <p:spPr>
          <a:xfrm>
            <a:off x="9696048" y="1443947"/>
            <a:ext cx="1426482" cy="1426480"/>
          </a:xfrm>
          <a:ln>
            <a:extLst>
              <a:ext uri="{C807C97D-BFC1-408E-A445-0C87EB9F89A2}">
                <ask:lineSketchStyleProps xmlns:ask="http://schemas.microsoft.com/office/drawing/2018/sketchyshapes" sd="1617256088">
                  <a:custGeom>
                    <a:avLst/>
                    <a:gdLst>
                      <a:gd name="connsiteX0" fmla="*/ 0 w 1426482"/>
                      <a:gd name="connsiteY0" fmla="*/ 0 h 1426480"/>
                      <a:gd name="connsiteX1" fmla="*/ 1426482 w 1426482"/>
                      <a:gd name="connsiteY1" fmla="*/ 0 h 1426480"/>
                      <a:gd name="connsiteX2" fmla="*/ 1426482 w 1426482"/>
                      <a:gd name="connsiteY2" fmla="*/ 1426480 h 1426480"/>
                      <a:gd name="connsiteX3" fmla="*/ 0 w 1426482"/>
                      <a:gd name="connsiteY3" fmla="*/ 1426480 h 1426480"/>
                      <a:gd name="connsiteX4" fmla="*/ 0 w 1426482"/>
                      <a:gd name="connsiteY4" fmla="*/ 0 h 142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1426480" fill="none" extrusionOk="0">
                        <a:moveTo>
                          <a:pt x="0" y="0"/>
                        </a:moveTo>
                        <a:cubicBezTo>
                          <a:pt x="550890" y="92588"/>
                          <a:pt x="1195072" y="69542"/>
                          <a:pt x="1426482" y="0"/>
                        </a:cubicBezTo>
                        <a:cubicBezTo>
                          <a:pt x="1536537" y="403006"/>
                          <a:pt x="1475839" y="1097708"/>
                          <a:pt x="1426482" y="1426480"/>
                        </a:cubicBezTo>
                        <a:cubicBezTo>
                          <a:pt x="787133" y="1498245"/>
                          <a:pt x="711547" y="1493937"/>
                          <a:pt x="0" y="1426480"/>
                        </a:cubicBezTo>
                        <a:cubicBezTo>
                          <a:pt x="-78699" y="1232792"/>
                          <a:pt x="63824" y="667231"/>
                          <a:pt x="0" y="0"/>
                        </a:cubicBezTo>
                        <a:close/>
                      </a:path>
                      <a:path w="1426482" h="1426480" stroke="0" extrusionOk="0">
                        <a:moveTo>
                          <a:pt x="0" y="0"/>
                        </a:moveTo>
                        <a:cubicBezTo>
                          <a:pt x="335137" y="-1942"/>
                          <a:pt x="963183" y="118761"/>
                          <a:pt x="1426482" y="0"/>
                        </a:cubicBezTo>
                        <a:cubicBezTo>
                          <a:pt x="1397017" y="310232"/>
                          <a:pt x="1515235" y="860050"/>
                          <a:pt x="1426482" y="1426480"/>
                        </a:cubicBezTo>
                        <a:cubicBezTo>
                          <a:pt x="1260249" y="1476425"/>
                          <a:pt x="566103" y="1388709"/>
                          <a:pt x="0" y="1426480"/>
                        </a:cubicBezTo>
                        <a:cubicBezTo>
                          <a:pt x="103820" y="902814"/>
                          <a:pt x="-89270" y="465462"/>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pic>
      <p:sp>
        <p:nvSpPr>
          <p:cNvPr id="25" name="Text Placeholder 3">
            <a:extLst>
              <a:ext uri="{FF2B5EF4-FFF2-40B4-BE49-F238E27FC236}">
                <a16:creationId xmlns:a16="http://schemas.microsoft.com/office/drawing/2014/main" id="{83A41AB3-8BAD-9D76-50E9-770E542642A1}"/>
              </a:ext>
            </a:extLst>
          </p:cNvPr>
          <p:cNvSpPr txBox="1">
            <a:spLocks noGrp="1"/>
          </p:cNvSpPr>
          <p:nvPr>
            <p:ph type="body" sz="quarter" idx="15"/>
          </p:nvPr>
        </p:nvSpPr>
        <p:spPr>
          <a:xfrm>
            <a:off x="519113" y="4100513"/>
            <a:ext cx="2530475" cy="2065337"/>
          </a:xfrm>
          <a:prstGeom prst="rect">
            <a:avLst/>
          </a:prstGeom>
          <a:ln>
            <a:extLst>
              <a:ext uri="{C807C97D-BFC1-408E-A445-0C87EB9F89A2}">
                <ask:lineSketchStyleProps xmlns:ask="http://schemas.microsoft.com/office/drawing/2018/sketchyshapes" sd="579111871">
                  <a:custGeom>
                    <a:avLst/>
                    <a:gdLst>
                      <a:gd name="connsiteX0" fmla="*/ 0 w 1426482"/>
                      <a:gd name="connsiteY0" fmla="*/ 0 h 455613"/>
                      <a:gd name="connsiteX1" fmla="*/ 1426482 w 1426482"/>
                      <a:gd name="connsiteY1" fmla="*/ 0 h 455613"/>
                      <a:gd name="connsiteX2" fmla="*/ 1426482 w 1426482"/>
                      <a:gd name="connsiteY2" fmla="*/ 455613 h 455613"/>
                      <a:gd name="connsiteX3" fmla="*/ 0 w 1426482"/>
                      <a:gd name="connsiteY3" fmla="*/ 455613 h 455613"/>
                      <a:gd name="connsiteX4" fmla="*/ 0 w 1426482"/>
                      <a:gd name="connsiteY4" fmla="*/ 0 h 455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455613" fill="none" extrusionOk="0">
                        <a:moveTo>
                          <a:pt x="0" y="0"/>
                        </a:moveTo>
                        <a:cubicBezTo>
                          <a:pt x="256588" y="-75732"/>
                          <a:pt x="1244430" y="50869"/>
                          <a:pt x="1426482" y="0"/>
                        </a:cubicBezTo>
                        <a:cubicBezTo>
                          <a:pt x="1443723" y="128597"/>
                          <a:pt x="1408662" y="322107"/>
                          <a:pt x="1426482" y="455613"/>
                        </a:cubicBezTo>
                        <a:cubicBezTo>
                          <a:pt x="903245" y="495499"/>
                          <a:pt x="662262" y="553010"/>
                          <a:pt x="0" y="455613"/>
                        </a:cubicBezTo>
                        <a:cubicBezTo>
                          <a:pt x="-33197" y="298093"/>
                          <a:pt x="4086" y="156352"/>
                          <a:pt x="0" y="0"/>
                        </a:cubicBezTo>
                        <a:close/>
                      </a:path>
                      <a:path w="1426482" h="455613" stroke="0" extrusionOk="0">
                        <a:moveTo>
                          <a:pt x="0" y="0"/>
                        </a:moveTo>
                        <a:cubicBezTo>
                          <a:pt x="380277" y="31130"/>
                          <a:pt x="724187" y="67878"/>
                          <a:pt x="1426482" y="0"/>
                        </a:cubicBezTo>
                        <a:cubicBezTo>
                          <a:pt x="1440892" y="125655"/>
                          <a:pt x="1393725" y="350689"/>
                          <a:pt x="1426482" y="455613"/>
                        </a:cubicBezTo>
                        <a:cubicBezTo>
                          <a:pt x="932410" y="338934"/>
                          <a:pt x="509693" y="432024"/>
                          <a:pt x="0" y="455613"/>
                        </a:cubicBezTo>
                        <a:cubicBezTo>
                          <a:pt x="10895" y="355617"/>
                          <a:pt x="37572" y="10882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vert="horz" lIns="0" tIns="45720" rIns="91440" bIns="45720" rtlCol="0" anchor="ctr">
            <a:noAutofit/>
          </a:bodyPr>
          <a:lstStyle>
            <a:lvl1pPr marL="228600" indent="-228600" algn="ctr" defTabSz="914400" rtl="0" eaLnBrk="1" latinLnBrk="0" hangingPunct="1">
              <a:lnSpc>
                <a:spcPct val="90000"/>
              </a:lnSpc>
              <a:spcBef>
                <a:spcPts val="0"/>
              </a:spcBef>
              <a:spcAft>
                <a:spcPts val="0"/>
              </a:spcAft>
              <a:buFont typeface="Arial" panose="020B0604020202020204" pitchFamily="34" charset="0"/>
              <a:buChar char="•"/>
              <a:defRPr sz="1400" b="0" i="0" kern="1200" cap="all" spc="10" baseline="0">
                <a:solidFill>
                  <a:schemeClr val="accent1"/>
                </a:solidFill>
                <a:latin typeface="IBM Plex Sans Medium" panose="020B0503050203000203" pitchFamily="34" charset="0"/>
                <a:ea typeface="Interstate-Regular" panose="02000603030000020004" pitchFamily="2" charset="0"/>
                <a:cs typeface="Interstate-Regular" panose="0200060303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solidFill>
                  <a:srgbClr val="00B050"/>
                </a:solidFill>
                <a:latin typeface="Jumble" panose="02000503000000020004" pitchFamily="2" charset="0"/>
              </a:rPr>
              <a:t>+25%</a:t>
            </a:r>
          </a:p>
        </p:txBody>
      </p:sp>
      <p:sp>
        <p:nvSpPr>
          <p:cNvPr id="26" name="Text Placeholder 3">
            <a:extLst>
              <a:ext uri="{FF2B5EF4-FFF2-40B4-BE49-F238E27FC236}">
                <a16:creationId xmlns:a16="http://schemas.microsoft.com/office/drawing/2014/main" id="{C6F5E5DD-C401-7426-A237-EB2FEB28BF30}"/>
              </a:ext>
            </a:extLst>
          </p:cNvPr>
          <p:cNvSpPr txBox="1">
            <a:spLocks noGrp="1"/>
          </p:cNvSpPr>
          <p:nvPr>
            <p:ph type="body" sz="quarter" idx="37"/>
          </p:nvPr>
        </p:nvSpPr>
        <p:spPr>
          <a:xfrm>
            <a:off x="3384550" y="4100513"/>
            <a:ext cx="2551113" cy="2065337"/>
          </a:xfrm>
          <a:prstGeom prst="rect">
            <a:avLst/>
          </a:prstGeom>
          <a:ln>
            <a:extLst>
              <a:ext uri="{C807C97D-BFC1-408E-A445-0C87EB9F89A2}">
                <ask:lineSketchStyleProps xmlns:ask="http://schemas.microsoft.com/office/drawing/2018/sketchyshapes" sd="579111871">
                  <a:custGeom>
                    <a:avLst/>
                    <a:gdLst>
                      <a:gd name="connsiteX0" fmla="*/ 0 w 1426482"/>
                      <a:gd name="connsiteY0" fmla="*/ 0 h 455613"/>
                      <a:gd name="connsiteX1" fmla="*/ 1426482 w 1426482"/>
                      <a:gd name="connsiteY1" fmla="*/ 0 h 455613"/>
                      <a:gd name="connsiteX2" fmla="*/ 1426482 w 1426482"/>
                      <a:gd name="connsiteY2" fmla="*/ 455613 h 455613"/>
                      <a:gd name="connsiteX3" fmla="*/ 0 w 1426482"/>
                      <a:gd name="connsiteY3" fmla="*/ 455613 h 455613"/>
                      <a:gd name="connsiteX4" fmla="*/ 0 w 1426482"/>
                      <a:gd name="connsiteY4" fmla="*/ 0 h 455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455613" fill="none" extrusionOk="0">
                        <a:moveTo>
                          <a:pt x="0" y="0"/>
                        </a:moveTo>
                        <a:cubicBezTo>
                          <a:pt x="256588" y="-75732"/>
                          <a:pt x="1244430" y="50869"/>
                          <a:pt x="1426482" y="0"/>
                        </a:cubicBezTo>
                        <a:cubicBezTo>
                          <a:pt x="1443723" y="128597"/>
                          <a:pt x="1408662" y="322107"/>
                          <a:pt x="1426482" y="455613"/>
                        </a:cubicBezTo>
                        <a:cubicBezTo>
                          <a:pt x="903245" y="495499"/>
                          <a:pt x="662262" y="553010"/>
                          <a:pt x="0" y="455613"/>
                        </a:cubicBezTo>
                        <a:cubicBezTo>
                          <a:pt x="-33197" y="298093"/>
                          <a:pt x="4086" y="156352"/>
                          <a:pt x="0" y="0"/>
                        </a:cubicBezTo>
                        <a:close/>
                      </a:path>
                      <a:path w="1426482" h="455613" stroke="0" extrusionOk="0">
                        <a:moveTo>
                          <a:pt x="0" y="0"/>
                        </a:moveTo>
                        <a:cubicBezTo>
                          <a:pt x="380277" y="31130"/>
                          <a:pt x="724187" y="67878"/>
                          <a:pt x="1426482" y="0"/>
                        </a:cubicBezTo>
                        <a:cubicBezTo>
                          <a:pt x="1440892" y="125655"/>
                          <a:pt x="1393725" y="350689"/>
                          <a:pt x="1426482" y="455613"/>
                        </a:cubicBezTo>
                        <a:cubicBezTo>
                          <a:pt x="932410" y="338934"/>
                          <a:pt x="509693" y="432024"/>
                          <a:pt x="0" y="455613"/>
                        </a:cubicBezTo>
                        <a:cubicBezTo>
                          <a:pt x="10895" y="355617"/>
                          <a:pt x="37572" y="10882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vert="horz" lIns="0" tIns="45720" rIns="91440" bIns="45720" rtlCol="0" anchor="ctr">
            <a:noAutofit/>
          </a:bodyPr>
          <a:lstStyle>
            <a:lvl1pPr marL="228600" indent="-228600" algn="ctr" defTabSz="914400" rtl="0" eaLnBrk="1" latinLnBrk="0" hangingPunct="1">
              <a:lnSpc>
                <a:spcPct val="90000"/>
              </a:lnSpc>
              <a:spcBef>
                <a:spcPts val="0"/>
              </a:spcBef>
              <a:spcAft>
                <a:spcPts val="0"/>
              </a:spcAft>
              <a:buFont typeface="Arial" panose="020B0604020202020204" pitchFamily="34" charset="0"/>
              <a:buChar char="•"/>
              <a:defRPr sz="1400" b="0" i="0" kern="1200" cap="all" spc="10" baseline="0">
                <a:solidFill>
                  <a:schemeClr val="accent1"/>
                </a:solidFill>
                <a:latin typeface="IBM Plex Sans Medium" panose="020B0503050203000203" pitchFamily="34" charset="0"/>
                <a:ea typeface="Interstate-Regular" panose="02000603030000020004" pitchFamily="2" charset="0"/>
                <a:cs typeface="Interstate-Regular" panose="0200060303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solidFill>
                  <a:schemeClr val="accent4"/>
                </a:solidFill>
                <a:latin typeface="Jumble" panose="02000503000000020004" pitchFamily="2" charset="0"/>
              </a:rPr>
              <a:t>-15 %</a:t>
            </a:r>
          </a:p>
        </p:txBody>
      </p:sp>
      <p:sp>
        <p:nvSpPr>
          <p:cNvPr id="33" name="Text Placeholder 3">
            <a:extLst>
              <a:ext uri="{FF2B5EF4-FFF2-40B4-BE49-F238E27FC236}">
                <a16:creationId xmlns:a16="http://schemas.microsoft.com/office/drawing/2014/main" id="{54D3E985-D7BE-4771-6AEE-D4EC2A07E127}"/>
              </a:ext>
            </a:extLst>
          </p:cNvPr>
          <p:cNvSpPr txBox="1">
            <a:spLocks noGrp="1"/>
          </p:cNvSpPr>
          <p:nvPr>
            <p:ph type="body" sz="quarter" idx="38"/>
          </p:nvPr>
        </p:nvSpPr>
        <p:spPr>
          <a:xfrm>
            <a:off x="6275388" y="4100513"/>
            <a:ext cx="2536825" cy="2065337"/>
          </a:xfrm>
          <a:prstGeom prst="rect">
            <a:avLst/>
          </a:prstGeom>
          <a:ln>
            <a:extLst>
              <a:ext uri="{C807C97D-BFC1-408E-A445-0C87EB9F89A2}">
                <ask:lineSketchStyleProps xmlns:ask="http://schemas.microsoft.com/office/drawing/2018/sketchyshapes" sd="579111871">
                  <a:custGeom>
                    <a:avLst/>
                    <a:gdLst>
                      <a:gd name="connsiteX0" fmla="*/ 0 w 1426482"/>
                      <a:gd name="connsiteY0" fmla="*/ 0 h 455613"/>
                      <a:gd name="connsiteX1" fmla="*/ 1426482 w 1426482"/>
                      <a:gd name="connsiteY1" fmla="*/ 0 h 455613"/>
                      <a:gd name="connsiteX2" fmla="*/ 1426482 w 1426482"/>
                      <a:gd name="connsiteY2" fmla="*/ 455613 h 455613"/>
                      <a:gd name="connsiteX3" fmla="*/ 0 w 1426482"/>
                      <a:gd name="connsiteY3" fmla="*/ 455613 h 455613"/>
                      <a:gd name="connsiteX4" fmla="*/ 0 w 1426482"/>
                      <a:gd name="connsiteY4" fmla="*/ 0 h 455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455613" fill="none" extrusionOk="0">
                        <a:moveTo>
                          <a:pt x="0" y="0"/>
                        </a:moveTo>
                        <a:cubicBezTo>
                          <a:pt x="256588" y="-75732"/>
                          <a:pt x="1244430" y="50869"/>
                          <a:pt x="1426482" y="0"/>
                        </a:cubicBezTo>
                        <a:cubicBezTo>
                          <a:pt x="1443723" y="128597"/>
                          <a:pt x="1408662" y="322107"/>
                          <a:pt x="1426482" y="455613"/>
                        </a:cubicBezTo>
                        <a:cubicBezTo>
                          <a:pt x="903245" y="495499"/>
                          <a:pt x="662262" y="553010"/>
                          <a:pt x="0" y="455613"/>
                        </a:cubicBezTo>
                        <a:cubicBezTo>
                          <a:pt x="-33197" y="298093"/>
                          <a:pt x="4086" y="156352"/>
                          <a:pt x="0" y="0"/>
                        </a:cubicBezTo>
                        <a:close/>
                      </a:path>
                      <a:path w="1426482" h="455613" stroke="0" extrusionOk="0">
                        <a:moveTo>
                          <a:pt x="0" y="0"/>
                        </a:moveTo>
                        <a:cubicBezTo>
                          <a:pt x="380277" y="31130"/>
                          <a:pt x="724187" y="67878"/>
                          <a:pt x="1426482" y="0"/>
                        </a:cubicBezTo>
                        <a:cubicBezTo>
                          <a:pt x="1440892" y="125655"/>
                          <a:pt x="1393725" y="350689"/>
                          <a:pt x="1426482" y="455613"/>
                        </a:cubicBezTo>
                        <a:cubicBezTo>
                          <a:pt x="932410" y="338934"/>
                          <a:pt x="509693" y="432024"/>
                          <a:pt x="0" y="455613"/>
                        </a:cubicBezTo>
                        <a:cubicBezTo>
                          <a:pt x="10895" y="355617"/>
                          <a:pt x="37572" y="10882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vert="horz" lIns="0" tIns="45720" rIns="91440" bIns="45720" rtlCol="0" anchor="ctr">
            <a:noAutofit/>
          </a:bodyPr>
          <a:lstStyle>
            <a:lvl1pPr marL="228600" indent="-228600" algn="ctr" defTabSz="914400" rtl="0" eaLnBrk="1" latinLnBrk="0" hangingPunct="1">
              <a:lnSpc>
                <a:spcPct val="90000"/>
              </a:lnSpc>
              <a:spcBef>
                <a:spcPts val="0"/>
              </a:spcBef>
              <a:spcAft>
                <a:spcPts val="0"/>
              </a:spcAft>
              <a:buFont typeface="Arial" panose="020B0604020202020204" pitchFamily="34" charset="0"/>
              <a:buChar char="•"/>
              <a:defRPr sz="1400" b="0" i="0" kern="1200" cap="all" spc="10" baseline="0">
                <a:solidFill>
                  <a:schemeClr val="accent1"/>
                </a:solidFill>
                <a:latin typeface="IBM Plex Sans Medium" panose="020B0503050203000203" pitchFamily="34" charset="0"/>
                <a:ea typeface="Interstate-Regular" panose="02000603030000020004" pitchFamily="2" charset="0"/>
                <a:cs typeface="Interstate-Regular" panose="0200060303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solidFill>
                  <a:schemeClr val="accent4"/>
                </a:solidFill>
                <a:latin typeface="Jumble" panose="02000503000000020004" pitchFamily="2" charset="0"/>
              </a:rPr>
              <a:t>-10 %</a:t>
            </a:r>
          </a:p>
        </p:txBody>
      </p:sp>
      <p:sp>
        <p:nvSpPr>
          <p:cNvPr id="34" name="Text Placeholder 3">
            <a:extLst>
              <a:ext uri="{FF2B5EF4-FFF2-40B4-BE49-F238E27FC236}">
                <a16:creationId xmlns:a16="http://schemas.microsoft.com/office/drawing/2014/main" id="{A7AC42EA-FA09-8DF7-ECE1-82A548D05DA9}"/>
              </a:ext>
            </a:extLst>
          </p:cNvPr>
          <p:cNvSpPr txBox="1">
            <a:spLocks noGrp="1"/>
          </p:cNvSpPr>
          <p:nvPr>
            <p:ph type="body" sz="quarter" idx="39"/>
          </p:nvPr>
        </p:nvSpPr>
        <p:spPr>
          <a:xfrm>
            <a:off x="9123363" y="4100513"/>
            <a:ext cx="2563812" cy="2065337"/>
          </a:xfrm>
          <a:prstGeom prst="rect">
            <a:avLst/>
          </a:prstGeom>
          <a:ln>
            <a:extLst>
              <a:ext uri="{C807C97D-BFC1-408E-A445-0C87EB9F89A2}">
                <ask:lineSketchStyleProps xmlns:ask="http://schemas.microsoft.com/office/drawing/2018/sketchyshapes" sd="579111871">
                  <a:custGeom>
                    <a:avLst/>
                    <a:gdLst>
                      <a:gd name="connsiteX0" fmla="*/ 0 w 1426482"/>
                      <a:gd name="connsiteY0" fmla="*/ 0 h 455613"/>
                      <a:gd name="connsiteX1" fmla="*/ 1426482 w 1426482"/>
                      <a:gd name="connsiteY1" fmla="*/ 0 h 455613"/>
                      <a:gd name="connsiteX2" fmla="*/ 1426482 w 1426482"/>
                      <a:gd name="connsiteY2" fmla="*/ 455613 h 455613"/>
                      <a:gd name="connsiteX3" fmla="*/ 0 w 1426482"/>
                      <a:gd name="connsiteY3" fmla="*/ 455613 h 455613"/>
                      <a:gd name="connsiteX4" fmla="*/ 0 w 1426482"/>
                      <a:gd name="connsiteY4" fmla="*/ 0 h 455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6482" h="455613" fill="none" extrusionOk="0">
                        <a:moveTo>
                          <a:pt x="0" y="0"/>
                        </a:moveTo>
                        <a:cubicBezTo>
                          <a:pt x="256588" y="-75732"/>
                          <a:pt x="1244430" y="50869"/>
                          <a:pt x="1426482" y="0"/>
                        </a:cubicBezTo>
                        <a:cubicBezTo>
                          <a:pt x="1443723" y="128597"/>
                          <a:pt x="1408662" y="322107"/>
                          <a:pt x="1426482" y="455613"/>
                        </a:cubicBezTo>
                        <a:cubicBezTo>
                          <a:pt x="903245" y="495499"/>
                          <a:pt x="662262" y="553010"/>
                          <a:pt x="0" y="455613"/>
                        </a:cubicBezTo>
                        <a:cubicBezTo>
                          <a:pt x="-33197" y="298093"/>
                          <a:pt x="4086" y="156352"/>
                          <a:pt x="0" y="0"/>
                        </a:cubicBezTo>
                        <a:close/>
                      </a:path>
                      <a:path w="1426482" h="455613" stroke="0" extrusionOk="0">
                        <a:moveTo>
                          <a:pt x="0" y="0"/>
                        </a:moveTo>
                        <a:cubicBezTo>
                          <a:pt x="380277" y="31130"/>
                          <a:pt x="724187" y="67878"/>
                          <a:pt x="1426482" y="0"/>
                        </a:cubicBezTo>
                        <a:cubicBezTo>
                          <a:pt x="1440892" y="125655"/>
                          <a:pt x="1393725" y="350689"/>
                          <a:pt x="1426482" y="455613"/>
                        </a:cubicBezTo>
                        <a:cubicBezTo>
                          <a:pt x="932410" y="338934"/>
                          <a:pt x="509693" y="432024"/>
                          <a:pt x="0" y="455613"/>
                        </a:cubicBezTo>
                        <a:cubicBezTo>
                          <a:pt x="10895" y="355617"/>
                          <a:pt x="37572" y="108821"/>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vert="horz" lIns="0" tIns="45720" rIns="91440" bIns="45720" rtlCol="0" anchor="ctr">
            <a:noAutofit/>
          </a:bodyPr>
          <a:lstStyle>
            <a:lvl1pPr marL="228600" indent="-228600" algn="ctr" defTabSz="914400" rtl="0" eaLnBrk="1" latinLnBrk="0" hangingPunct="1">
              <a:lnSpc>
                <a:spcPct val="90000"/>
              </a:lnSpc>
              <a:spcBef>
                <a:spcPts val="0"/>
              </a:spcBef>
              <a:spcAft>
                <a:spcPts val="0"/>
              </a:spcAft>
              <a:buFont typeface="Arial" panose="020B0604020202020204" pitchFamily="34" charset="0"/>
              <a:buChar char="•"/>
              <a:defRPr sz="1400" b="0" i="0" kern="1200" cap="all" spc="10" baseline="0">
                <a:solidFill>
                  <a:schemeClr val="accent1"/>
                </a:solidFill>
                <a:latin typeface="IBM Plex Sans Medium" panose="020B0503050203000203" pitchFamily="34" charset="0"/>
                <a:ea typeface="Interstate-Regular" panose="02000603030000020004" pitchFamily="2" charset="0"/>
                <a:cs typeface="Interstate-Regular" panose="02000603030000020004"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terstate-Light" pitchFamily="2" charset="0"/>
                <a:ea typeface="Interstate-Regular" panose="02000603030000020004" pitchFamily="2" charset="0"/>
                <a:cs typeface="Interstate-Regular" panose="02000603030000020004"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solidFill>
                  <a:srgbClr val="00B050"/>
                </a:solidFill>
                <a:latin typeface="Jumble" panose="02000503000000020004" pitchFamily="2" charset="0"/>
              </a:rPr>
              <a:t>+20 %</a:t>
            </a:r>
          </a:p>
        </p:txBody>
      </p:sp>
    </p:spTree>
    <p:extLst>
      <p:ext uri="{BB962C8B-B14F-4D97-AF65-F5344CB8AC3E}">
        <p14:creationId xmlns:p14="http://schemas.microsoft.com/office/powerpoint/2010/main" val="1007701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t="40310" b="35586"/>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sz="2400" dirty="0">
                <a:latin typeface="IBM Plex Sans" panose="020B0503050203000203" pitchFamily="34" charset="0"/>
              </a:rPr>
              <a:t>Stage 3A: Uncertainty on Investment Outcome</a:t>
            </a:r>
            <a:endParaRPr lang="en-CA" sz="2400" dirty="0">
              <a:latin typeface="IBM Plex Sans" panose="020B0503050203000203" pitchFamily="34" charset="0"/>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900" b="0" i="0" u="none" strike="noStrike" kern="1200" cap="none" spc="0" normalizeH="0" baseline="0" noProof="0" smtClean="0">
                <a:ln>
                  <a:noFill/>
                </a:ln>
                <a:solidFill>
                  <a:srgbClr val="F2F2F2">
                    <a:lumMod val="50000"/>
                  </a:srgbClr>
                </a:solidFill>
                <a:effectLst/>
                <a:uLnTx/>
                <a:uFillTx/>
                <a:latin typeface="IBM Plex Sans" panose="020B0503050203000203" pitchFamily="34" charset="0"/>
                <a:ea typeface="Roboto Thin" pitchFamily="2" charset="0"/>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16</a:t>
            </a:fld>
            <a:endParaRPr kumimoji="0" lang="en-US" sz="900" b="0" i="0" u="none" strike="noStrike" kern="1200" cap="none" spc="0" normalizeH="0" baseline="0" noProof="0" dirty="0">
              <a:ln>
                <a:noFill/>
              </a:ln>
              <a:solidFill>
                <a:srgbClr val="F2F2F2">
                  <a:lumMod val="50000"/>
                </a:srgbClr>
              </a:solidFill>
              <a:effectLst/>
              <a:uLnTx/>
              <a:uFillTx/>
              <a:latin typeface="IBM Plex Sans" panose="020B0503050203000203" pitchFamily="34" charset="0"/>
              <a:ea typeface="Roboto Thin" pitchFamily="2" charset="0"/>
            </a:endParaRPr>
          </a:p>
        </p:txBody>
      </p:sp>
      <p:sp>
        <p:nvSpPr>
          <p:cNvPr id="8" name="Rectangle 7">
            <a:extLst>
              <a:ext uri="{FF2B5EF4-FFF2-40B4-BE49-F238E27FC236}">
                <a16:creationId xmlns:a16="http://schemas.microsoft.com/office/drawing/2014/main" id="{6FB3D036-C797-50D1-2423-3551EC7BD0A5}"/>
              </a:ext>
            </a:extLst>
          </p:cNvPr>
          <p:cNvSpPr/>
          <p:nvPr/>
        </p:nvSpPr>
        <p:spPr>
          <a:xfrm>
            <a:off x="653441" y="2341021"/>
            <a:ext cx="10885117" cy="1562400"/>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10885117"/>
                      <a:gd name="connsiteY0" fmla="*/ 0 h 2568808"/>
                      <a:gd name="connsiteX1" fmla="*/ 790603 w 10885117"/>
                      <a:gd name="connsiteY1" fmla="*/ 0 h 2568808"/>
                      <a:gd name="connsiteX2" fmla="*/ 1472355 w 10885117"/>
                      <a:gd name="connsiteY2" fmla="*/ 0 h 2568808"/>
                      <a:gd name="connsiteX3" fmla="*/ 2262959 w 10885117"/>
                      <a:gd name="connsiteY3" fmla="*/ 0 h 2568808"/>
                      <a:gd name="connsiteX4" fmla="*/ 2835859 w 10885117"/>
                      <a:gd name="connsiteY4" fmla="*/ 0 h 2568808"/>
                      <a:gd name="connsiteX5" fmla="*/ 3517611 w 10885117"/>
                      <a:gd name="connsiteY5" fmla="*/ 0 h 2568808"/>
                      <a:gd name="connsiteX6" fmla="*/ 4090512 w 10885117"/>
                      <a:gd name="connsiteY6" fmla="*/ 0 h 2568808"/>
                      <a:gd name="connsiteX7" fmla="*/ 4663413 w 10885117"/>
                      <a:gd name="connsiteY7" fmla="*/ 0 h 2568808"/>
                      <a:gd name="connsiteX8" fmla="*/ 5236314 w 10885117"/>
                      <a:gd name="connsiteY8" fmla="*/ 0 h 2568808"/>
                      <a:gd name="connsiteX9" fmla="*/ 5482662 w 10885117"/>
                      <a:gd name="connsiteY9" fmla="*/ 0 h 2568808"/>
                      <a:gd name="connsiteX10" fmla="*/ 6164414 w 10885117"/>
                      <a:gd name="connsiteY10" fmla="*/ 0 h 2568808"/>
                      <a:gd name="connsiteX11" fmla="*/ 6410761 w 10885117"/>
                      <a:gd name="connsiteY11" fmla="*/ 0 h 2568808"/>
                      <a:gd name="connsiteX12" fmla="*/ 6983662 w 10885117"/>
                      <a:gd name="connsiteY12" fmla="*/ 0 h 2568808"/>
                      <a:gd name="connsiteX13" fmla="*/ 7774265 w 10885117"/>
                      <a:gd name="connsiteY13" fmla="*/ 0 h 2568808"/>
                      <a:gd name="connsiteX14" fmla="*/ 8564868 w 10885117"/>
                      <a:gd name="connsiteY14" fmla="*/ 0 h 2568808"/>
                      <a:gd name="connsiteX15" fmla="*/ 9246620 w 10885117"/>
                      <a:gd name="connsiteY15" fmla="*/ 0 h 2568808"/>
                      <a:gd name="connsiteX16" fmla="*/ 9710670 w 10885117"/>
                      <a:gd name="connsiteY16" fmla="*/ 0 h 2568808"/>
                      <a:gd name="connsiteX17" fmla="*/ 9957018 w 10885117"/>
                      <a:gd name="connsiteY17" fmla="*/ 0 h 2568808"/>
                      <a:gd name="connsiteX18" fmla="*/ 10885117 w 10885117"/>
                      <a:gd name="connsiteY18" fmla="*/ 0 h 2568808"/>
                      <a:gd name="connsiteX19" fmla="*/ 10885117 w 10885117"/>
                      <a:gd name="connsiteY19" fmla="*/ 539450 h 2568808"/>
                      <a:gd name="connsiteX20" fmla="*/ 10885117 w 10885117"/>
                      <a:gd name="connsiteY20" fmla="*/ 1027523 h 2568808"/>
                      <a:gd name="connsiteX21" fmla="*/ 10885117 w 10885117"/>
                      <a:gd name="connsiteY21" fmla="*/ 1592661 h 2568808"/>
                      <a:gd name="connsiteX22" fmla="*/ 10885117 w 10885117"/>
                      <a:gd name="connsiteY22" fmla="*/ 2055046 h 2568808"/>
                      <a:gd name="connsiteX23" fmla="*/ 10885117 w 10885117"/>
                      <a:gd name="connsiteY23" fmla="*/ 2568808 h 2568808"/>
                      <a:gd name="connsiteX24" fmla="*/ 10529918 w 10885117"/>
                      <a:gd name="connsiteY24" fmla="*/ 2568808 h 2568808"/>
                      <a:gd name="connsiteX25" fmla="*/ 10283571 w 10885117"/>
                      <a:gd name="connsiteY25" fmla="*/ 2568808 h 2568808"/>
                      <a:gd name="connsiteX26" fmla="*/ 9492968 w 10885117"/>
                      <a:gd name="connsiteY26" fmla="*/ 2568808 h 2568808"/>
                      <a:gd name="connsiteX27" fmla="*/ 9028918 w 10885117"/>
                      <a:gd name="connsiteY27" fmla="*/ 2568808 h 2568808"/>
                      <a:gd name="connsiteX28" fmla="*/ 8347166 w 10885117"/>
                      <a:gd name="connsiteY28" fmla="*/ 2568808 h 2568808"/>
                      <a:gd name="connsiteX29" fmla="*/ 8100819 w 10885117"/>
                      <a:gd name="connsiteY29" fmla="*/ 2568808 h 2568808"/>
                      <a:gd name="connsiteX30" fmla="*/ 7310215 w 10885117"/>
                      <a:gd name="connsiteY30" fmla="*/ 2568808 h 2568808"/>
                      <a:gd name="connsiteX31" fmla="*/ 6846166 w 10885117"/>
                      <a:gd name="connsiteY31" fmla="*/ 2568808 h 2568808"/>
                      <a:gd name="connsiteX32" fmla="*/ 6273265 w 10885117"/>
                      <a:gd name="connsiteY32" fmla="*/ 2568808 h 2568808"/>
                      <a:gd name="connsiteX33" fmla="*/ 5918066 w 10885117"/>
                      <a:gd name="connsiteY33" fmla="*/ 2568808 h 2568808"/>
                      <a:gd name="connsiteX34" fmla="*/ 5236314 w 10885117"/>
                      <a:gd name="connsiteY34" fmla="*/ 2568808 h 2568808"/>
                      <a:gd name="connsiteX35" fmla="*/ 4445711 w 10885117"/>
                      <a:gd name="connsiteY35" fmla="*/ 2568808 h 2568808"/>
                      <a:gd name="connsiteX36" fmla="*/ 3981661 w 10885117"/>
                      <a:gd name="connsiteY36" fmla="*/ 2568808 h 2568808"/>
                      <a:gd name="connsiteX37" fmla="*/ 3191058 w 10885117"/>
                      <a:gd name="connsiteY37" fmla="*/ 2568808 h 2568808"/>
                      <a:gd name="connsiteX38" fmla="*/ 2618157 w 10885117"/>
                      <a:gd name="connsiteY38" fmla="*/ 2568808 h 2568808"/>
                      <a:gd name="connsiteX39" fmla="*/ 1827554 w 10885117"/>
                      <a:gd name="connsiteY39" fmla="*/ 2568808 h 2568808"/>
                      <a:gd name="connsiteX40" fmla="*/ 1036951 w 10885117"/>
                      <a:gd name="connsiteY40" fmla="*/ 2568808 h 2568808"/>
                      <a:gd name="connsiteX41" fmla="*/ 681752 w 10885117"/>
                      <a:gd name="connsiteY41" fmla="*/ 2568808 h 2568808"/>
                      <a:gd name="connsiteX42" fmla="*/ 0 w 10885117"/>
                      <a:gd name="connsiteY42" fmla="*/ 2568808 h 2568808"/>
                      <a:gd name="connsiteX43" fmla="*/ 0 w 10885117"/>
                      <a:gd name="connsiteY43" fmla="*/ 2055046 h 2568808"/>
                      <a:gd name="connsiteX44" fmla="*/ 0 w 10885117"/>
                      <a:gd name="connsiteY44" fmla="*/ 1489909 h 2568808"/>
                      <a:gd name="connsiteX45" fmla="*/ 0 w 10885117"/>
                      <a:gd name="connsiteY45" fmla="*/ 1053211 h 2568808"/>
                      <a:gd name="connsiteX46" fmla="*/ 0 w 10885117"/>
                      <a:gd name="connsiteY46" fmla="*/ 616514 h 2568808"/>
                      <a:gd name="connsiteX47" fmla="*/ 0 w 10885117"/>
                      <a:gd name="connsiteY47" fmla="*/ 0 h 256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117" h="2568808" fill="none" extrusionOk="0">
                        <a:moveTo>
                          <a:pt x="0" y="0"/>
                        </a:moveTo>
                        <a:cubicBezTo>
                          <a:pt x="201373" y="-12356"/>
                          <a:pt x="593558" y="65346"/>
                          <a:pt x="790603" y="0"/>
                        </a:cubicBezTo>
                        <a:cubicBezTo>
                          <a:pt x="987648" y="-65346"/>
                          <a:pt x="1265474" y="74043"/>
                          <a:pt x="1472355" y="0"/>
                        </a:cubicBezTo>
                        <a:cubicBezTo>
                          <a:pt x="1679236" y="-74043"/>
                          <a:pt x="1990014" y="36597"/>
                          <a:pt x="2262959" y="0"/>
                        </a:cubicBezTo>
                        <a:cubicBezTo>
                          <a:pt x="2535904" y="-36597"/>
                          <a:pt x="2567309" y="5185"/>
                          <a:pt x="2835859" y="0"/>
                        </a:cubicBezTo>
                        <a:cubicBezTo>
                          <a:pt x="3104409" y="-5185"/>
                          <a:pt x="3356225" y="75247"/>
                          <a:pt x="3517611" y="0"/>
                        </a:cubicBezTo>
                        <a:cubicBezTo>
                          <a:pt x="3678997" y="-75247"/>
                          <a:pt x="3901088" y="6789"/>
                          <a:pt x="4090512" y="0"/>
                        </a:cubicBezTo>
                        <a:cubicBezTo>
                          <a:pt x="4279936" y="-6789"/>
                          <a:pt x="4392479" y="66767"/>
                          <a:pt x="4663413" y="0"/>
                        </a:cubicBezTo>
                        <a:cubicBezTo>
                          <a:pt x="4934347" y="-66767"/>
                          <a:pt x="5007212" y="59396"/>
                          <a:pt x="5236314" y="0"/>
                        </a:cubicBezTo>
                        <a:cubicBezTo>
                          <a:pt x="5465416" y="-59396"/>
                          <a:pt x="5384829" y="19528"/>
                          <a:pt x="5482662" y="0"/>
                        </a:cubicBezTo>
                        <a:cubicBezTo>
                          <a:pt x="5580495" y="-19528"/>
                          <a:pt x="5877681" y="9217"/>
                          <a:pt x="6164414" y="0"/>
                        </a:cubicBezTo>
                        <a:cubicBezTo>
                          <a:pt x="6451147" y="-9217"/>
                          <a:pt x="6311552" y="18667"/>
                          <a:pt x="6410761" y="0"/>
                        </a:cubicBezTo>
                        <a:cubicBezTo>
                          <a:pt x="6509970" y="-18667"/>
                          <a:pt x="6715364" y="3265"/>
                          <a:pt x="6983662" y="0"/>
                        </a:cubicBezTo>
                        <a:cubicBezTo>
                          <a:pt x="7251960" y="-3265"/>
                          <a:pt x="7525630" y="68722"/>
                          <a:pt x="7774265" y="0"/>
                        </a:cubicBezTo>
                        <a:cubicBezTo>
                          <a:pt x="8022900" y="-68722"/>
                          <a:pt x="8239476" y="87684"/>
                          <a:pt x="8564868" y="0"/>
                        </a:cubicBezTo>
                        <a:cubicBezTo>
                          <a:pt x="8890260" y="-87684"/>
                          <a:pt x="8919907" y="72666"/>
                          <a:pt x="9246620" y="0"/>
                        </a:cubicBezTo>
                        <a:cubicBezTo>
                          <a:pt x="9573333" y="-72666"/>
                          <a:pt x="9518457" y="47617"/>
                          <a:pt x="9710670" y="0"/>
                        </a:cubicBezTo>
                        <a:cubicBezTo>
                          <a:pt x="9902883" y="-47617"/>
                          <a:pt x="9889047" y="7716"/>
                          <a:pt x="9957018" y="0"/>
                        </a:cubicBezTo>
                        <a:cubicBezTo>
                          <a:pt x="10024989" y="-7716"/>
                          <a:pt x="10537625" y="43786"/>
                          <a:pt x="10885117" y="0"/>
                        </a:cubicBezTo>
                        <a:cubicBezTo>
                          <a:pt x="10945732" y="174009"/>
                          <a:pt x="10874084" y="419228"/>
                          <a:pt x="10885117" y="539450"/>
                        </a:cubicBezTo>
                        <a:cubicBezTo>
                          <a:pt x="10896150" y="659672"/>
                          <a:pt x="10870426" y="903525"/>
                          <a:pt x="10885117" y="1027523"/>
                        </a:cubicBezTo>
                        <a:cubicBezTo>
                          <a:pt x="10899808" y="1151521"/>
                          <a:pt x="10836147" y="1348805"/>
                          <a:pt x="10885117" y="1592661"/>
                        </a:cubicBezTo>
                        <a:cubicBezTo>
                          <a:pt x="10934087" y="1836517"/>
                          <a:pt x="10858084" y="1906959"/>
                          <a:pt x="10885117" y="2055046"/>
                        </a:cubicBezTo>
                        <a:cubicBezTo>
                          <a:pt x="10912150" y="2203134"/>
                          <a:pt x="10865714" y="2412583"/>
                          <a:pt x="10885117" y="2568808"/>
                        </a:cubicBezTo>
                        <a:cubicBezTo>
                          <a:pt x="10723231" y="2570888"/>
                          <a:pt x="10682487" y="2543099"/>
                          <a:pt x="10529918" y="2568808"/>
                        </a:cubicBezTo>
                        <a:cubicBezTo>
                          <a:pt x="10377349" y="2594517"/>
                          <a:pt x="10378860" y="2560027"/>
                          <a:pt x="10283571" y="2568808"/>
                        </a:cubicBezTo>
                        <a:cubicBezTo>
                          <a:pt x="10188282" y="2577589"/>
                          <a:pt x="9793638" y="2550705"/>
                          <a:pt x="9492968" y="2568808"/>
                        </a:cubicBezTo>
                        <a:cubicBezTo>
                          <a:pt x="9192298" y="2586911"/>
                          <a:pt x="9259866" y="2515161"/>
                          <a:pt x="9028918" y="2568808"/>
                        </a:cubicBezTo>
                        <a:cubicBezTo>
                          <a:pt x="8797970" y="2622455"/>
                          <a:pt x="8618909" y="2488350"/>
                          <a:pt x="8347166" y="2568808"/>
                        </a:cubicBezTo>
                        <a:cubicBezTo>
                          <a:pt x="8075423" y="2649266"/>
                          <a:pt x="8214065" y="2553435"/>
                          <a:pt x="8100819" y="2568808"/>
                        </a:cubicBezTo>
                        <a:cubicBezTo>
                          <a:pt x="7987573" y="2584181"/>
                          <a:pt x="7539764" y="2498393"/>
                          <a:pt x="7310215" y="2568808"/>
                        </a:cubicBezTo>
                        <a:cubicBezTo>
                          <a:pt x="7080666" y="2639223"/>
                          <a:pt x="7012791" y="2535006"/>
                          <a:pt x="6846166" y="2568808"/>
                        </a:cubicBezTo>
                        <a:cubicBezTo>
                          <a:pt x="6679541" y="2602610"/>
                          <a:pt x="6428239" y="2551398"/>
                          <a:pt x="6273265" y="2568808"/>
                        </a:cubicBezTo>
                        <a:cubicBezTo>
                          <a:pt x="6118291" y="2586218"/>
                          <a:pt x="6094691" y="2535117"/>
                          <a:pt x="5918066" y="2568808"/>
                        </a:cubicBezTo>
                        <a:cubicBezTo>
                          <a:pt x="5741441" y="2602499"/>
                          <a:pt x="5396107" y="2554378"/>
                          <a:pt x="5236314" y="2568808"/>
                        </a:cubicBezTo>
                        <a:cubicBezTo>
                          <a:pt x="5076521" y="2583238"/>
                          <a:pt x="4618351" y="2559977"/>
                          <a:pt x="4445711" y="2568808"/>
                        </a:cubicBezTo>
                        <a:cubicBezTo>
                          <a:pt x="4273071" y="2577639"/>
                          <a:pt x="4094145" y="2536615"/>
                          <a:pt x="3981661" y="2568808"/>
                        </a:cubicBezTo>
                        <a:cubicBezTo>
                          <a:pt x="3869177" y="2601001"/>
                          <a:pt x="3445257" y="2507073"/>
                          <a:pt x="3191058" y="2568808"/>
                        </a:cubicBezTo>
                        <a:cubicBezTo>
                          <a:pt x="2936859" y="2630543"/>
                          <a:pt x="2873809" y="2510606"/>
                          <a:pt x="2618157" y="2568808"/>
                        </a:cubicBezTo>
                        <a:cubicBezTo>
                          <a:pt x="2362505" y="2627010"/>
                          <a:pt x="2158290" y="2564004"/>
                          <a:pt x="1827554" y="2568808"/>
                        </a:cubicBezTo>
                        <a:cubicBezTo>
                          <a:pt x="1496818" y="2573612"/>
                          <a:pt x="1391485" y="2551557"/>
                          <a:pt x="1036951" y="2568808"/>
                        </a:cubicBezTo>
                        <a:cubicBezTo>
                          <a:pt x="682417" y="2586059"/>
                          <a:pt x="799170" y="2553122"/>
                          <a:pt x="681752" y="2568808"/>
                        </a:cubicBezTo>
                        <a:cubicBezTo>
                          <a:pt x="564334" y="2584494"/>
                          <a:pt x="294320" y="2545951"/>
                          <a:pt x="0" y="2568808"/>
                        </a:cubicBezTo>
                        <a:cubicBezTo>
                          <a:pt x="-13691" y="2318499"/>
                          <a:pt x="3620" y="2287784"/>
                          <a:pt x="0" y="2055046"/>
                        </a:cubicBezTo>
                        <a:cubicBezTo>
                          <a:pt x="-3620" y="1822308"/>
                          <a:pt x="12684" y="1608829"/>
                          <a:pt x="0" y="1489909"/>
                        </a:cubicBezTo>
                        <a:cubicBezTo>
                          <a:pt x="-12684" y="1370989"/>
                          <a:pt x="11864" y="1142895"/>
                          <a:pt x="0" y="1053211"/>
                        </a:cubicBezTo>
                        <a:cubicBezTo>
                          <a:pt x="-11864" y="963527"/>
                          <a:pt x="2202" y="734378"/>
                          <a:pt x="0" y="616514"/>
                        </a:cubicBezTo>
                        <a:cubicBezTo>
                          <a:pt x="-2202" y="498650"/>
                          <a:pt x="13362" y="181712"/>
                          <a:pt x="0" y="0"/>
                        </a:cubicBezTo>
                        <a:close/>
                      </a:path>
                      <a:path w="10885117" h="2568808" stroke="0" extrusionOk="0">
                        <a:moveTo>
                          <a:pt x="0" y="0"/>
                        </a:moveTo>
                        <a:cubicBezTo>
                          <a:pt x="187663" y="-39601"/>
                          <a:pt x="331253" y="15281"/>
                          <a:pt x="464050" y="0"/>
                        </a:cubicBezTo>
                        <a:cubicBezTo>
                          <a:pt x="596847" y="-15281"/>
                          <a:pt x="620885" y="8029"/>
                          <a:pt x="710397" y="0"/>
                        </a:cubicBezTo>
                        <a:cubicBezTo>
                          <a:pt x="799909" y="-8029"/>
                          <a:pt x="1286298" y="47891"/>
                          <a:pt x="1501000" y="0"/>
                        </a:cubicBezTo>
                        <a:cubicBezTo>
                          <a:pt x="1715702" y="-47891"/>
                          <a:pt x="1820634" y="53787"/>
                          <a:pt x="1965050" y="0"/>
                        </a:cubicBezTo>
                        <a:cubicBezTo>
                          <a:pt x="2109466" y="-53787"/>
                          <a:pt x="2286019" y="8881"/>
                          <a:pt x="2429100" y="0"/>
                        </a:cubicBezTo>
                        <a:cubicBezTo>
                          <a:pt x="2572181" y="-8881"/>
                          <a:pt x="2842347" y="78778"/>
                          <a:pt x="3219703" y="0"/>
                        </a:cubicBezTo>
                        <a:cubicBezTo>
                          <a:pt x="3597059" y="-78778"/>
                          <a:pt x="3499944" y="18208"/>
                          <a:pt x="3574902" y="0"/>
                        </a:cubicBezTo>
                        <a:cubicBezTo>
                          <a:pt x="3649860" y="-18208"/>
                          <a:pt x="4022068" y="88266"/>
                          <a:pt x="4365505" y="0"/>
                        </a:cubicBezTo>
                        <a:cubicBezTo>
                          <a:pt x="4708942" y="-88266"/>
                          <a:pt x="4895534" y="15873"/>
                          <a:pt x="5156108" y="0"/>
                        </a:cubicBezTo>
                        <a:cubicBezTo>
                          <a:pt x="5416682" y="-15873"/>
                          <a:pt x="5539819" y="68702"/>
                          <a:pt x="5729009" y="0"/>
                        </a:cubicBezTo>
                        <a:cubicBezTo>
                          <a:pt x="5918199" y="-68702"/>
                          <a:pt x="6286500" y="34926"/>
                          <a:pt x="6519612" y="0"/>
                        </a:cubicBezTo>
                        <a:cubicBezTo>
                          <a:pt x="6752724" y="-34926"/>
                          <a:pt x="6804784" y="27262"/>
                          <a:pt x="6983662" y="0"/>
                        </a:cubicBezTo>
                        <a:cubicBezTo>
                          <a:pt x="7162540" y="-27262"/>
                          <a:pt x="7291821" y="45282"/>
                          <a:pt x="7447712" y="0"/>
                        </a:cubicBezTo>
                        <a:cubicBezTo>
                          <a:pt x="7603603" y="-45282"/>
                          <a:pt x="7900227" y="56318"/>
                          <a:pt x="8129464" y="0"/>
                        </a:cubicBezTo>
                        <a:cubicBezTo>
                          <a:pt x="8358701" y="-56318"/>
                          <a:pt x="8388349" y="7915"/>
                          <a:pt x="8593513" y="0"/>
                        </a:cubicBezTo>
                        <a:cubicBezTo>
                          <a:pt x="8798677" y="-7915"/>
                          <a:pt x="9081565" y="30122"/>
                          <a:pt x="9384117" y="0"/>
                        </a:cubicBezTo>
                        <a:cubicBezTo>
                          <a:pt x="9686669" y="-30122"/>
                          <a:pt x="9987568" y="44757"/>
                          <a:pt x="10174720" y="0"/>
                        </a:cubicBezTo>
                        <a:cubicBezTo>
                          <a:pt x="10361872" y="-44757"/>
                          <a:pt x="10742103" y="70833"/>
                          <a:pt x="10885117" y="0"/>
                        </a:cubicBezTo>
                        <a:cubicBezTo>
                          <a:pt x="10919472" y="216464"/>
                          <a:pt x="10849355" y="374651"/>
                          <a:pt x="10885117" y="488074"/>
                        </a:cubicBezTo>
                        <a:cubicBezTo>
                          <a:pt x="10920879" y="601497"/>
                          <a:pt x="10845701" y="791744"/>
                          <a:pt x="10885117" y="924771"/>
                        </a:cubicBezTo>
                        <a:cubicBezTo>
                          <a:pt x="10924533" y="1057798"/>
                          <a:pt x="10871653" y="1234216"/>
                          <a:pt x="10885117" y="1387156"/>
                        </a:cubicBezTo>
                        <a:cubicBezTo>
                          <a:pt x="10898581" y="1540096"/>
                          <a:pt x="10821784" y="1698217"/>
                          <a:pt x="10885117" y="1926606"/>
                        </a:cubicBezTo>
                        <a:cubicBezTo>
                          <a:pt x="10948450" y="2154995"/>
                          <a:pt x="10809499" y="2410872"/>
                          <a:pt x="10885117" y="2568808"/>
                        </a:cubicBezTo>
                        <a:cubicBezTo>
                          <a:pt x="10751698" y="2582661"/>
                          <a:pt x="10674732" y="2560404"/>
                          <a:pt x="10529918" y="2568808"/>
                        </a:cubicBezTo>
                        <a:cubicBezTo>
                          <a:pt x="10385104" y="2577212"/>
                          <a:pt x="10364760" y="2558870"/>
                          <a:pt x="10283571" y="2568808"/>
                        </a:cubicBezTo>
                        <a:cubicBezTo>
                          <a:pt x="10202382" y="2578746"/>
                          <a:pt x="10143976" y="2547238"/>
                          <a:pt x="10037224" y="2568808"/>
                        </a:cubicBezTo>
                        <a:cubicBezTo>
                          <a:pt x="9930472" y="2590378"/>
                          <a:pt x="9690945" y="2546814"/>
                          <a:pt x="9464323" y="2568808"/>
                        </a:cubicBezTo>
                        <a:cubicBezTo>
                          <a:pt x="9237701" y="2590802"/>
                          <a:pt x="9198692" y="2557822"/>
                          <a:pt x="9109124" y="2568808"/>
                        </a:cubicBezTo>
                        <a:cubicBezTo>
                          <a:pt x="9019556" y="2579794"/>
                          <a:pt x="8626290" y="2531734"/>
                          <a:pt x="8427372" y="2568808"/>
                        </a:cubicBezTo>
                        <a:cubicBezTo>
                          <a:pt x="8228454" y="2605882"/>
                          <a:pt x="8208763" y="2537246"/>
                          <a:pt x="8072174" y="2568808"/>
                        </a:cubicBezTo>
                        <a:cubicBezTo>
                          <a:pt x="7935585" y="2600370"/>
                          <a:pt x="7647726" y="2529593"/>
                          <a:pt x="7390422" y="2568808"/>
                        </a:cubicBezTo>
                        <a:cubicBezTo>
                          <a:pt x="7133118" y="2608023"/>
                          <a:pt x="7230091" y="2545757"/>
                          <a:pt x="7144074" y="2568808"/>
                        </a:cubicBezTo>
                        <a:cubicBezTo>
                          <a:pt x="7058057" y="2591859"/>
                          <a:pt x="6656131" y="2536335"/>
                          <a:pt x="6462322" y="2568808"/>
                        </a:cubicBezTo>
                        <a:cubicBezTo>
                          <a:pt x="6268513" y="2601281"/>
                          <a:pt x="6274455" y="2530366"/>
                          <a:pt x="6107124" y="2568808"/>
                        </a:cubicBezTo>
                        <a:cubicBezTo>
                          <a:pt x="5939793" y="2607250"/>
                          <a:pt x="5933527" y="2563297"/>
                          <a:pt x="5860776" y="2568808"/>
                        </a:cubicBezTo>
                        <a:cubicBezTo>
                          <a:pt x="5788025" y="2574319"/>
                          <a:pt x="5623064" y="2527305"/>
                          <a:pt x="5505578" y="2568808"/>
                        </a:cubicBezTo>
                        <a:cubicBezTo>
                          <a:pt x="5388092" y="2610311"/>
                          <a:pt x="4963709" y="2515134"/>
                          <a:pt x="4823826" y="2568808"/>
                        </a:cubicBezTo>
                        <a:cubicBezTo>
                          <a:pt x="4683943" y="2622482"/>
                          <a:pt x="4560290" y="2556199"/>
                          <a:pt x="4468627" y="2568808"/>
                        </a:cubicBezTo>
                        <a:cubicBezTo>
                          <a:pt x="4376964" y="2581417"/>
                          <a:pt x="4318797" y="2559719"/>
                          <a:pt x="4222280" y="2568808"/>
                        </a:cubicBezTo>
                        <a:cubicBezTo>
                          <a:pt x="4125763" y="2577897"/>
                          <a:pt x="4016309" y="2541899"/>
                          <a:pt x="3867081" y="2568808"/>
                        </a:cubicBezTo>
                        <a:cubicBezTo>
                          <a:pt x="3717853" y="2595717"/>
                          <a:pt x="3564348" y="2528976"/>
                          <a:pt x="3403031" y="2568808"/>
                        </a:cubicBezTo>
                        <a:cubicBezTo>
                          <a:pt x="3241714" y="2608640"/>
                          <a:pt x="3034003" y="2509273"/>
                          <a:pt x="2830130" y="2568808"/>
                        </a:cubicBezTo>
                        <a:cubicBezTo>
                          <a:pt x="2626257" y="2628343"/>
                          <a:pt x="2579416" y="2557977"/>
                          <a:pt x="2474932" y="2568808"/>
                        </a:cubicBezTo>
                        <a:cubicBezTo>
                          <a:pt x="2370448" y="2579639"/>
                          <a:pt x="2075935" y="2519097"/>
                          <a:pt x="1684329" y="2568808"/>
                        </a:cubicBezTo>
                        <a:cubicBezTo>
                          <a:pt x="1292723" y="2618519"/>
                          <a:pt x="1361567" y="2505306"/>
                          <a:pt x="1111428" y="2568808"/>
                        </a:cubicBezTo>
                        <a:cubicBezTo>
                          <a:pt x="861289" y="2632310"/>
                          <a:pt x="315980" y="2438839"/>
                          <a:pt x="0" y="2568808"/>
                        </a:cubicBezTo>
                        <a:cubicBezTo>
                          <a:pt x="-45375" y="2454573"/>
                          <a:pt x="63335" y="2196325"/>
                          <a:pt x="0" y="2029358"/>
                        </a:cubicBezTo>
                        <a:cubicBezTo>
                          <a:pt x="-63335" y="1862391"/>
                          <a:pt x="9736" y="1676312"/>
                          <a:pt x="0" y="1515597"/>
                        </a:cubicBezTo>
                        <a:cubicBezTo>
                          <a:pt x="-9736" y="1354882"/>
                          <a:pt x="29474" y="1244928"/>
                          <a:pt x="0" y="1027523"/>
                        </a:cubicBezTo>
                        <a:cubicBezTo>
                          <a:pt x="-29474" y="810118"/>
                          <a:pt x="34103" y="606923"/>
                          <a:pt x="0" y="488074"/>
                        </a:cubicBezTo>
                        <a:cubicBezTo>
                          <a:pt x="-34103" y="369225"/>
                          <a:pt x="19076" y="183296"/>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600"/>
              </a:spcAft>
            </a:pPr>
            <a:r>
              <a:rPr lang="en-US" sz="2000" b="1" i="1" u="sng"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rPr>
              <a:t>Scenario 3A</a:t>
            </a:r>
          </a:p>
          <a:p>
            <a:pPr>
              <a:spcAft>
                <a:spcPts val="600"/>
              </a:spcAft>
            </a:pPr>
            <a:r>
              <a:rPr lang="en-US" sz="2000" b="1" dirty="0">
                <a:solidFill>
                  <a:srgbClr val="000000"/>
                </a:solidFill>
                <a:latin typeface="IBM Plex Sans" panose="020B0503050203000203" pitchFamily="34" charset="0"/>
              </a:rPr>
              <a:t>Step 3: </a:t>
            </a:r>
            <a:r>
              <a:rPr lang="en-US" sz="2000" dirty="0">
                <a:solidFill>
                  <a:srgbClr val="000000"/>
                </a:solidFill>
                <a:latin typeface="IBM Plex Sans" panose="020B0503050203000203" pitchFamily="34" charset="0"/>
              </a:rPr>
              <a:t>Calculate the amount of money that the facilitator lost after 1-month.</a:t>
            </a:r>
          </a:p>
          <a:p>
            <a:pPr>
              <a:spcAft>
                <a:spcPts val="600"/>
              </a:spcAft>
            </a:pPr>
            <a:r>
              <a:rPr lang="en-US" sz="2000" b="1" dirty="0">
                <a:solidFill>
                  <a:srgbClr val="000000"/>
                </a:solidFill>
                <a:latin typeface="IBM Plex Sans" panose="020B0503050203000203" pitchFamily="34" charset="0"/>
              </a:rPr>
              <a:t>Step 2: </a:t>
            </a:r>
            <a:r>
              <a:rPr lang="en-US" sz="2000" dirty="0">
                <a:solidFill>
                  <a:srgbClr val="000000"/>
                </a:solidFill>
                <a:latin typeface="IBM Plex Sans" panose="020B0503050203000203" pitchFamily="34" charset="0"/>
              </a:rPr>
              <a:t>Calculate facilitator’s earning or loss as a percentage of their $5000 investment. Then, record your answer in the box provided.</a:t>
            </a:r>
            <a:r>
              <a:rPr lang="en-US" sz="1600" b="0" i="0" u="none" strike="noStrike" baseline="0" dirty="0">
                <a:solidFill>
                  <a:srgbClr val="000000"/>
                </a:solidFill>
                <a:latin typeface="IBM Plex Sans" panose="020B0503050203000203" pitchFamily="34" charset="0"/>
              </a:rPr>
              <a:t>	</a:t>
            </a:r>
          </a:p>
        </p:txBody>
      </p:sp>
      <p:pic>
        <p:nvPicPr>
          <p:cNvPr id="9" name="Picture 8" descr="Table&#10;&#10;Description automatically generated">
            <a:extLst>
              <a:ext uri="{FF2B5EF4-FFF2-40B4-BE49-F238E27FC236}">
                <a16:creationId xmlns:a16="http://schemas.microsoft.com/office/drawing/2014/main" id="{8E3EB56B-B299-F9BF-9E4A-144F6B8D7C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5126" y="3955157"/>
            <a:ext cx="4041746" cy="2349078"/>
          </a:xfrm>
          <a:prstGeom prst="rect">
            <a:avLst/>
          </a:prstGeom>
        </p:spPr>
      </p:pic>
      <p:sp>
        <p:nvSpPr>
          <p:cNvPr id="2" name="Oval 1">
            <a:extLst>
              <a:ext uri="{FF2B5EF4-FFF2-40B4-BE49-F238E27FC236}">
                <a16:creationId xmlns:a16="http://schemas.microsoft.com/office/drawing/2014/main" id="{A69DAA4D-0A9C-3280-E61C-32ABBAC5F2D7}"/>
              </a:ext>
            </a:extLst>
          </p:cNvPr>
          <p:cNvSpPr/>
          <p:nvPr/>
        </p:nvSpPr>
        <p:spPr>
          <a:xfrm>
            <a:off x="7150100" y="5473700"/>
            <a:ext cx="584200" cy="33020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600">
              <a:latin typeface="IBM Plex Sans" panose="020B0503050203000203" pitchFamily="34" charset="0"/>
            </a:endParaRPr>
          </a:p>
        </p:txBody>
      </p:sp>
      <p:pic>
        <p:nvPicPr>
          <p:cNvPr id="7" name="Graphic 6" descr="Checkmark with solid fill">
            <a:extLst>
              <a:ext uri="{FF2B5EF4-FFF2-40B4-BE49-F238E27FC236}">
                <a16:creationId xmlns:a16="http://schemas.microsoft.com/office/drawing/2014/main" id="{94B5BCE2-8BDB-F825-5D8B-725C2869243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42950" y="5174146"/>
            <a:ext cx="200700" cy="200700"/>
          </a:xfrm>
          <a:prstGeom prst="rect">
            <a:avLst/>
          </a:prstGeom>
        </p:spPr>
      </p:pic>
    </p:spTree>
    <p:extLst>
      <p:ext uri="{BB962C8B-B14F-4D97-AF65-F5344CB8AC3E}">
        <p14:creationId xmlns:p14="http://schemas.microsoft.com/office/powerpoint/2010/main" val="869284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l="3" t="39687" r="-3" b="36209"/>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t>Stage 3B: Risk Management with Portfolio Diversification</a:t>
            </a:r>
            <a:endParaRPr lang="en-CA" dirty="0"/>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17</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8" name="Rectangle 7">
            <a:extLst>
              <a:ext uri="{FF2B5EF4-FFF2-40B4-BE49-F238E27FC236}">
                <a16:creationId xmlns:a16="http://schemas.microsoft.com/office/drawing/2014/main" id="{EBFF3023-E05A-8536-7DE2-9F6C6A177FCF}"/>
              </a:ext>
            </a:extLst>
          </p:cNvPr>
          <p:cNvSpPr/>
          <p:nvPr/>
        </p:nvSpPr>
        <p:spPr>
          <a:xfrm>
            <a:off x="57582" y="2315748"/>
            <a:ext cx="11969317" cy="1748252"/>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10885117"/>
                      <a:gd name="connsiteY0" fmla="*/ 0 h 2427890"/>
                      <a:gd name="connsiteX1" fmla="*/ 790603 w 10885117"/>
                      <a:gd name="connsiteY1" fmla="*/ 0 h 2427890"/>
                      <a:gd name="connsiteX2" fmla="*/ 1472355 w 10885117"/>
                      <a:gd name="connsiteY2" fmla="*/ 0 h 2427890"/>
                      <a:gd name="connsiteX3" fmla="*/ 2262959 w 10885117"/>
                      <a:gd name="connsiteY3" fmla="*/ 0 h 2427890"/>
                      <a:gd name="connsiteX4" fmla="*/ 2835859 w 10885117"/>
                      <a:gd name="connsiteY4" fmla="*/ 0 h 2427890"/>
                      <a:gd name="connsiteX5" fmla="*/ 3517611 w 10885117"/>
                      <a:gd name="connsiteY5" fmla="*/ 0 h 2427890"/>
                      <a:gd name="connsiteX6" fmla="*/ 4090512 w 10885117"/>
                      <a:gd name="connsiteY6" fmla="*/ 0 h 2427890"/>
                      <a:gd name="connsiteX7" fmla="*/ 4663413 w 10885117"/>
                      <a:gd name="connsiteY7" fmla="*/ 0 h 2427890"/>
                      <a:gd name="connsiteX8" fmla="*/ 5236314 w 10885117"/>
                      <a:gd name="connsiteY8" fmla="*/ 0 h 2427890"/>
                      <a:gd name="connsiteX9" fmla="*/ 5482662 w 10885117"/>
                      <a:gd name="connsiteY9" fmla="*/ 0 h 2427890"/>
                      <a:gd name="connsiteX10" fmla="*/ 6164414 w 10885117"/>
                      <a:gd name="connsiteY10" fmla="*/ 0 h 2427890"/>
                      <a:gd name="connsiteX11" fmla="*/ 6410761 w 10885117"/>
                      <a:gd name="connsiteY11" fmla="*/ 0 h 2427890"/>
                      <a:gd name="connsiteX12" fmla="*/ 6983662 w 10885117"/>
                      <a:gd name="connsiteY12" fmla="*/ 0 h 2427890"/>
                      <a:gd name="connsiteX13" fmla="*/ 7774265 w 10885117"/>
                      <a:gd name="connsiteY13" fmla="*/ 0 h 2427890"/>
                      <a:gd name="connsiteX14" fmla="*/ 8564868 w 10885117"/>
                      <a:gd name="connsiteY14" fmla="*/ 0 h 2427890"/>
                      <a:gd name="connsiteX15" fmla="*/ 9246620 w 10885117"/>
                      <a:gd name="connsiteY15" fmla="*/ 0 h 2427890"/>
                      <a:gd name="connsiteX16" fmla="*/ 9710670 w 10885117"/>
                      <a:gd name="connsiteY16" fmla="*/ 0 h 2427890"/>
                      <a:gd name="connsiteX17" fmla="*/ 9957018 w 10885117"/>
                      <a:gd name="connsiteY17" fmla="*/ 0 h 2427890"/>
                      <a:gd name="connsiteX18" fmla="*/ 10885117 w 10885117"/>
                      <a:gd name="connsiteY18" fmla="*/ 0 h 2427890"/>
                      <a:gd name="connsiteX19" fmla="*/ 10885117 w 10885117"/>
                      <a:gd name="connsiteY19" fmla="*/ 509857 h 2427890"/>
                      <a:gd name="connsiteX20" fmla="*/ 10885117 w 10885117"/>
                      <a:gd name="connsiteY20" fmla="*/ 971156 h 2427890"/>
                      <a:gd name="connsiteX21" fmla="*/ 10885117 w 10885117"/>
                      <a:gd name="connsiteY21" fmla="*/ 1505292 h 2427890"/>
                      <a:gd name="connsiteX22" fmla="*/ 10885117 w 10885117"/>
                      <a:gd name="connsiteY22" fmla="*/ 1942312 h 2427890"/>
                      <a:gd name="connsiteX23" fmla="*/ 10885117 w 10885117"/>
                      <a:gd name="connsiteY23" fmla="*/ 2427890 h 2427890"/>
                      <a:gd name="connsiteX24" fmla="*/ 10529918 w 10885117"/>
                      <a:gd name="connsiteY24" fmla="*/ 2427890 h 2427890"/>
                      <a:gd name="connsiteX25" fmla="*/ 10283571 w 10885117"/>
                      <a:gd name="connsiteY25" fmla="*/ 2427890 h 2427890"/>
                      <a:gd name="connsiteX26" fmla="*/ 9492968 w 10885117"/>
                      <a:gd name="connsiteY26" fmla="*/ 2427890 h 2427890"/>
                      <a:gd name="connsiteX27" fmla="*/ 9028918 w 10885117"/>
                      <a:gd name="connsiteY27" fmla="*/ 2427890 h 2427890"/>
                      <a:gd name="connsiteX28" fmla="*/ 8347166 w 10885117"/>
                      <a:gd name="connsiteY28" fmla="*/ 2427890 h 2427890"/>
                      <a:gd name="connsiteX29" fmla="*/ 8100819 w 10885117"/>
                      <a:gd name="connsiteY29" fmla="*/ 2427890 h 2427890"/>
                      <a:gd name="connsiteX30" fmla="*/ 7310215 w 10885117"/>
                      <a:gd name="connsiteY30" fmla="*/ 2427890 h 2427890"/>
                      <a:gd name="connsiteX31" fmla="*/ 6846166 w 10885117"/>
                      <a:gd name="connsiteY31" fmla="*/ 2427890 h 2427890"/>
                      <a:gd name="connsiteX32" fmla="*/ 6273265 w 10885117"/>
                      <a:gd name="connsiteY32" fmla="*/ 2427890 h 2427890"/>
                      <a:gd name="connsiteX33" fmla="*/ 5918066 w 10885117"/>
                      <a:gd name="connsiteY33" fmla="*/ 2427890 h 2427890"/>
                      <a:gd name="connsiteX34" fmla="*/ 5236314 w 10885117"/>
                      <a:gd name="connsiteY34" fmla="*/ 2427890 h 2427890"/>
                      <a:gd name="connsiteX35" fmla="*/ 4445711 w 10885117"/>
                      <a:gd name="connsiteY35" fmla="*/ 2427890 h 2427890"/>
                      <a:gd name="connsiteX36" fmla="*/ 3981661 w 10885117"/>
                      <a:gd name="connsiteY36" fmla="*/ 2427890 h 2427890"/>
                      <a:gd name="connsiteX37" fmla="*/ 3191058 w 10885117"/>
                      <a:gd name="connsiteY37" fmla="*/ 2427890 h 2427890"/>
                      <a:gd name="connsiteX38" fmla="*/ 2618157 w 10885117"/>
                      <a:gd name="connsiteY38" fmla="*/ 2427890 h 2427890"/>
                      <a:gd name="connsiteX39" fmla="*/ 1827554 w 10885117"/>
                      <a:gd name="connsiteY39" fmla="*/ 2427890 h 2427890"/>
                      <a:gd name="connsiteX40" fmla="*/ 1036951 w 10885117"/>
                      <a:gd name="connsiteY40" fmla="*/ 2427890 h 2427890"/>
                      <a:gd name="connsiteX41" fmla="*/ 681752 w 10885117"/>
                      <a:gd name="connsiteY41" fmla="*/ 2427890 h 2427890"/>
                      <a:gd name="connsiteX42" fmla="*/ 0 w 10885117"/>
                      <a:gd name="connsiteY42" fmla="*/ 2427890 h 2427890"/>
                      <a:gd name="connsiteX43" fmla="*/ 0 w 10885117"/>
                      <a:gd name="connsiteY43" fmla="*/ 1942312 h 2427890"/>
                      <a:gd name="connsiteX44" fmla="*/ 0 w 10885117"/>
                      <a:gd name="connsiteY44" fmla="*/ 1408176 h 2427890"/>
                      <a:gd name="connsiteX45" fmla="*/ 0 w 10885117"/>
                      <a:gd name="connsiteY45" fmla="*/ 995435 h 2427890"/>
                      <a:gd name="connsiteX46" fmla="*/ 0 w 10885117"/>
                      <a:gd name="connsiteY46" fmla="*/ 582694 h 2427890"/>
                      <a:gd name="connsiteX47" fmla="*/ 0 w 10885117"/>
                      <a:gd name="connsiteY47" fmla="*/ 0 h 2427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117" h="2427890" fill="none" extrusionOk="0">
                        <a:moveTo>
                          <a:pt x="0" y="0"/>
                        </a:moveTo>
                        <a:cubicBezTo>
                          <a:pt x="201373" y="-12356"/>
                          <a:pt x="593558" y="65346"/>
                          <a:pt x="790603" y="0"/>
                        </a:cubicBezTo>
                        <a:cubicBezTo>
                          <a:pt x="987648" y="-65346"/>
                          <a:pt x="1265474" y="74043"/>
                          <a:pt x="1472355" y="0"/>
                        </a:cubicBezTo>
                        <a:cubicBezTo>
                          <a:pt x="1679236" y="-74043"/>
                          <a:pt x="1990014" y="36597"/>
                          <a:pt x="2262959" y="0"/>
                        </a:cubicBezTo>
                        <a:cubicBezTo>
                          <a:pt x="2535904" y="-36597"/>
                          <a:pt x="2567309" y="5185"/>
                          <a:pt x="2835859" y="0"/>
                        </a:cubicBezTo>
                        <a:cubicBezTo>
                          <a:pt x="3104409" y="-5185"/>
                          <a:pt x="3356225" y="75247"/>
                          <a:pt x="3517611" y="0"/>
                        </a:cubicBezTo>
                        <a:cubicBezTo>
                          <a:pt x="3678997" y="-75247"/>
                          <a:pt x="3901088" y="6789"/>
                          <a:pt x="4090512" y="0"/>
                        </a:cubicBezTo>
                        <a:cubicBezTo>
                          <a:pt x="4279936" y="-6789"/>
                          <a:pt x="4392479" y="66767"/>
                          <a:pt x="4663413" y="0"/>
                        </a:cubicBezTo>
                        <a:cubicBezTo>
                          <a:pt x="4934347" y="-66767"/>
                          <a:pt x="5007212" y="59396"/>
                          <a:pt x="5236314" y="0"/>
                        </a:cubicBezTo>
                        <a:cubicBezTo>
                          <a:pt x="5465416" y="-59396"/>
                          <a:pt x="5384829" y="19528"/>
                          <a:pt x="5482662" y="0"/>
                        </a:cubicBezTo>
                        <a:cubicBezTo>
                          <a:pt x="5580495" y="-19528"/>
                          <a:pt x="5877681" y="9217"/>
                          <a:pt x="6164414" y="0"/>
                        </a:cubicBezTo>
                        <a:cubicBezTo>
                          <a:pt x="6451147" y="-9217"/>
                          <a:pt x="6311552" y="18667"/>
                          <a:pt x="6410761" y="0"/>
                        </a:cubicBezTo>
                        <a:cubicBezTo>
                          <a:pt x="6509970" y="-18667"/>
                          <a:pt x="6715364" y="3265"/>
                          <a:pt x="6983662" y="0"/>
                        </a:cubicBezTo>
                        <a:cubicBezTo>
                          <a:pt x="7251960" y="-3265"/>
                          <a:pt x="7525630" y="68722"/>
                          <a:pt x="7774265" y="0"/>
                        </a:cubicBezTo>
                        <a:cubicBezTo>
                          <a:pt x="8022900" y="-68722"/>
                          <a:pt x="8239476" y="87684"/>
                          <a:pt x="8564868" y="0"/>
                        </a:cubicBezTo>
                        <a:cubicBezTo>
                          <a:pt x="8890260" y="-87684"/>
                          <a:pt x="8919907" y="72666"/>
                          <a:pt x="9246620" y="0"/>
                        </a:cubicBezTo>
                        <a:cubicBezTo>
                          <a:pt x="9573333" y="-72666"/>
                          <a:pt x="9518457" y="47617"/>
                          <a:pt x="9710670" y="0"/>
                        </a:cubicBezTo>
                        <a:cubicBezTo>
                          <a:pt x="9902883" y="-47617"/>
                          <a:pt x="9889047" y="7716"/>
                          <a:pt x="9957018" y="0"/>
                        </a:cubicBezTo>
                        <a:cubicBezTo>
                          <a:pt x="10024989" y="-7716"/>
                          <a:pt x="10537625" y="43786"/>
                          <a:pt x="10885117" y="0"/>
                        </a:cubicBezTo>
                        <a:cubicBezTo>
                          <a:pt x="10894865" y="213571"/>
                          <a:pt x="10874711" y="332121"/>
                          <a:pt x="10885117" y="509857"/>
                        </a:cubicBezTo>
                        <a:cubicBezTo>
                          <a:pt x="10895523" y="687593"/>
                          <a:pt x="10860864" y="824051"/>
                          <a:pt x="10885117" y="971156"/>
                        </a:cubicBezTo>
                        <a:cubicBezTo>
                          <a:pt x="10909370" y="1118261"/>
                          <a:pt x="10876849" y="1358167"/>
                          <a:pt x="10885117" y="1505292"/>
                        </a:cubicBezTo>
                        <a:cubicBezTo>
                          <a:pt x="10893385" y="1652417"/>
                          <a:pt x="10874365" y="1781455"/>
                          <a:pt x="10885117" y="1942312"/>
                        </a:cubicBezTo>
                        <a:cubicBezTo>
                          <a:pt x="10895869" y="2103169"/>
                          <a:pt x="10874247" y="2321994"/>
                          <a:pt x="10885117" y="2427890"/>
                        </a:cubicBezTo>
                        <a:cubicBezTo>
                          <a:pt x="10723231" y="2429970"/>
                          <a:pt x="10682487" y="2402181"/>
                          <a:pt x="10529918" y="2427890"/>
                        </a:cubicBezTo>
                        <a:cubicBezTo>
                          <a:pt x="10377349" y="2453599"/>
                          <a:pt x="10378860" y="2419109"/>
                          <a:pt x="10283571" y="2427890"/>
                        </a:cubicBezTo>
                        <a:cubicBezTo>
                          <a:pt x="10188282" y="2436671"/>
                          <a:pt x="9793638" y="2409787"/>
                          <a:pt x="9492968" y="2427890"/>
                        </a:cubicBezTo>
                        <a:cubicBezTo>
                          <a:pt x="9192298" y="2445993"/>
                          <a:pt x="9259866" y="2374243"/>
                          <a:pt x="9028918" y="2427890"/>
                        </a:cubicBezTo>
                        <a:cubicBezTo>
                          <a:pt x="8797970" y="2481537"/>
                          <a:pt x="8618909" y="2347432"/>
                          <a:pt x="8347166" y="2427890"/>
                        </a:cubicBezTo>
                        <a:cubicBezTo>
                          <a:pt x="8075423" y="2508348"/>
                          <a:pt x="8214065" y="2412517"/>
                          <a:pt x="8100819" y="2427890"/>
                        </a:cubicBezTo>
                        <a:cubicBezTo>
                          <a:pt x="7987573" y="2443263"/>
                          <a:pt x="7539764" y="2357475"/>
                          <a:pt x="7310215" y="2427890"/>
                        </a:cubicBezTo>
                        <a:cubicBezTo>
                          <a:pt x="7080666" y="2498305"/>
                          <a:pt x="7012791" y="2394088"/>
                          <a:pt x="6846166" y="2427890"/>
                        </a:cubicBezTo>
                        <a:cubicBezTo>
                          <a:pt x="6679541" y="2461692"/>
                          <a:pt x="6428239" y="2410480"/>
                          <a:pt x="6273265" y="2427890"/>
                        </a:cubicBezTo>
                        <a:cubicBezTo>
                          <a:pt x="6118291" y="2445300"/>
                          <a:pt x="6094691" y="2394199"/>
                          <a:pt x="5918066" y="2427890"/>
                        </a:cubicBezTo>
                        <a:cubicBezTo>
                          <a:pt x="5741441" y="2461581"/>
                          <a:pt x="5396107" y="2413460"/>
                          <a:pt x="5236314" y="2427890"/>
                        </a:cubicBezTo>
                        <a:cubicBezTo>
                          <a:pt x="5076521" y="2442320"/>
                          <a:pt x="4618351" y="2419059"/>
                          <a:pt x="4445711" y="2427890"/>
                        </a:cubicBezTo>
                        <a:cubicBezTo>
                          <a:pt x="4273071" y="2436721"/>
                          <a:pt x="4094145" y="2395697"/>
                          <a:pt x="3981661" y="2427890"/>
                        </a:cubicBezTo>
                        <a:cubicBezTo>
                          <a:pt x="3869177" y="2460083"/>
                          <a:pt x="3445257" y="2366155"/>
                          <a:pt x="3191058" y="2427890"/>
                        </a:cubicBezTo>
                        <a:cubicBezTo>
                          <a:pt x="2936859" y="2489625"/>
                          <a:pt x="2873809" y="2369688"/>
                          <a:pt x="2618157" y="2427890"/>
                        </a:cubicBezTo>
                        <a:cubicBezTo>
                          <a:pt x="2362505" y="2486092"/>
                          <a:pt x="2158290" y="2423086"/>
                          <a:pt x="1827554" y="2427890"/>
                        </a:cubicBezTo>
                        <a:cubicBezTo>
                          <a:pt x="1496818" y="2432694"/>
                          <a:pt x="1391485" y="2410639"/>
                          <a:pt x="1036951" y="2427890"/>
                        </a:cubicBezTo>
                        <a:cubicBezTo>
                          <a:pt x="682417" y="2445141"/>
                          <a:pt x="799170" y="2412204"/>
                          <a:pt x="681752" y="2427890"/>
                        </a:cubicBezTo>
                        <a:cubicBezTo>
                          <a:pt x="564334" y="2443576"/>
                          <a:pt x="294320" y="2405033"/>
                          <a:pt x="0" y="2427890"/>
                        </a:cubicBezTo>
                        <a:cubicBezTo>
                          <a:pt x="-11476" y="2243981"/>
                          <a:pt x="2439" y="2078855"/>
                          <a:pt x="0" y="1942312"/>
                        </a:cubicBezTo>
                        <a:cubicBezTo>
                          <a:pt x="-2439" y="1805769"/>
                          <a:pt x="49688" y="1634199"/>
                          <a:pt x="0" y="1408176"/>
                        </a:cubicBezTo>
                        <a:cubicBezTo>
                          <a:pt x="-49688" y="1182153"/>
                          <a:pt x="47091" y="1160329"/>
                          <a:pt x="0" y="995435"/>
                        </a:cubicBezTo>
                        <a:cubicBezTo>
                          <a:pt x="-47091" y="830541"/>
                          <a:pt x="33238" y="685038"/>
                          <a:pt x="0" y="582694"/>
                        </a:cubicBezTo>
                        <a:cubicBezTo>
                          <a:pt x="-33238" y="480350"/>
                          <a:pt x="5965" y="193780"/>
                          <a:pt x="0" y="0"/>
                        </a:cubicBezTo>
                        <a:close/>
                      </a:path>
                      <a:path w="10885117" h="2427890" stroke="0" extrusionOk="0">
                        <a:moveTo>
                          <a:pt x="0" y="0"/>
                        </a:moveTo>
                        <a:cubicBezTo>
                          <a:pt x="187663" y="-39601"/>
                          <a:pt x="331253" y="15281"/>
                          <a:pt x="464050" y="0"/>
                        </a:cubicBezTo>
                        <a:cubicBezTo>
                          <a:pt x="596847" y="-15281"/>
                          <a:pt x="620885" y="8029"/>
                          <a:pt x="710397" y="0"/>
                        </a:cubicBezTo>
                        <a:cubicBezTo>
                          <a:pt x="799909" y="-8029"/>
                          <a:pt x="1286298" y="47891"/>
                          <a:pt x="1501000" y="0"/>
                        </a:cubicBezTo>
                        <a:cubicBezTo>
                          <a:pt x="1715702" y="-47891"/>
                          <a:pt x="1820634" y="53787"/>
                          <a:pt x="1965050" y="0"/>
                        </a:cubicBezTo>
                        <a:cubicBezTo>
                          <a:pt x="2109466" y="-53787"/>
                          <a:pt x="2286019" y="8881"/>
                          <a:pt x="2429100" y="0"/>
                        </a:cubicBezTo>
                        <a:cubicBezTo>
                          <a:pt x="2572181" y="-8881"/>
                          <a:pt x="2842347" y="78778"/>
                          <a:pt x="3219703" y="0"/>
                        </a:cubicBezTo>
                        <a:cubicBezTo>
                          <a:pt x="3597059" y="-78778"/>
                          <a:pt x="3499944" y="18208"/>
                          <a:pt x="3574902" y="0"/>
                        </a:cubicBezTo>
                        <a:cubicBezTo>
                          <a:pt x="3649860" y="-18208"/>
                          <a:pt x="4022068" y="88266"/>
                          <a:pt x="4365505" y="0"/>
                        </a:cubicBezTo>
                        <a:cubicBezTo>
                          <a:pt x="4708942" y="-88266"/>
                          <a:pt x="4895534" y="15873"/>
                          <a:pt x="5156108" y="0"/>
                        </a:cubicBezTo>
                        <a:cubicBezTo>
                          <a:pt x="5416682" y="-15873"/>
                          <a:pt x="5539819" y="68702"/>
                          <a:pt x="5729009" y="0"/>
                        </a:cubicBezTo>
                        <a:cubicBezTo>
                          <a:pt x="5918199" y="-68702"/>
                          <a:pt x="6286500" y="34926"/>
                          <a:pt x="6519612" y="0"/>
                        </a:cubicBezTo>
                        <a:cubicBezTo>
                          <a:pt x="6752724" y="-34926"/>
                          <a:pt x="6804784" y="27262"/>
                          <a:pt x="6983662" y="0"/>
                        </a:cubicBezTo>
                        <a:cubicBezTo>
                          <a:pt x="7162540" y="-27262"/>
                          <a:pt x="7291821" y="45282"/>
                          <a:pt x="7447712" y="0"/>
                        </a:cubicBezTo>
                        <a:cubicBezTo>
                          <a:pt x="7603603" y="-45282"/>
                          <a:pt x="7900227" y="56318"/>
                          <a:pt x="8129464" y="0"/>
                        </a:cubicBezTo>
                        <a:cubicBezTo>
                          <a:pt x="8358701" y="-56318"/>
                          <a:pt x="8388349" y="7915"/>
                          <a:pt x="8593513" y="0"/>
                        </a:cubicBezTo>
                        <a:cubicBezTo>
                          <a:pt x="8798677" y="-7915"/>
                          <a:pt x="9081565" y="30122"/>
                          <a:pt x="9384117" y="0"/>
                        </a:cubicBezTo>
                        <a:cubicBezTo>
                          <a:pt x="9686669" y="-30122"/>
                          <a:pt x="9987568" y="44757"/>
                          <a:pt x="10174720" y="0"/>
                        </a:cubicBezTo>
                        <a:cubicBezTo>
                          <a:pt x="10361872" y="-44757"/>
                          <a:pt x="10742103" y="70833"/>
                          <a:pt x="10885117" y="0"/>
                        </a:cubicBezTo>
                        <a:cubicBezTo>
                          <a:pt x="10921826" y="103144"/>
                          <a:pt x="10870438" y="320378"/>
                          <a:pt x="10885117" y="461299"/>
                        </a:cubicBezTo>
                        <a:cubicBezTo>
                          <a:pt x="10899796" y="602220"/>
                          <a:pt x="10850822" y="694486"/>
                          <a:pt x="10885117" y="874040"/>
                        </a:cubicBezTo>
                        <a:cubicBezTo>
                          <a:pt x="10919412" y="1053594"/>
                          <a:pt x="10872413" y="1110071"/>
                          <a:pt x="10885117" y="1311061"/>
                        </a:cubicBezTo>
                        <a:cubicBezTo>
                          <a:pt x="10897821" y="1512051"/>
                          <a:pt x="10870734" y="1647488"/>
                          <a:pt x="10885117" y="1820918"/>
                        </a:cubicBezTo>
                        <a:cubicBezTo>
                          <a:pt x="10899500" y="1994348"/>
                          <a:pt x="10863224" y="2259913"/>
                          <a:pt x="10885117" y="2427890"/>
                        </a:cubicBezTo>
                        <a:cubicBezTo>
                          <a:pt x="10751698" y="2441743"/>
                          <a:pt x="10674732" y="2419486"/>
                          <a:pt x="10529918" y="2427890"/>
                        </a:cubicBezTo>
                        <a:cubicBezTo>
                          <a:pt x="10385104" y="2436294"/>
                          <a:pt x="10364760" y="2417952"/>
                          <a:pt x="10283571" y="2427890"/>
                        </a:cubicBezTo>
                        <a:cubicBezTo>
                          <a:pt x="10202382" y="2437828"/>
                          <a:pt x="10143976" y="2406320"/>
                          <a:pt x="10037224" y="2427890"/>
                        </a:cubicBezTo>
                        <a:cubicBezTo>
                          <a:pt x="9930472" y="2449460"/>
                          <a:pt x="9690945" y="2405896"/>
                          <a:pt x="9464323" y="2427890"/>
                        </a:cubicBezTo>
                        <a:cubicBezTo>
                          <a:pt x="9237701" y="2449884"/>
                          <a:pt x="9198692" y="2416904"/>
                          <a:pt x="9109124" y="2427890"/>
                        </a:cubicBezTo>
                        <a:cubicBezTo>
                          <a:pt x="9019556" y="2438876"/>
                          <a:pt x="8626290" y="2390816"/>
                          <a:pt x="8427372" y="2427890"/>
                        </a:cubicBezTo>
                        <a:cubicBezTo>
                          <a:pt x="8228454" y="2464964"/>
                          <a:pt x="8208763" y="2396328"/>
                          <a:pt x="8072174" y="2427890"/>
                        </a:cubicBezTo>
                        <a:cubicBezTo>
                          <a:pt x="7935585" y="2459452"/>
                          <a:pt x="7647726" y="2388675"/>
                          <a:pt x="7390422" y="2427890"/>
                        </a:cubicBezTo>
                        <a:cubicBezTo>
                          <a:pt x="7133118" y="2467105"/>
                          <a:pt x="7230091" y="2404839"/>
                          <a:pt x="7144074" y="2427890"/>
                        </a:cubicBezTo>
                        <a:cubicBezTo>
                          <a:pt x="7058057" y="2450941"/>
                          <a:pt x="6656131" y="2395417"/>
                          <a:pt x="6462322" y="2427890"/>
                        </a:cubicBezTo>
                        <a:cubicBezTo>
                          <a:pt x="6268513" y="2460363"/>
                          <a:pt x="6274455" y="2389448"/>
                          <a:pt x="6107124" y="2427890"/>
                        </a:cubicBezTo>
                        <a:cubicBezTo>
                          <a:pt x="5939793" y="2466332"/>
                          <a:pt x="5933527" y="2422379"/>
                          <a:pt x="5860776" y="2427890"/>
                        </a:cubicBezTo>
                        <a:cubicBezTo>
                          <a:pt x="5788025" y="2433401"/>
                          <a:pt x="5623064" y="2386387"/>
                          <a:pt x="5505578" y="2427890"/>
                        </a:cubicBezTo>
                        <a:cubicBezTo>
                          <a:pt x="5388092" y="2469393"/>
                          <a:pt x="4963709" y="2374216"/>
                          <a:pt x="4823826" y="2427890"/>
                        </a:cubicBezTo>
                        <a:cubicBezTo>
                          <a:pt x="4683943" y="2481564"/>
                          <a:pt x="4560290" y="2415281"/>
                          <a:pt x="4468627" y="2427890"/>
                        </a:cubicBezTo>
                        <a:cubicBezTo>
                          <a:pt x="4376964" y="2440499"/>
                          <a:pt x="4318797" y="2418801"/>
                          <a:pt x="4222280" y="2427890"/>
                        </a:cubicBezTo>
                        <a:cubicBezTo>
                          <a:pt x="4125763" y="2436979"/>
                          <a:pt x="4016309" y="2400981"/>
                          <a:pt x="3867081" y="2427890"/>
                        </a:cubicBezTo>
                        <a:cubicBezTo>
                          <a:pt x="3717853" y="2454799"/>
                          <a:pt x="3564348" y="2388058"/>
                          <a:pt x="3403031" y="2427890"/>
                        </a:cubicBezTo>
                        <a:cubicBezTo>
                          <a:pt x="3241714" y="2467722"/>
                          <a:pt x="3034003" y="2368355"/>
                          <a:pt x="2830130" y="2427890"/>
                        </a:cubicBezTo>
                        <a:cubicBezTo>
                          <a:pt x="2626257" y="2487425"/>
                          <a:pt x="2579416" y="2417059"/>
                          <a:pt x="2474932" y="2427890"/>
                        </a:cubicBezTo>
                        <a:cubicBezTo>
                          <a:pt x="2370448" y="2438721"/>
                          <a:pt x="2075935" y="2378179"/>
                          <a:pt x="1684329" y="2427890"/>
                        </a:cubicBezTo>
                        <a:cubicBezTo>
                          <a:pt x="1292723" y="2477601"/>
                          <a:pt x="1361567" y="2364388"/>
                          <a:pt x="1111428" y="2427890"/>
                        </a:cubicBezTo>
                        <a:cubicBezTo>
                          <a:pt x="861289" y="2491392"/>
                          <a:pt x="315980" y="2297921"/>
                          <a:pt x="0" y="2427890"/>
                        </a:cubicBezTo>
                        <a:cubicBezTo>
                          <a:pt x="-19182" y="2298092"/>
                          <a:pt x="58744" y="2057652"/>
                          <a:pt x="0" y="1918033"/>
                        </a:cubicBezTo>
                        <a:cubicBezTo>
                          <a:pt x="-58744" y="1778414"/>
                          <a:pt x="2564" y="1631592"/>
                          <a:pt x="0" y="1432455"/>
                        </a:cubicBezTo>
                        <a:cubicBezTo>
                          <a:pt x="-2564" y="1233318"/>
                          <a:pt x="21779" y="1147841"/>
                          <a:pt x="0" y="971156"/>
                        </a:cubicBezTo>
                        <a:cubicBezTo>
                          <a:pt x="-21779" y="794471"/>
                          <a:pt x="15242" y="589348"/>
                          <a:pt x="0" y="461299"/>
                        </a:cubicBezTo>
                        <a:cubicBezTo>
                          <a:pt x="-15242" y="333250"/>
                          <a:pt x="37008" y="171837"/>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i="1" u="sng" strike="noStrike" baseline="0" dirty="0">
                <a:solidFill>
                  <a:srgbClr val="000000"/>
                </a:solidFill>
                <a:effectLst>
                  <a:outerShdw blurRad="38100" dist="38100" dir="2700000" algn="tl">
                    <a:srgbClr val="000000">
                      <a:alpha val="43137"/>
                    </a:srgbClr>
                  </a:outerShdw>
                </a:effectLst>
                <a:latin typeface="Arial" panose="020B0604020202020204" pitchFamily="34" charset="0"/>
              </a:rPr>
              <a:t>Scenario 3B</a:t>
            </a:r>
          </a:p>
          <a:p>
            <a:pPr algn="just"/>
            <a:endParaRPr lang="en-US" sz="500" dirty="0">
              <a:solidFill>
                <a:srgbClr val="000000"/>
              </a:solidFill>
              <a:latin typeface="Arial" panose="020B0604020202020204" pitchFamily="34" charset="0"/>
            </a:endParaRPr>
          </a:p>
          <a:p>
            <a:pPr algn="just"/>
            <a:r>
              <a:rPr lang="en-US" sz="2000" dirty="0">
                <a:solidFill>
                  <a:srgbClr val="000000"/>
                </a:solidFill>
                <a:latin typeface="Arial" panose="020B0604020202020204" pitchFamily="34" charset="0"/>
              </a:rPr>
              <a:t>Instead of investing your $5000 into a single investment, imagine that you chose to diversify by dividing the $5000 equally among all four companies (i.e., 25% in each investment from </a:t>
            </a:r>
            <a:r>
              <a:rPr lang="en-US" sz="2000" b="1" dirty="0">
                <a:solidFill>
                  <a:srgbClr val="000000"/>
                </a:solidFill>
                <a:latin typeface="Arial" panose="020B0604020202020204" pitchFamily="34" charset="0"/>
              </a:rPr>
              <a:t>Part A</a:t>
            </a:r>
            <a:r>
              <a:rPr lang="en-US" sz="2000" dirty="0">
                <a:solidFill>
                  <a:srgbClr val="000000"/>
                </a:solidFill>
                <a:latin typeface="Arial" panose="020B0604020202020204" pitchFamily="34" charset="0"/>
              </a:rPr>
              <a:t>). Assume that: this time, after 1 month, all investments have no change in value except for Investment 4 (Air Canada), the value of which has dropped by exactly 20%.</a:t>
            </a:r>
            <a:r>
              <a:rPr lang="en-US" sz="1800" b="0" i="0" u="none" strike="noStrike" baseline="0" dirty="0">
                <a:solidFill>
                  <a:srgbClr val="000000"/>
                </a:solidFill>
                <a:latin typeface="Arial" panose="020B0604020202020204" pitchFamily="34" charset="0"/>
              </a:rPr>
              <a:t>	</a:t>
            </a:r>
          </a:p>
        </p:txBody>
      </p:sp>
      <p:sp>
        <p:nvSpPr>
          <p:cNvPr id="9" name="Rectangle 8">
            <a:extLst>
              <a:ext uri="{FF2B5EF4-FFF2-40B4-BE49-F238E27FC236}">
                <a16:creationId xmlns:a16="http://schemas.microsoft.com/office/drawing/2014/main" id="{175FA854-9D78-DA43-3745-2D8EDA518405}"/>
              </a:ext>
            </a:extLst>
          </p:cNvPr>
          <p:cNvSpPr/>
          <p:nvPr/>
        </p:nvSpPr>
        <p:spPr>
          <a:xfrm>
            <a:off x="57582" y="4158114"/>
            <a:ext cx="11969317" cy="2146121"/>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8725448"/>
                      <a:gd name="connsiteY0" fmla="*/ 0 h 2944502"/>
                      <a:gd name="connsiteX1" fmla="*/ 581697 w 8725448"/>
                      <a:gd name="connsiteY1" fmla="*/ 0 h 2944502"/>
                      <a:gd name="connsiteX2" fmla="*/ 1163393 w 8725448"/>
                      <a:gd name="connsiteY2" fmla="*/ 0 h 2944502"/>
                      <a:gd name="connsiteX3" fmla="*/ 1483326 w 8725448"/>
                      <a:gd name="connsiteY3" fmla="*/ 0 h 2944502"/>
                      <a:gd name="connsiteX4" fmla="*/ 2065023 w 8725448"/>
                      <a:gd name="connsiteY4" fmla="*/ 0 h 2944502"/>
                      <a:gd name="connsiteX5" fmla="*/ 2821228 w 8725448"/>
                      <a:gd name="connsiteY5" fmla="*/ 0 h 2944502"/>
                      <a:gd name="connsiteX6" fmla="*/ 3315670 w 8725448"/>
                      <a:gd name="connsiteY6" fmla="*/ 0 h 2944502"/>
                      <a:gd name="connsiteX7" fmla="*/ 3810112 w 8725448"/>
                      <a:gd name="connsiteY7" fmla="*/ 0 h 2944502"/>
                      <a:gd name="connsiteX8" fmla="*/ 4391809 w 8725448"/>
                      <a:gd name="connsiteY8" fmla="*/ 0 h 2944502"/>
                      <a:gd name="connsiteX9" fmla="*/ 5060760 w 8725448"/>
                      <a:gd name="connsiteY9" fmla="*/ 0 h 2944502"/>
                      <a:gd name="connsiteX10" fmla="*/ 5729711 w 8725448"/>
                      <a:gd name="connsiteY10" fmla="*/ 0 h 2944502"/>
                      <a:gd name="connsiteX11" fmla="*/ 6398662 w 8725448"/>
                      <a:gd name="connsiteY11" fmla="*/ 0 h 2944502"/>
                      <a:gd name="connsiteX12" fmla="*/ 7154867 w 8725448"/>
                      <a:gd name="connsiteY12" fmla="*/ 0 h 2944502"/>
                      <a:gd name="connsiteX13" fmla="*/ 7736564 w 8725448"/>
                      <a:gd name="connsiteY13" fmla="*/ 0 h 2944502"/>
                      <a:gd name="connsiteX14" fmla="*/ 8725448 w 8725448"/>
                      <a:gd name="connsiteY14" fmla="*/ 0 h 2944502"/>
                      <a:gd name="connsiteX15" fmla="*/ 8725448 w 8725448"/>
                      <a:gd name="connsiteY15" fmla="*/ 588900 h 2944502"/>
                      <a:gd name="connsiteX16" fmla="*/ 8725448 w 8725448"/>
                      <a:gd name="connsiteY16" fmla="*/ 1236691 h 2944502"/>
                      <a:gd name="connsiteX17" fmla="*/ 8725448 w 8725448"/>
                      <a:gd name="connsiteY17" fmla="*/ 1855036 h 2944502"/>
                      <a:gd name="connsiteX18" fmla="*/ 8725448 w 8725448"/>
                      <a:gd name="connsiteY18" fmla="*/ 2944502 h 2944502"/>
                      <a:gd name="connsiteX19" fmla="*/ 8056497 w 8725448"/>
                      <a:gd name="connsiteY19" fmla="*/ 2944502 h 2944502"/>
                      <a:gd name="connsiteX20" fmla="*/ 7562055 w 8725448"/>
                      <a:gd name="connsiteY20" fmla="*/ 2944502 h 2944502"/>
                      <a:gd name="connsiteX21" fmla="*/ 7067613 w 8725448"/>
                      <a:gd name="connsiteY21" fmla="*/ 2944502 h 2944502"/>
                      <a:gd name="connsiteX22" fmla="*/ 6398662 w 8725448"/>
                      <a:gd name="connsiteY22" fmla="*/ 2944502 h 2944502"/>
                      <a:gd name="connsiteX23" fmla="*/ 5816965 w 8725448"/>
                      <a:gd name="connsiteY23" fmla="*/ 2944502 h 2944502"/>
                      <a:gd name="connsiteX24" fmla="*/ 5497032 w 8725448"/>
                      <a:gd name="connsiteY24" fmla="*/ 2944502 h 2944502"/>
                      <a:gd name="connsiteX25" fmla="*/ 5002590 w 8725448"/>
                      <a:gd name="connsiteY25" fmla="*/ 2944502 h 2944502"/>
                      <a:gd name="connsiteX26" fmla="*/ 4333639 w 8725448"/>
                      <a:gd name="connsiteY26" fmla="*/ 2944502 h 2944502"/>
                      <a:gd name="connsiteX27" fmla="*/ 3926452 w 8725448"/>
                      <a:gd name="connsiteY27" fmla="*/ 2944502 h 2944502"/>
                      <a:gd name="connsiteX28" fmla="*/ 3170246 w 8725448"/>
                      <a:gd name="connsiteY28" fmla="*/ 2944502 h 2944502"/>
                      <a:gd name="connsiteX29" fmla="*/ 2414041 w 8725448"/>
                      <a:gd name="connsiteY29" fmla="*/ 2944502 h 2944502"/>
                      <a:gd name="connsiteX30" fmla="*/ 1832344 w 8725448"/>
                      <a:gd name="connsiteY30" fmla="*/ 2944502 h 2944502"/>
                      <a:gd name="connsiteX31" fmla="*/ 1076139 w 8725448"/>
                      <a:gd name="connsiteY31" fmla="*/ 2944502 h 2944502"/>
                      <a:gd name="connsiteX32" fmla="*/ 494442 w 8725448"/>
                      <a:gd name="connsiteY32" fmla="*/ 2944502 h 2944502"/>
                      <a:gd name="connsiteX33" fmla="*/ 0 w 8725448"/>
                      <a:gd name="connsiteY33" fmla="*/ 2944502 h 2944502"/>
                      <a:gd name="connsiteX34" fmla="*/ 0 w 8725448"/>
                      <a:gd name="connsiteY34" fmla="*/ 2443937 h 2944502"/>
                      <a:gd name="connsiteX35" fmla="*/ 0 w 8725448"/>
                      <a:gd name="connsiteY35" fmla="*/ 1913926 h 2944502"/>
                      <a:gd name="connsiteX36" fmla="*/ 0 w 8725448"/>
                      <a:gd name="connsiteY36" fmla="*/ 1383916 h 2944502"/>
                      <a:gd name="connsiteX37" fmla="*/ 0 w 8725448"/>
                      <a:gd name="connsiteY37" fmla="*/ 824461 h 2944502"/>
                      <a:gd name="connsiteX38" fmla="*/ 0 w 8725448"/>
                      <a:gd name="connsiteY38" fmla="*/ 0 h 2944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725448" h="2944502" fill="none" extrusionOk="0">
                        <a:moveTo>
                          <a:pt x="0" y="0"/>
                        </a:moveTo>
                        <a:cubicBezTo>
                          <a:pt x="268564" y="-16220"/>
                          <a:pt x="364728" y="50819"/>
                          <a:pt x="581697" y="0"/>
                        </a:cubicBezTo>
                        <a:cubicBezTo>
                          <a:pt x="798666" y="-50819"/>
                          <a:pt x="1034389" y="24792"/>
                          <a:pt x="1163393" y="0"/>
                        </a:cubicBezTo>
                        <a:cubicBezTo>
                          <a:pt x="1292397" y="-24792"/>
                          <a:pt x="1404063" y="6699"/>
                          <a:pt x="1483326" y="0"/>
                        </a:cubicBezTo>
                        <a:cubicBezTo>
                          <a:pt x="1562589" y="-6699"/>
                          <a:pt x="1923277" y="40829"/>
                          <a:pt x="2065023" y="0"/>
                        </a:cubicBezTo>
                        <a:cubicBezTo>
                          <a:pt x="2206769" y="-40829"/>
                          <a:pt x="2625234" y="16365"/>
                          <a:pt x="2821228" y="0"/>
                        </a:cubicBezTo>
                        <a:cubicBezTo>
                          <a:pt x="3017223" y="-16365"/>
                          <a:pt x="3138583" y="45230"/>
                          <a:pt x="3315670" y="0"/>
                        </a:cubicBezTo>
                        <a:cubicBezTo>
                          <a:pt x="3492757" y="-45230"/>
                          <a:pt x="3688811" y="1684"/>
                          <a:pt x="3810112" y="0"/>
                        </a:cubicBezTo>
                        <a:cubicBezTo>
                          <a:pt x="3931413" y="-1684"/>
                          <a:pt x="4135787" y="4331"/>
                          <a:pt x="4391809" y="0"/>
                        </a:cubicBezTo>
                        <a:cubicBezTo>
                          <a:pt x="4647831" y="-4331"/>
                          <a:pt x="4754418" y="36290"/>
                          <a:pt x="5060760" y="0"/>
                        </a:cubicBezTo>
                        <a:cubicBezTo>
                          <a:pt x="5367102" y="-36290"/>
                          <a:pt x="5577656" y="21947"/>
                          <a:pt x="5729711" y="0"/>
                        </a:cubicBezTo>
                        <a:cubicBezTo>
                          <a:pt x="5881766" y="-21947"/>
                          <a:pt x="6192269" y="48276"/>
                          <a:pt x="6398662" y="0"/>
                        </a:cubicBezTo>
                        <a:cubicBezTo>
                          <a:pt x="6605055" y="-48276"/>
                          <a:pt x="6790679" y="19462"/>
                          <a:pt x="7154867" y="0"/>
                        </a:cubicBezTo>
                        <a:cubicBezTo>
                          <a:pt x="7519055" y="-19462"/>
                          <a:pt x="7504722" y="14198"/>
                          <a:pt x="7736564" y="0"/>
                        </a:cubicBezTo>
                        <a:cubicBezTo>
                          <a:pt x="7968406" y="-14198"/>
                          <a:pt x="8405254" y="80559"/>
                          <a:pt x="8725448" y="0"/>
                        </a:cubicBezTo>
                        <a:cubicBezTo>
                          <a:pt x="8760214" y="192482"/>
                          <a:pt x="8717699" y="462531"/>
                          <a:pt x="8725448" y="588900"/>
                        </a:cubicBezTo>
                        <a:cubicBezTo>
                          <a:pt x="8733197" y="715269"/>
                          <a:pt x="8658308" y="1037151"/>
                          <a:pt x="8725448" y="1236691"/>
                        </a:cubicBezTo>
                        <a:cubicBezTo>
                          <a:pt x="8792588" y="1436231"/>
                          <a:pt x="8661761" y="1585244"/>
                          <a:pt x="8725448" y="1855036"/>
                        </a:cubicBezTo>
                        <a:cubicBezTo>
                          <a:pt x="8789135" y="2124828"/>
                          <a:pt x="8668653" y="2642860"/>
                          <a:pt x="8725448" y="2944502"/>
                        </a:cubicBezTo>
                        <a:cubicBezTo>
                          <a:pt x="8555012" y="2991097"/>
                          <a:pt x="8325733" y="2921365"/>
                          <a:pt x="8056497" y="2944502"/>
                        </a:cubicBezTo>
                        <a:cubicBezTo>
                          <a:pt x="7787261" y="2967639"/>
                          <a:pt x="7664401" y="2887422"/>
                          <a:pt x="7562055" y="2944502"/>
                        </a:cubicBezTo>
                        <a:cubicBezTo>
                          <a:pt x="7459709" y="3001582"/>
                          <a:pt x="7295048" y="2888187"/>
                          <a:pt x="7067613" y="2944502"/>
                        </a:cubicBezTo>
                        <a:cubicBezTo>
                          <a:pt x="6840178" y="3000817"/>
                          <a:pt x="6638496" y="2935948"/>
                          <a:pt x="6398662" y="2944502"/>
                        </a:cubicBezTo>
                        <a:cubicBezTo>
                          <a:pt x="6158828" y="2953056"/>
                          <a:pt x="6042751" y="2913824"/>
                          <a:pt x="5816965" y="2944502"/>
                        </a:cubicBezTo>
                        <a:cubicBezTo>
                          <a:pt x="5591179" y="2975180"/>
                          <a:pt x="5572934" y="2927911"/>
                          <a:pt x="5497032" y="2944502"/>
                        </a:cubicBezTo>
                        <a:cubicBezTo>
                          <a:pt x="5421130" y="2961093"/>
                          <a:pt x="5141280" y="2908812"/>
                          <a:pt x="5002590" y="2944502"/>
                        </a:cubicBezTo>
                        <a:cubicBezTo>
                          <a:pt x="4863900" y="2980192"/>
                          <a:pt x="4665676" y="2885820"/>
                          <a:pt x="4333639" y="2944502"/>
                        </a:cubicBezTo>
                        <a:cubicBezTo>
                          <a:pt x="4001602" y="3003184"/>
                          <a:pt x="4040874" y="2938083"/>
                          <a:pt x="3926452" y="2944502"/>
                        </a:cubicBezTo>
                        <a:cubicBezTo>
                          <a:pt x="3812030" y="2950921"/>
                          <a:pt x="3341168" y="2861839"/>
                          <a:pt x="3170246" y="2944502"/>
                        </a:cubicBezTo>
                        <a:cubicBezTo>
                          <a:pt x="2999324" y="3027165"/>
                          <a:pt x="2777985" y="2913804"/>
                          <a:pt x="2414041" y="2944502"/>
                        </a:cubicBezTo>
                        <a:cubicBezTo>
                          <a:pt x="2050098" y="2975200"/>
                          <a:pt x="2033336" y="2877335"/>
                          <a:pt x="1832344" y="2944502"/>
                        </a:cubicBezTo>
                        <a:cubicBezTo>
                          <a:pt x="1631352" y="3011669"/>
                          <a:pt x="1353175" y="2928897"/>
                          <a:pt x="1076139" y="2944502"/>
                        </a:cubicBezTo>
                        <a:cubicBezTo>
                          <a:pt x="799104" y="2960107"/>
                          <a:pt x="613048" y="2905614"/>
                          <a:pt x="494442" y="2944502"/>
                        </a:cubicBezTo>
                        <a:cubicBezTo>
                          <a:pt x="375836" y="2983390"/>
                          <a:pt x="189951" y="2936516"/>
                          <a:pt x="0" y="2944502"/>
                        </a:cubicBezTo>
                        <a:cubicBezTo>
                          <a:pt x="-11486" y="2816200"/>
                          <a:pt x="10494" y="2626681"/>
                          <a:pt x="0" y="2443937"/>
                        </a:cubicBezTo>
                        <a:cubicBezTo>
                          <a:pt x="-10494" y="2261194"/>
                          <a:pt x="20875" y="2178694"/>
                          <a:pt x="0" y="1913926"/>
                        </a:cubicBezTo>
                        <a:cubicBezTo>
                          <a:pt x="-20875" y="1649158"/>
                          <a:pt x="30984" y="1515763"/>
                          <a:pt x="0" y="1383916"/>
                        </a:cubicBezTo>
                        <a:cubicBezTo>
                          <a:pt x="-30984" y="1252069"/>
                          <a:pt x="59831" y="1094245"/>
                          <a:pt x="0" y="824461"/>
                        </a:cubicBezTo>
                        <a:cubicBezTo>
                          <a:pt x="-59831" y="554678"/>
                          <a:pt x="16394" y="212851"/>
                          <a:pt x="0" y="0"/>
                        </a:cubicBezTo>
                        <a:close/>
                      </a:path>
                      <a:path w="8725448" h="2944502" stroke="0" extrusionOk="0">
                        <a:moveTo>
                          <a:pt x="0" y="0"/>
                        </a:moveTo>
                        <a:cubicBezTo>
                          <a:pt x="213624" y="-6835"/>
                          <a:pt x="273657" y="31358"/>
                          <a:pt x="494442" y="0"/>
                        </a:cubicBezTo>
                        <a:cubicBezTo>
                          <a:pt x="715227" y="-31358"/>
                          <a:pt x="746898" y="24029"/>
                          <a:pt x="814375" y="0"/>
                        </a:cubicBezTo>
                        <a:cubicBezTo>
                          <a:pt x="881852" y="-24029"/>
                          <a:pt x="1264566" y="18956"/>
                          <a:pt x="1570581" y="0"/>
                        </a:cubicBezTo>
                        <a:cubicBezTo>
                          <a:pt x="1876596" y="-18956"/>
                          <a:pt x="1928222" y="9866"/>
                          <a:pt x="2065023" y="0"/>
                        </a:cubicBezTo>
                        <a:cubicBezTo>
                          <a:pt x="2201824" y="-9866"/>
                          <a:pt x="2412928" y="47428"/>
                          <a:pt x="2559465" y="0"/>
                        </a:cubicBezTo>
                        <a:cubicBezTo>
                          <a:pt x="2706002" y="-47428"/>
                          <a:pt x="2946331" y="43650"/>
                          <a:pt x="3315670" y="0"/>
                        </a:cubicBezTo>
                        <a:cubicBezTo>
                          <a:pt x="3685010" y="-43650"/>
                          <a:pt x="3616008" y="12666"/>
                          <a:pt x="3722858" y="0"/>
                        </a:cubicBezTo>
                        <a:cubicBezTo>
                          <a:pt x="3829708" y="-12666"/>
                          <a:pt x="4283317" y="72945"/>
                          <a:pt x="4479063" y="0"/>
                        </a:cubicBezTo>
                        <a:cubicBezTo>
                          <a:pt x="4674809" y="-72945"/>
                          <a:pt x="5052197" y="82113"/>
                          <a:pt x="5235269" y="0"/>
                        </a:cubicBezTo>
                        <a:cubicBezTo>
                          <a:pt x="5418341" y="-82113"/>
                          <a:pt x="5535650" y="11700"/>
                          <a:pt x="5816965" y="0"/>
                        </a:cubicBezTo>
                        <a:cubicBezTo>
                          <a:pt x="6098280" y="-11700"/>
                          <a:pt x="6249112" y="73920"/>
                          <a:pt x="6573171" y="0"/>
                        </a:cubicBezTo>
                        <a:cubicBezTo>
                          <a:pt x="6897230" y="-73920"/>
                          <a:pt x="6924917" y="17074"/>
                          <a:pt x="7067613" y="0"/>
                        </a:cubicBezTo>
                        <a:cubicBezTo>
                          <a:pt x="7210309" y="-17074"/>
                          <a:pt x="7350962" y="58796"/>
                          <a:pt x="7562055" y="0"/>
                        </a:cubicBezTo>
                        <a:cubicBezTo>
                          <a:pt x="7773148" y="-58796"/>
                          <a:pt x="7899704" y="51561"/>
                          <a:pt x="8231006" y="0"/>
                        </a:cubicBezTo>
                        <a:cubicBezTo>
                          <a:pt x="8562308" y="-51561"/>
                          <a:pt x="8479203" y="44446"/>
                          <a:pt x="8725448" y="0"/>
                        </a:cubicBezTo>
                        <a:cubicBezTo>
                          <a:pt x="8725516" y="225311"/>
                          <a:pt x="8670973" y="394200"/>
                          <a:pt x="8725448" y="647790"/>
                        </a:cubicBezTo>
                        <a:cubicBezTo>
                          <a:pt x="8779923" y="901380"/>
                          <a:pt x="8677456" y="967480"/>
                          <a:pt x="8725448" y="1266136"/>
                        </a:cubicBezTo>
                        <a:cubicBezTo>
                          <a:pt x="8773440" y="1564792"/>
                          <a:pt x="8656174" y="1634145"/>
                          <a:pt x="8725448" y="1884481"/>
                        </a:cubicBezTo>
                        <a:cubicBezTo>
                          <a:pt x="8794722" y="2134818"/>
                          <a:pt x="8643069" y="2729008"/>
                          <a:pt x="8725448" y="2944502"/>
                        </a:cubicBezTo>
                        <a:cubicBezTo>
                          <a:pt x="8591453" y="2971707"/>
                          <a:pt x="8501089" y="2930201"/>
                          <a:pt x="8405515" y="2944502"/>
                        </a:cubicBezTo>
                        <a:cubicBezTo>
                          <a:pt x="8309941" y="2958803"/>
                          <a:pt x="7901198" y="2907158"/>
                          <a:pt x="7649309" y="2944502"/>
                        </a:cubicBezTo>
                        <a:cubicBezTo>
                          <a:pt x="7397420" y="2981846"/>
                          <a:pt x="7193309" y="2929340"/>
                          <a:pt x="7067613" y="2944502"/>
                        </a:cubicBezTo>
                        <a:cubicBezTo>
                          <a:pt x="6941917" y="2959664"/>
                          <a:pt x="6805103" y="2944127"/>
                          <a:pt x="6660425" y="2944502"/>
                        </a:cubicBezTo>
                        <a:cubicBezTo>
                          <a:pt x="6515747" y="2944877"/>
                          <a:pt x="6227617" y="2894149"/>
                          <a:pt x="6078729" y="2944502"/>
                        </a:cubicBezTo>
                        <a:cubicBezTo>
                          <a:pt x="5929841" y="2994855"/>
                          <a:pt x="5889392" y="2906264"/>
                          <a:pt x="5758796" y="2944502"/>
                        </a:cubicBezTo>
                        <a:cubicBezTo>
                          <a:pt x="5628200" y="2982740"/>
                          <a:pt x="5588954" y="2928498"/>
                          <a:pt x="5438863" y="2944502"/>
                        </a:cubicBezTo>
                        <a:cubicBezTo>
                          <a:pt x="5288772" y="2960506"/>
                          <a:pt x="5127298" y="2931820"/>
                          <a:pt x="4857166" y="2944502"/>
                        </a:cubicBezTo>
                        <a:cubicBezTo>
                          <a:pt x="4587034" y="2957184"/>
                          <a:pt x="4588529" y="2941756"/>
                          <a:pt x="4449978" y="2944502"/>
                        </a:cubicBezTo>
                        <a:cubicBezTo>
                          <a:pt x="4311427" y="2947248"/>
                          <a:pt x="3961512" y="2931765"/>
                          <a:pt x="3781027" y="2944502"/>
                        </a:cubicBezTo>
                        <a:cubicBezTo>
                          <a:pt x="3600542" y="2957239"/>
                          <a:pt x="3562608" y="2899418"/>
                          <a:pt x="3373840" y="2944502"/>
                        </a:cubicBezTo>
                        <a:cubicBezTo>
                          <a:pt x="3185072" y="2989586"/>
                          <a:pt x="2909698" y="2925890"/>
                          <a:pt x="2704889" y="2944502"/>
                        </a:cubicBezTo>
                        <a:cubicBezTo>
                          <a:pt x="2500080" y="2963114"/>
                          <a:pt x="2483416" y="2924062"/>
                          <a:pt x="2384956" y="2944502"/>
                        </a:cubicBezTo>
                        <a:cubicBezTo>
                          <a:pt x="2286496" y="2964942"/>
                          <a:pt x="2048578" y="2865960"/>
                          <a:pt x="1716005" y="2944502"/>
                        </a:cubicBezTo>
                        <a:cubicBezTo>
                          <a:pt x="1383432" y="3023044"/>
                          <a:pt x="1487062" y="2925310"/>
                          <a:pt x="1308817" y="2944502"/>
                        </a:cubicBezTo>
                        <a:cubicBezTo>
                          <a:pt x="1130572" y="2963694"/>
                          <a:pt x="1064637" y="2924435"/>
                          <a:pt x="988884" y="2944502"/>
                        </a:cubicBezTo>
                        <a:cubicBezTo>
                          <a:pt x="913131" y="2964569"/>
                          <a:pt x="739090" y="2939718"/>
                          <a:pt x="581697" y="2944502"/>
                        </a:cubicBezTo>
                        <a:cubicBezTo>
                          <a:pt x="424304" y="2949286"/>
                          <a:pt x="171291" y="2893846"/>
                          <a:pt x="0" y="2944502"/>
                        </a:cubicBezTo>
                        <a:cubicBezTo>
                          <a:pt x="-51801" y="2680348"/>
                          <a:pt x="8185" y="2616811"/>
                          <a:pt x="0" y="2414492"/>
                        </a:cubicBezTo>
                        <a:cubicBezTo>
                          <a:pt x="-8185" y="2212173"/>
                          <a:pt x="25373" y="2016314"/>
                          <a:pt x="0" y="1913926"/>
                        </a:cubicBezTo>
                        <a:cubicBezTo>
                          <a:pt x="-25373" y="1811538"/>
                          <a:pt x="4941" y="1628035"/>
                          <a:pt x="0" y="1413361"/>
                        </a:cubicBezTo>
                        <a:cubicBezTo>
                          <a:pt x="-4941" y="1198688"/>
                          <a:pt x="68909" y="1046387"/>
                          <a:pt x="0" y="795016"/>
                        </a:cubicBezTo>
                        <a:cubicBezTo>
                          <a:pt x="-68909" y="543646"/>
                          <a:pt x="93895" y="171372"/>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b="0" u="none" strike="noStrike" baseline="0" dirty="0">
                <a:solidFill>
                  <a:srgbClr val="000000"/>
                </a:solidFill>
                <a:latin typeface="Arial" panose="020B0604020202020204" pitchFamily="34" charset="0"/>
              </a:rPr>
              <a:t>Question:</a:t>
            </a:r>
          </a:p>
          <a:p>
            <a:pPr marL="342900" indent="-342900">
              <a:buAutoNum type="arabicPeriod"/>
            </a:pPr>
            <a:r>
              <a:rPr lang="en-US" sz="1600" b="0" u="none" strike="noStrike" baseline="0" dirty="0">
                <a:solidFill>
                  <a:srgbClr val="000000"/>
                </a:solidFill>
                <a:latin typeface="Arial" panose="020B0604020202020204" pitchFamily="34" charset="0"/>
              </a:rPr>
              <a:t>How much is facilitator’s loss as a percentage of their $5000 investment?</a:t>
            </a:r>
          </a:p>
          <a:p>
            <a:r>
              <a:rPr lang="en-US" sz="1600" b="0" u="none" strike="noStrike" baseline="0" dirty="0">
                <a:solidFill>
                  <a:srgbClr val="000000"/>
                </a:solidFill>
                <a:latin typeface="Arial" panose="020B0604020202020204" pitchFamily="34" charset="0"/>
              </a:rPr>
              <a:t>    $ __________</a:t>
            </a:r>
          </a:p>
          <a:p>
            <a:endParaRPr lang="en-US" sz="900" b="0" u="none" strike="noStrike" baseline="0" dirty="0">
              <a:solidFill>
                <a:srgbClr val="000000"/>
              </a:solidFill>
              <a:latin typeface="Arial" panose="020B0604020202020204" pitchFamily="34" charset="0"/>
            </a:endParaRPr>
          </a:p>
          <a:p>
            <a:r>
              <a:rPr lang="en-US" sz="1600" b="0" u="none" strike="noStrike" baseline="0" dirty="0">
                <a:solidFill>
                  <a:srgbClr val="000000"/>
                </a:solidFill>
                <a:latin typeface="Arial" panose="020B0604020202020204" pitchFamily="34" charset="0"/>
              </a:rPr>
              <a:t>2. If the facilitator invested all money in Investment 4, what percentage of their initial $5,000 investment did the facilitator lose?</a:t>
            </a:r>
          </a:p>
          <a:p>
            <a:r>
              <a:rPr lang="en-US" sz="1600" b="0" u="none" strike="noStrike" baseline="0" dirty="0">
                <a:solidFill>
                  <a:srgbClr val="000000"/>
                </a:solidFill>
                <a:latin typeface="Arial" panose="020B0604020202020204" pitchFamily="34" charset="0"/>
              </a:rPr>
              <a:t>    $ __________</a:t>
            </a:r>
          </a:p>
          <a:p>
            <a:endParaRPr lang="en-US" sz="900" b="0" u="none" strike="noStrike" baseline="0" dirty="0">
              <a:solidFill>
                <a:srgbClr val="000000"/>
              </a:solidFill>
              <a:latin typeface="Arial" panose="020B0604020202020204" pitchFamily="34" charset="0"/>
            </a:endParaRPr>
          </a:p>
          <a:p>
            <a:r>
              <a:rPr lang="en-US" sz="1600" b="0" u="none" strike="noStrike" baseline="0" dirty="0">
                <a:solidFill>
                  <a:srgbClr val="000000"/>
                </a:solidFill>
                <a:latin typeface="Arial" panose="020B0604020202020204" pitchFamily="34" charset="0"/>
              </a:rPr>
              <a:t>3. Which investing strategy leads to a lower investing risk?</a:t>
            </a:r>
          </a:p>
          <a:p>
            <a:r>
              <a:rPr lang="en-US" sz="1600" b="0" u="none" strike="noStrike" baseline="0" dirty="0">
                <a:solidFill>
                  <a:srgbClr val="000000"/>
                </a:solidFill>
                <a:latin typeface="Arial" panose="020B0604020202020204" pitchFamily="34" charset="0"/>
              </a:rPr>
              <a:t>    $ __________</a:t>
            </a:r>
            <a:r>
              <a:rPr lang="en-US" sz="1600" b="0" i="0" u="none" strike="noStrike" baseline="0" dirty="0">
                <a:solidFill>
                  <a:srgbClr val="000000"/>
                </a:solidFill>
                <a:latin typeface="Arial" panose="020B0604020202020204" pitchFamily="34" charset="0"/>
              </a:rPr>
              <a:t>	</a:t>
            </a:r>
          </a:p>
        </p:txBody>
      </p:sp>
    </p:spTree>
    <p:extLst>
      <p:ext uri="{BB962C8B-B14F-4D97-AF65-F5344CB8AC3E}">
        <p14:creationId xmlns:p14="http://schemas.microsoft.com/office/powerpoint/2010/main" val="2214490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0DD9BC3-9F6F-8E42-BF04-A2BFFC9F5BBB}"/>
              </a:ext>
            </a:extLst>
          </p:cNvPr>
          <p:cNvPicPr>
            <a:picLocks noGrp="1" noChangeAspect="1"/>
          </p:cNvPicPr>
          <p:nvPr>
            <p:ph type="pic" sz="quarter" idx="11"/>
          </p:nvPr>
        </p:nvPicPr>
        <p:blipFill rotWithShape="1">
          <a:blip r:embed="rId3"/>
          <a:srcRect l="10086" t="21033" r="821" b="40279"/>
          <a:stretch/>
        </p:blipFill>
        <p:spPr>
          <a:xfrm>
            <a:off x="0" y="0"/>
            <a:ext cx="12192000" cy="6858000"/>
          </a:xfrm>
        </p:spPr>
      </p:pic>
      <p:sp>
        <p:nvSpPr>
          <p:cNvPr id="3" name="Text Placeholder 2">
            <a:extLst>
              <a:ext uri="{FF2B5EF4-FFF2-40B4-BE49-F238E27FC236}">
                <a16:creationId xmlns:a16="http://schemas.microsoft.com/office/drawing/2014/main" id="{4C94B378-9E0A-344F-8CF0-13673A7BD839}"/>
              </a:ext>
            </a:extLst>
          </p:cNvPr>
          <p:cNvSpPr>
            <a:spLocks noGrp="1"/>
          </p:cNvSpPr>
          <p:nvPr>
            <p:ph type="body" sz="quarter" idx="12"/>
          </p:nvPr>
        </p:nvSpPr>
        <p:spPr/>
        <p:txBody>
          <a:bodyPr/>
          <a:lstStyle/>
          <a:p>
            <a:endParaRPr lang="en-US" dirty="0"/>
          </a:p>
        </p:txBody>
      </p:sp>
      <p:sp>
        <p:nvSpPr>
          <p:cNvPr id="4" name="Text Placeholder 3">
            <a:extLst>
              <a:ext uri="{FF2B5EF4-FFF2-40B4-BE49-F238E27FC236}">
                <a16:creationId xmlns:a16="http://schemas.microsoft.com/office/drawing/2014/main" id="{7F1E49F2-B40A-E54B-9DE6-5750D1C1232B}"/>
              </a:ext>
            </a:extLst>
          </p:cNvPr>
          <p:cNvSpPr>
            <a:spLocks noGrp="1"/>
          </p:cNvSpPr>
          <p:nvPr>
            <p:ph type="body" sz="quarter" idx="10"/>
          </p:nvPr>
        </p:nvSpPr>
        <p:spPr/>
        <p:txBody>
          <a:bodyPr/>
          <a:lstStyle/>
          <a:p>
            <a:r>
              <a:rPr lang="en-US" sz="6000" dirty="0">
                <a:ln w="12700">
                  <a:solidFill>
                    <a:schemeClr val="accent5"/>
                  </a:solidFill>
                  <a:prstDash val="solid"/>
                </a:ln>
              </a:rPr>
              <a:t>STAGE 4</a:t>
            </a:r>
            <a:br>
              <a:rPr lang="en-US" sz="6000" dirty="0">
                <a:ln w="12700">
                  <a:solidFill>
                    <a:schemeClr val="accent5"/>
                  </a:solidFill>
                  <a:prstDash val="solid"/>
                </a:ln>
              </a:rPr>
            </a:br>
            <a:br>
              <a:rPr lang="en-US" sz="6000" dirty="0">
                <a:ln w="12700">
                  <a:solidFill>
                    <a:schemeClr val="accent5"/>
                  </a:solidFill>
                  <a:prstDash val="solid"/>
                </a:ln>
              </a:rPr>
            </a:br>
            <a:r>
              <a:rPr lang="en-US" sz="6000" dirty="0">
                <a:ln w="12700">
                  <a:solidFill>
                    <a:schemeClr val="accent5"/>
                  </a:solidFill>
                  <a:prstDash val="solid"/>
                </a:ln>
              </a:rPr>
              <a:t>Determining your Risk Tolerance Level</a:t>
            </a:r>
          </a:p>
        </p:txBody>
      </p:sp>
    </p:spTree>
    <p:extLst>
      <p:ext uri="{BB962C8B-B14F-4D97-AF65-F5344CB8AC3E}">
        <p14:creationId xmlns:p14="http://schemas.microsoft.com/office/powerpoint/2010/main" val="3922526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l="-2" t="75869" r="2" b="27"/>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latin typeface="IBM Plex Sans" panose="020B0503050203000203" pitchFamily="34" charset="0"/>
              </a:rPr>
              <a:t>Stage 4A: Determine your Risk Tolerance with a Self Test</a:t>
            </a:r>
            <a:endParaRPr lang="en-CA" dirty="0">
              <a:latin typeface="IBM Plex Sans" panose="020B0503050203000203" pitchFamily="34" charset="0"/>
            </a:endParaRPr>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panose="020B0503050203000203" pitchFamily="34" charset="0"/>
              <a:ea typeface="Roboto Thin" pitchFamily="2" charset="0"/>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panose="020B0503050203000203" pitchFamily="34" charset="0"/>
                <a:ea typeface="Roboto Thin" pitchFamily="2" charset="0"/>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19</a:t>
            </a:fld>
            <a:endParaRPr kumimoji="0" lang="en-US" sz="1000" b="0" i="0" u="none" strike="noStrike" kern="1200" cap="none" spc="0" normalizeH="0" baseline="0" noProof="0" dirty="0">
              <a:ln>
                <a:noFill/>
              </a:ln>
              <a:solidFill>
                <a:srgbClr val="F2F2F2">
                  <a:lumMod val="50000"/>
                </a:srgbClr>
              </a:solidFill>
              <a:effectLst/>
              <a:uLnTx/>
              <a:uFillTx/>
              <a:latin typeface="IBM Plex Sans" panose="020B0503050203000203" pitchFamily="34" charset="0"/>
              <a:ea typeface="Roboto Thin" pitchFamily="2" charset="0"/>
            </a:endParaRPr>
          </a:p>
        </p:txBody>
      </p:sp>
      <p:sp>
        <p:nvSpPr>
          <p:cNvPr id="8" name="Rectangle 7">
            <a:extLst>
              <a:ext uri="{FF2B5EF4-FFF2-40B4-BE49-F238E27FC236}">
                <a16:creationId xmlns:a16="http://schemas.microsoft.com/office/drawing/2014/main" id="{38C69BBB-D44C-69C4-0D20-5B6A75289F7B}"/>
              </a:ext>
            </a:extLst>
          </p:cNvPr>
          <p:cNvSpPr/>
          <p:nvPr/>
        </p:nvSpPr>
        <p:spPr>
          <a:xfrm>
            <a:off x="653441" y="2736488"/>
            <a:ext cx="10885117" cy="2056229"/>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10885117"/>
                      <a:gd name="connsiteY0" fmla="*/ 0 h 2568808"/>
                      <a:gd name="connsiteX1" fmla="*/ 790603 w 10885117"/>
                      <a:gd name="connsiteY1" fmla="*/ 0 h 2568808"/>
                      <a:gd name="connsiteX2" fmla="*/ 1472355 w 10885117"/>
                      <a:gd name="connsiteY2" fmla="*/ 0 h 2568808"/>
                      <a:gd name="connsiteX3" fmla="*/ 2262959 w 10885117"/>
                      <a:gd name="connsiteY3" fmla="*/ 0 h 2568808"/>
                      <a:gd name="connsiteX4" fmla="*/ 2835859 w 10885117"/>
                      <a:gd name="connsiteY4" fmla="*/ 0 h 2568808"/>
                      <a:gd name="connsiteX5" fmla="*/ 3517611 w 10885117"/>
                      <a:gd name="connsiteY5" fmla="*/ 0 h 2568808"/>
                      <a:gd name="connsiteX6" fmla="*/ 4090512 w 10885117"/>
                      <a:gd name="connsiteY6" fmla="*/ 0 h 2568808"/>
                      <a:gd name="connsiteX7" fmla="*/ 4663413 w 10885117"/>
                      <a:gd name="connsiteY7" fmla="*/ 0 h 2568808"/>
                      <a:gd name="connsiteX8" fmla="*/ 5236314 w 10885117"/>
                      <a:gd name="connsiteY8" fmla="*/ 0 h 2568808"/>
                      <a:gd name="connsiteX9" fmla="*/ 5482662 w 10885117"/>
                      <a:gd name="connsiteY9" fmla="*/ 0 h 2568808"/>
                      <a:gd name="connsiteX10" fmla="*/ 6164414 w 10885117"/>
                      <a:gd name="connsiteY10" fmla="*/ 0 h 2568808"/>
                      <a:gd name="connsiteX11" fmla="*/ 6410761 w 10885117"/>
                      <a:gd name="connsiteY11" fmla="*/ 0 h 2568808"/>
                      <a:gd name="connsiteX12" fmla="*/ 6983662 w 10885117"/>
                      <a:gd name="connsiteY12" fmla="*/ 0 h 2568808"/>
                      <a:gd name="connsiteX13" fmla="*/ 7774265 w 10885117"/>
                      <a:gd name="connsiteY13" fmla="*/ 0 h 2568808"/>
                      <a:gd name="connsiteX14" fmla="*/ 8564868 w 10885117"/>
                      <a:gd name="connsiteY14" fmla="*/ 0 h 2568808"/>
                      <a:gd name="connsiteX15" fmla="*/ 9246620 w 10885117"/>
                      <a:gd name="connsiteY15" fmla="*/ 0 h 2568808"/>
                      <a:gd name="connsiteX16" fmla="*/ 9710670 w 10885117"/>
                      <a:gd name="connsiteY16" fmla="*/ 0 h 2568808"/>
                      <a:gd name="connsiteX17" fmla="*/ 9957018 w 10885117"/>
                      <a:gd name="connsiteY17" fmla="*/ 0 h 2568808"/>
                      <a:gd name="connsiteX18" fmla="*/ 10885117 w 10885117"/>
                      <a:gd name="connsiteY18" fmla="*/ 0 h 2568808"/>
                      <a:gd name="connsiteX19" fmla="*/ 10885117 w 10885117"/>
                      <a:gd name="connsiteY19" fmla="*/ 539450 h 2568808"/>
                      <a:gd name="connsiteX20" fmla="*/ 10885117 w 10885117"/>
                      <a:gd name="connsiteY20" fmla="*/ 1027523 h 2568808"/>
                      <a:gd name="connsiteX21" fmla="*/ 10885117 w 10885117"/>
                      <a:gd name="connsiteY21" fmla="*/ 1592661 h 2568808"/>
                      <a:gd name="connsiteX22" fmla="*/ 10885117 w 10885117"/>
                      <a:gd name="connsiteY22" fmla="*/ 2055046 h 2568808"/>
                      <a:gd name="connsiteX23" fmla="*/ 10885117 w 10885117"/>
                      <a:gd name="connsiteY23" fmla="*/ 2568808 h 2568808"/>
                      <a:gd name="connsiteX24" fmla="*/ 10529918 w 10885117"/>
                      <a:gd name="connsiteY24" fmla="*/ 2568808 h 2568808"/>
                      <a:gd name="connsiteX25" fmla="*/ 10283571 w 10885117"/>
                      <a:gd name="connsiteY25" fmla="*/ 2568808 h 2568808"/>
                      <a:gd name="connsiteX26" fmla="*/ 9492968 w 10885117"/>
                      <a:gd name="connsiteY26" fmla="*/ 2568808 h 2568808"/>
                      <a:gd name="connsiteX27" fmla="*/ 9028918 w 10885117"/>
                      <a:gd name="connsiteY27" fmla="*/ 2568808 h 2568808"/>
                      <a:gd name="connsiteX28" fmla="*/ 8347166 w 10885117"/>
                      <a:gd name="connsiteY28" fmla="*/ 2568808 h 2568808"/>
                      <a:gd name="connsiteX29" fmla="*/ 8100819 w 10885117"/>
                      <a:gd name="connsiteY29" fmla="*/ 2568808 h 2568808"/>
                      <a:gd name="connsiteX30" fmla="*/ 7310215 w 10885117"/>
                      <a:gd name="connsiteY30" fmla="*/ 2568808 h 2568808"/>
                      <a:gd name="connsiteX31" fmla="*/ 6846166 w 10885117"/>
                      <a:gd name="connsiteY31" fmla="*/ 2568808 h 2568808"/>
                      <a:gd name="connsiteX32" fmla="*/ 6273265 w 10885117"/>
                      <a:gd name="connsiteY32" fmla="*/ 2568808 h 2568808"/>
                      <a:gd name="connsiteX33" fmla="*/ 5918066 w 10885117"/>
                      <a:gd name="connsiteY33" fmla="*/ 2568808 h 2568808"/>
                      <a:gd name="connsiteX34" fmla="*/ 5236314 w 10885117"/>
                      <a:gd name="connsiteY34" fmla="*/ 2568808 h 2568808"/>
                      <a:gd name="connsiteX35" fmla="*/ 4445711 w 10885117"/>
                      <a:gd name="connsiteY35" fmla="*/ 2568808 h 2568808"/>
                      <a:gd name="connsiteX36" fmla="*/ 3981661 w 10885117"/>
                      <a:gd name="connsiteY36" fmla="*/ 2568808 h 2568808"/>
                      <a:gd name="connsiteX37" fmla="*/ 3191058 w 10885117"/>
                      <a:gd name="connsiteY37" fmla="*/ 2568808 h 2568808"/>
                      <a:gd name="connsiteX38" fmla="*/ 2618157 w 10885117"/>
                      <a:gd name="connsiteY38" fmla="*/ 2568808 h 2568808"/>
                      <a:gd name="connsiteX39" fmla="*/ 1827554 w 10885117"/>
                      <a:gd name="connsiteY39" fmla="*/ 2568808 h 2568808"/>
                      <a:gd name="connsiteX40" fmla="*/ 1036951 w 10885117"/>
                      <a:gd name="connsiteY40" fmla="*/ 2568808 h 2568808"/>
                      <a:gd name="connsiteX41" fmla="*/ 681752 w 10885117"/>
                      <a:gd name="connsiteY41" fmla="*/ 2568808 h 2568808"/>
                      <a:gd name="connsiteX42" fmla="*/ 0 w 10885117"/>
                      <a:gd name="connsiteY42" fmla="*/ 2568808 h 2568808"/>
                      <a:gd name="connsiteX43" fmla="*/ 0 w 10885117"/>
                      <a:gd name="connsiteY43" fmla="*/ 2055046 h 2568808"/>
                      <a:gd name="connsiteX44" fmla="*/ 0 w 10885117"/>
                      <a:gd name="connsiteY44" fmla="*/ 1489909 h 2568808"/>
                      <a:gd name="connsiteX45" fmla="*/ 0 w 10885117"/>
                      <a:gd name="connsiteY45" fmla="*/ 1053211 h 2568808"/>
                      <a:gd name="connsiteX46" fmla="*/ 0 w 10885117"/>
                      <a:gd name="connsiteY46" fmla="*/ 616514 h 2568808"/>
                      <a:gd name="connsiteX47" fmla="*/ 0 w 10885117"/>
                      <a:gd name="connsiteY47" fmla="*/ 0 h 256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117" h="2568808" fill="none" extrusionOk="0">
                        <a:moveTo>
                          <a:pt x="0" y="0"/>
                        </a:moveTo>
                        <a:cubicBezTo>
                          <a:pt x="201373" y="-12356"/>
                          <a:pt x="593558" y="65346"/>
                          <a:pt x="790603" y="0"/>
                        </a:cubicBezTo>
                        <a:cubicBezTo>
                          <a:pt x="987648" y="-65346"/>
                          <a:pt x="1265474" y="74043"/>
                          <a:pt x="1472355" y="0"/>
                        </a:cubicBezTo>
                        <a:cubicBezTo>
                          <a:pt x="1679236" y="-74043"/>
                          <a:pt x="1990014" y="36597"/>
                          <a:pt x="2262959" y="0"/>
                        </a:cubicBezTo>
                        <a:cubicBezTo>
                          <a:pt x="2535904" y="-36597"/>
                          <a:pt x="2567309" y="5185"/>
                          <a:pt x="2835859" y="0"/>
                        </a:cubicBezTo>
                        <a:cubicBezTo>
                          <a:pt x="3104409" y="-5185"/>
                          <a:pt x="3356225" y="75247"/>
                          <a:pt x="3517611" y="0"/>
                        </a:cubicBezTo>
                        <a:cubicBezTo>
                          <a:pt x="3678997" y="-75247"/>
                          <a:pt x="3901088" y="6789"/>
                          <a:pt x="4090512" y="0"/>
                        </a:cubicBezTo>
                        <a:cubicBezTo>
                          <a:pt x="4279936" y="-6789"/>
                          <a:pt x="4392479" y="66767"/>
                          <a:pt x="4663413" y="0"/>
                        </a:cubicBezTo>
                        <a:cubicBezTo>
                          <a:pt x="4934347" y="-66767"/>
                          <a:pt x="5007212" y="59396"/>
                          <a:pt x="5236314" y="0"/>
                        </a:cubicBezTo>
                        <a:cubicBezTo>
                          <a:pt x="5465416" y="-59396"/>
                          <a:pt x="5384829" y="19528"/>
                          <a:pt x="5482662" y="0"/>
                        </a:cubicBezTo>
                        <a:cubicBezTo>
                          <a:pt x="5580495" y="-19528"/>
                          <a:pt x="5877681" y="9217"/>
                          <a:pt x="6164414" y="0"/>
                        </a:cubicBezTo>
                        <a:cubicBezTo>
                          <a:pt x="6451147" y="-9217"/>
                          <a:pt x="6311552" y="18667"/>
                          <a:pt x="6410761" y="0"/>
                        </a:cubicBezTo>
                        <a:cubicBezTo>
                          <a:pt x="6509970" y="-18667"/>
                          <a:pt x="6715364" y="3265"/>
                          <a:pt x="6983662" y="0"/>
                        </a:cubicBezTo>
                        <a:cubicBezTo>
                          <a:pt x="7251960" y="-3265"/>
                          <a:pt x="7525630" y="68722"/>
                          <a:pt x="7774265" y="0"/>
                        </a:cubicBezTo>
                        <a:cubicBezTo>
                          <a:pt x="8022900" y="-68722"/>
                          <a:pt x="8239476" y="87684"/>
                          <a:pt x="8564868" y="0"/>
                        </a:cubicBezTo>
                        <a:cubicBezTo>
                          <a:pt x="8890260" y="-87684"/>
                          <a:pt x="8919907" y="72666"/>
                          <a:pt x="9246620" y="0"/>
                        </a:cubicBezTo>
                        <a:cubicBezTo>
                          <a:pt x="9573333" y="-72666"/>
                          <a:pt x="9518457" y="47617"/>
                          <a:pt x="9710670" y="0"/>
                        </a:cubicBezTo>
                        <a:cubicBezTo>
                          <a:pt x="9902883" y="-47617"/>
                          <a:pt x="9889047" y="7716"/>
                          <a:pt x="9957018" y="0"/>
                        </a:cubicBezTo>
                        <a:cubicBezTo>
                          <a:pt x="10024989" y="-7716"/>
                          <a:pt x="10537625" y="43786"/>
                          <a:pt x="10885117" y="0"/>
                        </a:cubicBezTo>
                        <a:cubicBezTo>
                          <a:pt x="10945732" y="174009"/>
                          <a:pt x="10874084" y="419228"/>
                          <a:pt x="10885117" y="539450"/>
                        </a:cubicBezTo>
                        <a:cubicBezTo>
                          <a:pt x="10896150" y="659672"/>
                          <a:pt x="10870426" y="903525"/>
                          <a:pt x="10885117" y="1027523"/>
                        </a:cubicBezTo>
                        <a:cubicBezTo>
                          <a:pt x="10899808" y="1151521"/>
                          <a:pt x="10836147" y="1348805"/>
                          <a:pt x="10885117" y="1592661"/>
                        </a:cubicBezTo>
                        <a:cubicBezTo>
                          <a:pt x="10934087" y="1836517"/>
                          <a:pt x="10858084" y="1906959"/>
                          <a:pt x="10885117" y="2055046"/>
                        </a:cubicBezTo>
                        <a:cubicBezTo>
                          <a:pt x="10912150" y="2203134"/>
                          <a:pt x="10865714" y="2412583"/>
                          <a:pt x="10885117" y="2568808"/>
                        </a:cubicBezTo>
                        <a:cubicBezTo>
                          <a:pt x="10723231" y="2570888"/>
                          <a:pt x="10682487" y="2543099"/>
                          <a:pt x="10529918" y="2568808"/>
                        </a:cubicBezTo>
                        <a:cubicBezTo>
                          <a:pt x="10377349" y="2594517"/>
                          <a:pt x="10378860" y="2560027"/>
                          <a:pt x="10283571" y="2568808"/>
                        </a:cubicBezTo>
                        <a:cubicBezTo>
                          <a:pt x="10188282" y="2577589"/>
                          <a:pt x="9793638" y="2550705"/>
                          <a:pt x="9492968" y="2568808"/>
                        </a:cubicBezTo>
                        <a:cubicBezTo>
                          <a:pt x="9192298" y="2586911"/>
                          <a:pt x="9259866" y="2515161"/>
                          <a:pt x="9028918" y="2568808"/>
                        </a:cubicBezTo>
                        <a:cubicBezTo>
                          <a:pt x="8797970" y="2622455"/>
                          <a:pt x="8618909" y="2488350"/>
                          <a:pt x="8347166" y="2568808"/>
                        </a:cubicBezTo>
                        <a:cubicBezTo>
                          <a:pt x="8075423" y="2649266"/>
                          <a:pt x="8214065" y="2553435"/>
                          <a:pt x="8100819" y="2568808"/>
                        </a:cubicBezTo>
                        <a:cubicBezTo>
                          <a:pt x="7987573" y="2584181"/>
                          <a:pt x="7539764" y="2498393"/>
                          <a:pt x="7310215" y="2568808"/>
                        </a:cubicBezTo>
                        <a:cubicBezTo>
                          <a:pt x="7080666" y="2639223"/>
                          <a:pt x="7012791" y="2535006"/>
                          <a:pt x="6846166" y="2568808"/>
                        </a:cubicBezTo>
                        <a:cubicBezTo>
                          <a:pt x="6679541" y="2602610"/>
                          <a:pt x="6428239" y="2551398"/>
                          <a:pt x="6273265" y="2568808"/>
                        </a:cubicBezTo>
                        <a:cubicBezTo>
                          <a:pt x="6118291" y="2586218"/>
                          <a:pt x="6094691" y="2535117"/>
                          <a:pt x="5918066" y="2568808"/>
                        </a:cubicBezTo>
                        <a:cubicBezTo>
                          <a:pt x="5741441" y="2602499"/>
                          <a:pt x="5396107" y="2554378"/>
                          <a:pt x="5236314" y="2568808"/>
                        </a:cubicBezTo>
                        <a:cubicBezTo>
                          <a:pt x="5076521" y="2583238"/>
                          <a:pt x="4618351" y="2559977"/>
                          <a:pt x="4445711" y="2568808"/>
                        </a:cubicBezTo>
                        <a:cubicBezTo>
                          <a:pt x="4273071" y="2577639"/>
                          <a:pt x="4094145" y="2536615"/>
                          <a:pt x="3981661" y="2568808"/>
                        </a:cubicBezTo>
                        <a:cubicBezTo>
                          <a:pt x="3869177" y="2601001"/>
                          <a:pt x="3445257" y="2507073"/>
                          <a:pt x="3191058" y="2568808"/>
                        </a:cubicBezTo>
                        <a:cubicBezTo>
                          <a:pt x="2936859" y="2630543"/>
                          <a:pt x="2873809" y="2510606"/>
                          <a:pt x="2618157" y="2568808"/>
                        </a:cubicBezTo>
                        <a:cubicBezTo>
                          <a:pt x="2362505" y="2627010"/>
                          <a:pt x="2158290" y="2564004"/>
                          <a:pt x="1827554" y="2568808"/>
                        </a:cubicBezTo>
                        <a:cubicBezTo>
                          <a:pt x="1496818" y="2573612"/>
                          <a:pt x="1391485" y="2551557"/>
                          <a:pt x="1036951" y="2568808"/>
                        </a:cubicBezTo>
                        <a:cubicBezTo>
                          <a:pt x="682417" y="2586059"/>
                          <a:pt x="799170" y="2553122"/>
                          <a:pt x="681752" y="2568808"/>
                        </a:cubicBezTo>
                        <a:cubicBezTo>
                          <a:pt x="564334" y="2584494"/>
                          <a:pt x="294320" y="2545951"/>
                          <a:pt x="0" y="2568808"/>
                        </a:cubicBezTo>
                        <a:cubicBezTo>
                          <a:pt x="-13691" y="2318499"/>
                          <a:pt x="3620" y="2287784"/>
                          <a:pt x="0" y="2055046"/>
                        </a:cubicBezTo>
                        <a:cubicBezTo>
                          <a:pt x="-3620" y="1822308"/>
                          <a:pt x="12684" y="1608829"/>
                          <a:pt x="0" y="1489909"/>
                        </a:cubicBezTo>
                        <a:cubicBezTo>
                          <a:pt x="-12684" y="1370989"/>
                          <a:pt x="11864" y="1142895"/>
                          <a:pt x="0" y="1053211"/>
                        </a:cubicBezTo>
                        <a:cubicBezTo>
                          <a:pt x="-11864" y="963527"/>
                          <a:pt x="2202" y="734378"/>
                          <a:pt x="0" y="616514"/>
                        </a:cubicBezTo>
                        <a:cubicBezTo>
                          <a:pt x="-2202" y="498650"/>
                          <a:pt x="13362" y="181712"/>
                          <a:pt x="0" y="0"/>
                        </a:cubicBezTo>
                        <a:close/>
                      </a:path>
                      <a:path w="10885117" h="2568808" stroke="0" extrusionOk="0">
                        <a:moveTo>
                          <a:pt x="0" y="0"/>
                        </a:moveTo>
                        <a:cubicBezTo>
                          <a:pt x="187663" y="-39601"/>
                          <a:pt x="331253" y="15281"/>
                          <a:pt x="464050" y="0"/>
                        </a:cubicBezTo>
                        <a:cubicBezTo>
                          <a:pt x="596847" y="-15281"/>
                          <a:pt x="620885" y="8029"/>
                          <a:pt x="710397" y="0"/>
                        </a:cubicBezTo>
                        <a:cubicBezTo>
                          <a:pt x="799909" y="-8029"/>
                          <a:pt x="1286298" y="47891"/>
                          <a:pt x="1501000" y="0"/>
                        </a:cubicBezTo>
                        <a:cubicBezTo>
                          <a:pt x="1715702" y="-47891"/>
                          <a:pt x="1820634" y="53787"/>
                          <a:pt x="1965050" y="0"/>
                        </a:cubicBezTo>
                        <a:cubicBezTo>
                          <a:pt x="2109466" y="-53787"/>
                          <a:pt x="2286019" y="8881"/>
                          <a:pt x="2429100" y="0"/>
                        </a:cubicBezTo>
                        <a:cubicBezTo>
                          <a:pt x="2572181" y="-8881"/>
                          <a:pt x="2842347" y="78778"/>
                          <a:pt x="3219703" y="0"/>
                        </a:cubicBezTo>
                        <a:cubicBezTo>
                          <a:pt x="3597059" y="-78778"/>
                          <a:pt x="3499944" y="18208"/>
                          <a:pt x="3574902" y="0"/>
                        </a:cubicBezTo>
                        <a:cubicBezTo>
                          <a:pt x="3649860" y="-18208"/>
                          <a:pt x="4022068" y="88266"/>
                          <a:pt x="4365505" y="0"/>
                        </a:cubicBezTo>
                        <a:cubicBezTo>
                          <a:pt x="4708942" y="-88266"/>
                          <a:pt x="4895534" y="15873"/>
                          <a:pt x="5156108" y="0"/>
                        </a:cubicBezTo>
                        <a:cubicBezTo>
                          <a:pt x="5416682" y="-15873"/>
                          <a:pt x="5539819" y="68702"/>
                          <a:pt x="5729009" y="0"/>
                        </a:cubicBezTo>
                        <a:cubicBezTo>
                          <a:pt x="5918199" y="-68702"/>
                          <a:pt x="6286500" y="34926"/>
                          <a:pt x="6519612" y="0"/>
                        </a:cubicBezTo>
                        <a:cubicBezTo>
                          <a:pt x="6752724" y="-34926"/>
                          <a:pt x="6804784" y="27262"/>
                          <a:pt x="6983662" y="0"/>
                        </a:cubicBezTo>
                        <a:cubicBezTo>
                          <a:pt x="7162540" y="-27262"/>
                          <a:pt x="7291821" y="45282"/>
                          <a:pt x="7447712" y="0"/>
                        </a:cubicBezTo>
                        <a:cubicBezTo>
                          <a:pt x="7603603" y="-45282"/>
                          <a:pt x="7900227" y="56318"/>
                          <a:pt x="8129464" y="0"/>
                        </a:cubicBezTo>
                        <a:cubicBezTo>
                          <a:pt x="8358701" y="-56318"/>
                          <a:pt x="8388349" y="7915"/>
                          <a:pt x="8593513" y="0"/>
                        </a:cubicBezTo>
                        <a:cubicBezTo>
                          <a:pt x="8798677" y="-7915"/>
                          <a:pt x="9081565" y="30122"/>
                          <a:pt x="9384117" y="0"/>
                        </a:cubicBezTo>
                        <a:cubicBezTo>
                          <a:pt x="9686669" y="-30122"/>
                          <a:pt x="9987568" y="44757"/>
                          <a:pt x="10174720" y="0"/>
                        </a:cubicBezTo>
                        <a:cubicBezTo>
                          <a:pt x="10361872" y="-44757"/>
                          <a:pt x="10742103" y="70833"/>
                          <a:pt x="10885117" y="0"/>
                        </a:cubicBezTo>
                        <a:cubicBezTo>
                          <a:pt x="10919472" y="216464"/>
                          <a:pt x="10849355" y="374651"/>
                          <a:pt x="10885117" y="488074"/>
                        </a:cubicBezTo>
                        <a:cubicBezTo>
                          <a:pt x="10920879" y="601497"/>
                          <a:pt x="10845701" y="791744"/>
                          <a:pt x="10885117" y="924771"/>
                        </a:cubicBezTo>
                        <a:cubicBezTo>
                          <a:pt x="10924533" y="1057798"/>
                          <a:pt x="10871653" y="1234216"/>
                          <a:pt x="10885117" y="1387156"/>
                        </a:cubicBezTo>
                        <a:cubicBezTo>
                          <a:pt x="10898581" y="1540096"/>
                          <a:pt x="10821784" y="1698217"/>
                          <a:pt x="10885117" y="1926606"/>
                        </a:cubicBezTo>
                        <a:cubicBezTo>
                          <a:pt x="10948450" y="2154995"/>
                          <a:pt x="10809499" y="2410872"/>
                          <a:pt x="10885117" y="2568808"/>
                        </a:cubicBezTo>
                        <a:cubicBezTo>
                          <a:pt x="10751698" y="2582661"/>
                          <a:pt x="10674732" y="2560404"/>
                          <a:pt x="10529918" y="2568808"/>
                        </a:cubicBezTo>
                        <a:cubicBezTo>
                          <a:pt x="10385104" y="2577212"/>
                          <a:pt x="10364760" y="2558870"/>
                          <a:pt x="10283571" y="2568808"/>
                        </a:cubicBezTo>
                        <a:cubicBezTo>
                          <a:pt x="10202382" y="2578746"/>
                          <a:pt x="10143976" y="2547238"/>
                          <a:pt x="10037224" y="2568808"/>
                        </a:cubicBezTo>
                        <a:cubicBezTo>
                          <a:pt x="9930472" y="2590378"/>
                          <a:pt x="9690945" y="2546814"/>
                          <a:pt x="9464323" y="2568808"/>
                        </a:cubicBezTo>
                        <a:cubicBezTo>
                          <a:pt x="9237701" y="2590802"/>
                          <a:pt x="9198692" y="2557822"/>
                          <a:pt x="9109124" y="2568808"/>
                        </a:cubicBezTo>
                        <a:cubicBezTo>
                          <a:pt x="9019556" y="2579794"/>
                          <a:pt x="8626290" y="2531734"/>
                          <a:pt x="8427372" y="2568808"/>
                        </a:cubicBezTo>
                        <a:cubicBezTo>
                          <a:pt x="8228454" y="2605882"/>
                          <a:pt x="8208763" y="2537246"/>
                          <a:pt x="8072174" y="2568808"/>
                        </a:cubicBezTo>
                        <a:cubicBezTo>
                          <a:pt x="7935585" y="2600370"/>
                          <a:pt x="7647726" y="2529593"/>
                          <a:pt x="7390422" y="2568808"/>
                        </a:cubicBezTo>
                        <a:cubicBezTo>
                          <a:pt x="7133118" y="2608023"/>
                          <a:pt x="7230091" y="2545757"/>
                          <a:pt x="7144074" y="2568808"/>
                        </a:cubicBezTo>
                        <a:cubicBezTo>
                          <a:pt x="7058057" y="2591859"/>
                          <a:pt x="6656131" y="2536335"/>
                          <a:pt x="6462322" y="2568808"/>
                        </a:cubicBezTo>
                        <a:cubicBezTo>
                          <a:pt x="6268513" y="2601281"/>
                          <a:pt x="6274455" y="2530366"/>
                          <a:pt x="6107124" y="2568808"/>
                        </a:cubicBezTo>
                        <a:cubicBezTo>
                          <a:pt x="5939793" y="2607250"/>
                          <a:pt x="5933527" y="2563297"/>
                          <a:pt x="5860776" y="2568808"/>
                        </a:cubicBezTo>
                        <a:cubicBezTo>
                          <a:pt x="5788025" y="2574319"/>
                          <a:pt x="5623064" y="2527305"/>
                          <a:pt x="5505578" y="2568808"/>
                        </a:cubicBezTo>
                        <a:cubicBezTo>
                          <a:pt x="5388092" y="2610311"/>
                          <a:pt x="4963709" y="2515134"/>
                          <a:pt x="4823826" y="2568808"/>
                        </a:cubicBezTo>
                        <a:cubicBezTo>
                          <a:pt x="4683943" y="2622482"/>
                          <a:pt x="4560290" y="2556199"/>
                          <a:pt x="4468627" y="2568808"/>
                        </a:cubicBezTo>
                        <a:cubicBezTo>
                          <a:pt x="4376964" y="2581417"/>
                          <a:pt x="4318797" y="2559719"/>
                          <a:pt x="4222280" y="2568808"/>
                        </a:cubicBezTo>
                        <a:cubicBezTo>
                          <a:pt x="4125763" y="2577897"/>
                          <a:pt x="4016309" y="2541899"/>
                          <a:pt x="3867081" y="2568808"/>
                        </a:cubicBezTo>
                        <a:cubicBezTo>
                          <a:pt x="3717853" y="2595717"/>
                          <a:pt x="3564348" y="2528976"/>
                          <a:pt x="3403031" y="2568808"/>
                        </a:cubicBezTo>
                        <a:cubicBezTo>
                          <a:pt x="3241714" y="2608640"/>
                          <a:pt x="3034003" y="2509273"/>
                          <a:pt x="2830130" y="2568808"/>
                        </a:cubicBezTo>
                        <a:cubicBezTo>
                          <a:pt x="2626257" y="2628343"/>
                          <a:pt x="2579416" y="2557977"/>
                          <a:pt x="2474932" y="2568808"/>
                        </a:cubicBezTo>
                        <a:cubicBezTo>
                          <a:pt x="2370448" y="2579639"/>
                          <a:pt x="2075935" y="2519097"/>
                          <a:pt x="1684329" y="2568808"/>
                        </a:cubicBezTo>
                        <a:cubicBezTo>
                          <a:pt x="1292723" y="2618519"/>
                          <a:pt x="1361567" y="2505306"/>
                          <a:pt x="1111428" y="2568808"/>
                        </a:cubicBezTo>
                        <a:cubicBezTo>
                          <a:pt x="861289" y="2632310"/>
                          <a:pt x="315980" y="2438839"/>
                          <a:pt x="0" y="2568808"/>
                        </a:cubicBezTo>
                        <a:cubicBezTo>
                          <a:pt x="-45375" y="2454573"/>
                          <a:pt x="63335" y="2196325"/>
                          <a:pt x="0" y="2029358"/>
                        </a:cubicBezTo>
                        <a:cubicBezTo>
                          <a:pt x="-63335" y="1862391"/>
                          <a:pt x="9736" y="1676312"/>
                          <a:pt x="0" y="1515597"/>
                        </a:cubicBezTo>
                        <a:cubicBezTo>
                          <a:pt x="-9736" y="1354882"/>
                          <a:pt x="29474" y="1244928"/>
                          <a:pt x="0" y="1027523"/>
                        </a:cubicBezTo>
                        <a:cubicBezTo>
                          <a:pt x="-29474" y="810118"/>
                          <a:pt x="34103" y="606923"/>
                          <a:pt x="0" y="488074"/>
                        </a:cubicBezTo>
                        <a:cubicBezTo>
                          <a:pt x="-34103" y="369225"/>
                          <a:pt x="19076" y="183296"/>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i="1" u="sng"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rPr>
              <a:t>Risk Tolerance Test</a:t>
            </a:r>
          </a:p>
          <a:p>
            <a:endParaRPr lang="en-US" b="1" i="1" u="sng"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endParaRPr>
          </a:p>
          <a:p>
            <a:pPr>
              <a:spcAft>
                <a:spcPts val="600"/>
              </a:spcAft>
            </a:pPr>
            <a:r>
              <a:rPr lang="en-US" b="1" dirty="0">
                <a:solidFill>
                  <a:srgbClr val="000000"/>
                </a:solidFill>
                <a:latin typeface="IBM Plex Sans" panose="020B0503050203000203" pitchFamily="34" charset="0"/>
              </a:rPr>
              <a:t>Step 1: </a:t>
            </a:r>
            <a:r>
              <a:rPr lang="en-US" dirty="0">
                <a:solidFill>
                  <a:srgbClr val="000000"/>
                </a:solidFill>
                <a:latin typeface="IBM Plex Sans" panose="020B0503050203000203" pitchFamily="34" charset="0"/>
              </a:rPr>
              <a:t>Click on the hyperlink “</a:t>
            </a:r>
            <a:r>
              <a:rPr lang="en-US" b="0" i="0" u="none" strike="noStrike" baseline="0" dirty="0">
                <a:solidFill>
                  <a:srgbClr val="0462C1"/>
                </a:solidFill>
                <a:latin typeface="IBM Plex Sans" panose="020B0503050203000203" pitchFamily="34" charset="0"/>
              </a:rPr>
              <a:t>7.1.7 Risk tolerance — it's about you</a:t>
            </a:r>
            <a:r>
              <a:rPr lang="en-US" dirty="0">
                <a:solidFill>
                  <a:srgbClr val="000000"/>
                </a:solidFill>
                <a:latin typeface="IBM Plex Sans" panose="020B0503050203000203" pitchFamily="34" charset="0"/>
              </a:rPr>
              <a:t>” in </a:t>
            </a:r>
            <a:r>
              <a:rPr lang="en-US" b="1" dirty="0">
                <a:solidFill>
                  <a:srgbClr val="000000"/>
                </a:solidFill>
                <a:latin typeface="IBM Plex Sans" panose="020B0503050203000203" pitchFamily="34" charset="0"/>
              </a:rPr>
              <a:t>Appendix 4 </a:t>
            </a:r>
            <a:r>
              <a:rPr lang="en-US" dirty="0">
                <a:solidFill>
                  <a:srgbClr val="000000"/>
                </a:solidFill>
                <a:latin typeface="IBM Plex Sans" panose="020B0503050203000203" pitchFamily="34" charset="0"/>
              </a:rPr>
              <a:t>of your Guide.</a:t>
            </a:r>
          </a:p>
          <a:p>
            <a:pPr>
              <a:spcAft>
                <a:spcPts val="600"/>
              </a:spcAft>
            </a:pPr>
            <a:r>
              <a:rPr lang="en-US" b="1" dirty="0">
                <a:solidFill>
                  <a:srgbClr val="000000"/>
                </a:solidFill>
                <a:latin typeface="IBM Plex Sans" panose="020B0503050203000203" pitchFamily="34" charset="0"/>
              </a:rPr>
              <a:t>Step 2: </a:t>
            </a:r>
            <a:r>
              <a:rPr lang="en-US" dirty="0">
                <a:solidFill>
                  <a:srgbClr val="000000"/>
                </a:solidFill>
                <a:latin typeface="IBM Plex Sans" panose="020B0503050203000203" pitchFamily="34" charset="0"/>
              </a:rPr>
              <a:t>Complete the Risk Tolerance Test.</a:t>
            </a:r>
            <a:r>
              <a:rPr lang="en-US" b="1" dirty="0">
                <a:solidFill>
                  <a:srgbClr val="000000"/>
                </a:solidFill>
                <a:latin typeface="IBM Plex Sans" panose="020B0503050203000203" pitchFamily="34" charset="0"/>
              </a:rPr>
              <a:t> </a:t>
            </a:r>
          </a:p>
          <a:p>
            <a:pPr>
              <a:spcAft>
                <a:spcPts val="600"/>
              </a:spcAft>
            </a:pPr>
            <a:r>
              <a:rPr lang="en-US" b="1" dirty="0">
                <a:solidFill>
                  <a:srgbClr val="000000"/>
                </a:solidFill>
                <a:latin typeface="IBM Plex Sans" panose="020B0503050203000203" pitchFamily="34" charset="0"/>
              </a:rPr>
              <a:t>Step 3: (Discuss) </a:t>
            </a:r>
            <a:r>
              <a:rPr lang="en-US" dirty="0">
                <a:solidFill>
                  <a:srgbClr val="000000"/>
                </a:solidFill>
                <a:latin typeface="IBM Plex Sans" panose="020B0503050203000203" pitchFamily="34" charset="0"/>
              </a:rPr>
              <a:t>Do you agree that the risk tolerance level identified by your test score reflects what you think of your own risk tolerance?</a:t>
            </a:r>
          </a:p>
        </p:txBody>
      </p:sp>
    </p:spTree>
    <p:extLst>
      <p:ext uri="{BB962C8B-B14F-4D97-AF65-F5344CB8AC3E}">
        <p14:creationId xmlns:p14="http://schemas.microsoft.com/office/powerpoint/2010/main" val="3210688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F4BC08-F1F3-8741-9B4B-65A07299585B}"/>
              </a:ext>
            </a:extLst>
          </p:cNvPr>
          <p:cNvSpPr>
            <a:spLocks noGrp="1"/>
          </p:cNvSpPr>
          <p:nvPr>
            <p:ph type="title"/>
          </p:nvPr>
        </p:nvSpPr>
        <p:spPr/>
        <p:txBody>
          <a:bodyPr/>
          <a:lstStyle/>
          <a:p>
            <a:r>
              <a:rPr lang="en-US" sz="4800"/>
              <a:t>INTRODUCTIONS</a:t>
            </a:r>
          </a:p>
        </p:txBody>
      </p:sp>
      <p:sp>
        <p:nvSpPr>
          <p:cNvPr id="5" name="Content Placeholder 4">
            <a:extLst>
              <a:ext uri="{FF2B5EF4-FFF2-40B4-BE49-F238E27FC236}">
                <a16:creationId xmlns:a16="http://schemas.microsoft.com/office/drawing/2014/main" id="{21FF712F-FF2D-974A-9FE4-21D262D24E6F}"/>
              </a:ext>
            </a:extLst>
          </p:cNvPr>
          <p:cNvSpPr>
            <a:spLocks noGrp="1"/>
          </p:cNvSpPr>
          <p:nvPr>
            <p:ph sz="quarter" idx="13"/>
          </p:nvPr>
        </p:nvSpPr>
        <p:spPr/>
        <p:txBody>
          <a:bodyPr vert="horz" lIns="0" tIns="0" rIns="0" bIns="0" rtlCol="0" anchor="t">
            <a:noAutofit/>
          </a:bodyPr>
          <a:lstStyle/>
          <a:p>
            <a:pPr algn="ctr"/>
            <a:endParaRPr lang="en-US" sz="3600"/>
          </a:p>
          <a:p>
            <a:pPr algn="ctr"/>
            <a:endParaRPr lang="en-US" sz="3600"/>
          </a:p>
          <a:p>
            <a:r>
              <a:rPr lang="en-US" sz="3600">
                <a:latin typeface="IBM Plex Sans"/>
              </a:rPr>
              <a:t>		FACILITATOR</a:t>
            </a:r>
          </a:p>
          <a:p>
            <a:r>
              <a:rPr lang="en-US" sz="3600">
                <a:latin typeface="IBM Plex Sans"/>
              </a:rPr>
              <a:t>		MODERATOR(S)</a:t>
            </a:r>
          </a:p>
          <a:p>
            <a:r>
              <a:rPr lang="en-US" sz="3600">
                <a:latin typeface="IBM Plex Sans"/>
              </a:rPr>
              <a:t>		PARTICIPANTS </a:t>
            </a:r>
            <a:endParaRPr lang="en-US" sz="3600"/>
          </a:p>
        </p:txBody>
      </p:sp>
      <p:pic>
        <p:nvPicPr>
          <p:cNvPr id="6" name="Graphic 5">
            <a:extLst>
              <a:ext uri="{FF2B5EF4-FFF2-40B4-BE49-F238E27FC236}">
                <a16:creationId xmlns:a16="http://schemas.microsoft.com/office/drawing/2014/main" id="{6E07D4C8-D46D-A84F-A07F-460E3CD50F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69428" y="2584200"/>
            <a:ext cx="242874" cy="340024"/>
          </a:xfrm>
          <a:prstGeom prst="rect">
            <a:avLst/>
          </a:prstGeom>
        </p:spPr>
      </p:pic>
      <p:pic>
        <p:nvPicPr>
          <p:cNvPr id="7" name="Graphic 6">
            <a:extLst>
              <a:ext uri="{FF2B5EF4-FFF2-40B4-BE49-F238E27FC236}">
                <a16:creationId xmlns:a16="http://schemas.microsoft.com/office/drawing/2014/main" id="{21F5CD46-659A-4743-8CE8-6C1A703134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69428" y="3140870"/>
            <a:ext cx="242874" cy="340024"/>
          </a:xfrm>
          <a:prstGeom prst="rect">
            <a:avLst/>
          </a:prstGeom>
        </p:spPr>
      </p:pic>
      <p:pic>
        <p:nvPicPr>
          <p:cNvPr id="8" name="Graphic 7">
            <a:extLst>
              <a:ext uri="{FF2B5EF4-FFF2-40B4-BE49-F238E27FC236}">
                <a16:creationId xmlns:a16="http://schemas.microsoft.com/office/drawing/2014/main" id="{EB976CAF-6A2B-2C4B-BF0D-6F06052C8B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769428" y="3717130"/>
            <a:ext cx="242874" cy="340024"/>
          </a:xfrm>
          <a:prstGeom prst="rect">
            <a:avLst/>
          </a:prstGeom>
        </p:spPr>
      </p:pic>
      <p:pic>
        <p:nvPicPr>
          <p:cNvPr id="13" name="Picture Placeholder 7">
            <a:extLst>
              <a:ext uri="{FF2B5EF4-FFF2-40B4-BE49-F238E27FC236}">
                <a16:creationId xmlns:a16="http://schemas.microsoft.com/office/drawing/2014/main" id="{3CF542C0-E9B0-6B43-8062-2816166A856B}"/>
              </a:ext>
            </a:extLst>
          </p:cNvPr>
          <p:cNvPicPr>
            <a:picLocks noGrp="1" noChangeAspect="1"/>
          </p:cNvPicPr>
          <p:nvPr>
            <p:ph type="pic" sz="quarter" idx="18"/>
          </p:nvPr>
        </p:nvPicPr>
        <p:blipFill rotWithShape="1">
          <a:blip r:embed="rId4"/>
          <a:srcRect l="9766" r="9766"/>
          <a:stretch/>
        </p:blipFill>
        <p:spPr/>
      </p:pic>
      <p:sp>
        <p:nvSpPr>
          <p:cNvPr id="10" name="Footer Placeholder 1">
            <a:extLst>
              <a:ext uri="{FF2B5EF4-FFF2-40B4-BE49-F238E27FC236}">
                <a16:creationId xmlns:a16="http://schemas.microsoft.com/office/drawing/2014/main" id="{44D1559A-B2F5-2348-8938-ED1C9DED5B4A}"/>
              </a:ext>
            </a:extLst>
          </p:cNvPr>
          <p:cNvSpPr>
            <a:spLocks noGrp="1"/>
          </p:cNvSpPr>
          <p:nvPr>
            <p:ph type="ftr" sz="quarter" idx="10"/>
          </p:nvPr>
        </p:nvSpPr>
        <p:spPr>
          <a:xfrm>
            <a:off x="4478866" y="6273460"/>
            <a:ext cx="8156316" cy="365125"/>
          </a:xfrm>
        </p:spPr>
        <p:txBody>
          <a:bodyPr/>
          <a:lstStyle/>
          <a:p>
            <a:r>
              <a:rPr lang="en-US"/>
              <a:t>FINANCIAL LITERACY - MODULE IV</a:t>
            </a:r>
          </a:p>
        </p:txBody>
      </p:sp>
    </p:spTree>
    <p:extLst>
      <p:ext uri="{BB962C8B-B14F-4D97-AF65-F5344CB8AC3E}">
        <p14:creationId xmlns:p14="http://schemas.microsoft.com/office/powerpoint/2010/main" val="4305607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0DD9BC3-9F6F-8E42-BF04-A2BFFC9F5BBB}"/>
              </a:ext>
            </a:extLst>
          </p:cNvPr>
          <p:cNvPicPr>
            <a:picLocks noGrp="1" noChangeAspect="1"/>
          </p:cNvPicPr>
          <p:nvPr>
            <p:ph type="pic" sz="quarter" idx="11"/>
          </p:nvPr>
        </p:nvPicPr>
        <p:blipFill rotWithShape="1">
          <a:blip r:embed="rId3"/>
          <a:srcRect l="10086" t="21033" r="821" b="40279"/>
          <a:stretch/>
        </p:blipFill>
        <p:spPr>
          <a:xfrm>
            <a:off x="0" y="0"/>
            <a:ext cx="12192000" cy="6858000"/>
          </a:xfrm>
        </p:spPr>
      </p:pic>
      <p:sp>
        <p:nvSpPr>
          <p:cNvPr id="3" name="Text Placeholder 2">
            <a:extLst>
              <a:ext uri="{FF2B5EF4-FFF2-40B4-BE49-F238E27FC236}">
                <a16:creationId xmlns:a16="http://schemas.microsoft.com/office/drawing/2014/main" id="{4C94B378-9E0A-344F-8CF0-13673A7BD839}"/>
              </a:ext>
            </a:extLst>
          </p:cNvPr>
          <p:cNvSpPr>
            <a:spLocks noGrp="1"/>
          </p:cNvSpPr>
          <p:nvPr>
            <p:ph type="body" sz="quarter" idx="12"/>
          </p:nvPr>
        </p:nvSpPr>
        <p:spPr/>
        <p:txBody>
          <a:bodyPr/>
          <a:lstStyle/>
          <a:p>
            <a:endParaRPr lang="en-US" dirty="0"/>
          </a:p>
        </p:txBody>
      </p:sp>
      <p:sp>
        <p:nvSpPr>
          <p:cNvPr id="4" name="Text Placeholder 3">
            <a:extLst>
              <a:ext uri="{FF2B5EF4-FFF2-40B4-BE49-F238E27FC236}">
                <a16:creationId xmlns:a16="http://schemas.microsoft.com/office/drawing/2014/main" id="{7F1E49F2-B40A-E54B-9DE6-5750D1C1232B}"/>
              </a:ext>
            </a:extLst>
          </p:cNvPr>
          <p:cNvSpPr>
            <a:spLocks noGrp="1"/>
          </p:cNvSpPr>
          <p:nvPr>
            <p:ph type="body" sz="quarter" idx="10"/>
          </p:nvPr>
        </p:nvSpPr>
        <p:spPr/>
        <p:txBody>
          <a:bodyPr/>
          <a:lstStyle/>
          <a:p>
            <a:r>
              <a:rPr lang="en-US" sz="6000" dirty="0">
                <a:ln w="12700">
                  <a:solidFill>
                    <a:schemeClr val="accent5"/>
                  </a:solidFill>
                  <a:prstDash val="solid"/>
                </a:ln>
              </a:rPr>
              <a:t>ADDITIONAL RESOURCES, CONCLUSION, AND SURVEY</a:t>
            </a:r>
          </a:p>
        </p:txBody>
      </p:sp>
    </p:spTree>
    <p:extLst>
      <p:ext uri="{BB962C8B-B14F-4D97-AF65-F5344CB8AC3E}">
        <p14:creationId xmlns:p14="http://schemas.microsoft.com/office/powerpoint/2010/main" val="3587915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l="-2" t="75869" r="2" b="27"/>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latin typeface="IBM Plex Sans" panose="020B0503050203000203" pitchFamily="34" charset="0"/>
              </a:rPr>
              <a:t>ADDITIONAL RESOURCES</a:t>
            </a:r>
            <a:endParaRPr lang="en-CA" dirty="0">
              <a:latin typeface="IBM Plex Sans" panose="020B0503050203000203" pitchFamily="34" charset="0"/>
            </a:endParaRPr>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panose="020B0503050203000203" pitchFamily="34" charset="0"/>
              <a:ea typeface="Roboto Thin" pitchFamily="2" charset="0"/>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panose="020B0503050203000203" pitchFamily="34" charset="0"/>
                <a:ea typeface="Roboto Thin" pitchFamily="2" charset="0"/>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21</a:t>
            </a:fld>
            <a:endParaRPr kumimoji="0" lang="en-US" sz="1000" b="0" i="0" u="none" strike="noStrike" kern="1200" cap="none" spc="0" normalizeH="0" baseline="0" noProof="0" dirty="0">
              <a:ln>
                <a:noFill/>
              </a:ln>
              <a:solidFill>
                <a:srgbClr val="F2F2F2">
                  <a:lumMod val="50000"/>
                </a:srgbClr>
              </a:solidFill>
              <a:effectLst/>
              <a:uLnTx/>
              <a:uFillTx/>
              <a:latin typeface="IBM Plex Sans" panose="020B0503050203000203" pitchFamily="34" charset="0"/>
              <a:ea typeface="Roboto Thin" pitchFamily="2" charset="0"/>
            </a:endParaRPr>
          </a:p>
        </p:txBody>
      </p:sp>
      <p:sp>
        <p:nvSpPr>
          <p:cNvPr id="2" name="TextBox 1">
            <a:extLst>
              <a:ext uri="{FF2B5EF4-FFF2-40B4-BE49-F238E27FC236}">
                <a16:creationId xmlns:a16="http://schemas.microsoft.com/office/drawing/2014/main" id="{54322077-76F2-A0F1-BEB1-9A2B6AEB459B}"/>
              </a:ext>
            </a:extLst>
          </p:cNvPr>
          <p:cNvSpPr txBox="1"/>
          <p:nvPr/>
        </p:nvSpPr>
        <p:spPr>
          <a:xfrm>
            <a:off x="355511" y="2806262"/>
            <a:ext cx="5493495" cy="2539157"/>
          </a:xfrm>
          <a:prstGeom prst="rect">
            <a:avLst/>
          </a:prstGeom>
          <a:noFill/>
        </p:spPr>
        <p:txBody>
          <a:bodyPr wrap="square" lIns="0" tIns="0" rIns="0" bIns="0" rtlCol="0">
            <a:spAutoFit/>
          </a:bodyPr>
          <a:lstStyle/>
          <a:p>
            <a:pPr marL="285750" indent="-285750" algn="l">
              <a:spcAft>
                <a:spcPts val="600"/>
              </a:spcAft>
              <a:buFontTx/>
              <a:buChar char="-"/>
            </a:pPr>
            <a:r>
              <a:rPr lang="en-US" sz="2000" dirty="0">
                <a:solidFill>
                  <a:schemeClr val="tx1"/>
                </a:solidFill>
                <a:latin typeface="IBM Plex Sans" panose="020B0503050203000203" pitchFamily="34" charset="0"/>
              </a:rPr>
              <a:t>Additional Resources section of your Guide</a:t>
            </a:r>
          </a:p>
          <a:p>
            <a:pPr marL="285750" indent="-285750" algn="l">
              <a:spcAft>
                <a:spcPts val="600"/>
              </a:spcAft>
              <a:buFontTx/>
              <a:buChar char="-"/>
            </a:pPr>
            <a:r>
              <a:rPr lang="en-US" sz="2000" dirty="0">
                <a:latin typeface="IBM Plex Sans" panose="020B0503050203000203" pitchFamily="34" charset="0"/>
              </a:rPr>
              <a:t>Some example resources:</a:t>
            </a:r>
          </a:p>
          <a:p>
            <a:pPr marL="742950" lvl="1" indent="-285750">
              <a:spcAft>
                <a:spcPts val="600"/>
              </a:spcAft>
              <a:buFontTx/>
              <a:buChar char="-"/>
            </a:pPr>
            <a:r>
              <a:rPr lang="en-CA" sz="2000" dirty="0">
                <a:latin typeface="IBM Plex Sans" panose="020B0503050203000203" pitchFamily="34" charset="0"/>
                <a:hlinkClick r:id="rId4"/>
              </a:rPr>
              <a:t>Basic concepts in investing </a:t>
            </a:r>
            <a:r>
              <a:rPr lang="en-CA" sz="2000" dirty="0">
                <a:latin typeface="IBM Plex Sans" panose="020B0503050203000203" pitchFamily="34" charset="0"/>
              </a:rPr>
              <a:t>(Gov of Can)</a:t>
            </a:r>
          </a:p>
          <a:p>
            <a:pPr marL="742950" lvl="1" indent="-285750">
              <a:spcAft>
                <a:spcPts val="600"/>
              </a:spcAft>
              <a:buFontTx/>
              <a:buChar char="-"/>
            </a:pPr>
            <a:r>
              <a:rPr lang="en-CA" sz="2000" dirty="0">
                <a:latin typeface="IBM Plex Sans" panose="020B0503050203000203" pitchFamily="34" charset="0"/>
                <a:hlinkClick r:id="rId5"/>
              </a:rPr>
              <a:t>Info about money management, debt, investing </a:t>
            </a:r>
            <a:r>
              <a:rPr lang="en-CA" sz="2000" dirty="0">
                <a:latin typeface="IBM Plex Sans" panose="020B0503050203000203" pitchFamily="34" charset="0"/>
              </a:rPr>
              <a:t>(FCAC)</a:t>
            </a:r>
          </a:p>
          <a:p>
            <a:pPr marL="742950" lvl="1" indent="-285750">
              <a:spcAft>
                <a:spcPts val="600"/>
              </a:spcAft>
              <a:buFontTx/>
              <a:buChar char="-"/>
            </a:pPr>
            <a:r>
              <a:rPr lang="en-CA" sz="2000" dirty="0">
                <a:latin typeface="IBM Plex Sans" panose="020B0503050203000203" pitchFamily="34" charset="0"/>
                <a:hlinkClick r:id="rId6"/>
              </a:rPr>
              <a:t>Learning module about investing </a:t>
            </a:r>
            <a:r>
              <a:rPr lang="en-CA" sz="2000" dirty="0">
                <a:latin typeface="IBM Plex Sans" panose="020B0503050203000203" pitchFamily="34" charset="0"/>
              </a:rPr>
              <a:t>(FCAC)</a:t>
            </a:r>
          </a:p>
          <a:p>
            <a:pPr marL="742950" lvl="1" indent="-285750">
              <a:spcAft>
                <a:spcPts val="600"/>
              </a:spcAft>
              <a:buFontTx/>
              <a:buChar char="-"/>
            </a:pPr>
            <a:endParaRPr lang="en-US" sz="2000" dirty="0">
              <a:solidFill>
                <a:schemeClr val="tx1"/>
              </a:solidFill>
              <a:latin typeface="IBM Plex Sans" panose="020B0503050203000203" pitchFamily="34" charset="0"/>
            </a:endParaRPr>
          </a:p>
        </p:txBody>
      </p:sp>
      <p:pic>
        <p:nvPicPr>
          <p:cNvPr id="1028" name="Picture 4" descr="Free Rolled 20 U.s Dollar Bill Stock Photo">
            <a:extLst>
              <a:ext uri="{FF2B5EF4-FFF2-40B4-BE49-F238E27FC236}">
                <a16:creationId xmlns:a16="http://schemas.microsoft.com/office/drawing/2014/main" id="{EB7503CE-E9F8-785F-075B-2F9F9F1616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57776" y="2765586"/>
            <a:ext cx="4778423" cy="3185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694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a:extLst>
              <a:ext uri="{FF2B5EF4-FFF2-40B4-BE49-F238E27FC236}">
                <a16:creationId xmlns:a16="http://schemas.microsoft.com/office/drawing/2014/main" id="{66C2869F-608D-AA4F-A41F-CE8B7D2A7893}"/>
              </a:ext>
            </a:extLst>
          </p:cNvPr>
          <p:cNvPicPr>
            <a:picLocks noGrp="1" noChangeAspect="1"/>
          </p:cNvPicPr>
          <p:nvPr>
            <p:ph sz="quarter" idx="13"/>
          </p:nvPr>
        </p:nvPicPr>
        <p:blipFill rotWithShape="1">
          <a:blip r:embed="rId2"/>
          <a:srcRect t="17114" b="3801"/>
          <a:stretch/>
        </p:blipFill>
        <p:spPr>
          <a:xfrm>
            <a:off x="511175" y="1196975"/>
            <a:ext cx="11169650" cy="4968875"/>
          </a:xfrm>
          <a:noFill/>
        </p:spPr>
      </p:pic>
      <p:sp>
        <p:nvSpPr>
          <p:cNvPr id="6" name="Text Placeholder 5">
            <a:extLst>
              <a:ext uri="{FF2B5EF4-FFF2-40B4-BE49-F238E27FC236}">
                <a16:creationId xmlns:a16="http://schemas.microsoft.com/office/drawing/2014/main" id="{1E8E325A-48FA-ED40-9F3D-26E827B748FC}"/>
              </a:ext>
            </a:extLst>
          </p:cNvPr>
          <p:cNvSpPr>
            <a:spLocks noGrp="1"/>
          </p:cNvSpPr>
          <p:nvPr>
            <p:ph type="title"/>
          </p:nvPr>
        </p:nvSpPr>
        <p:spPr>
          <a:xfrm>
            <a:off x="518859" y="447907"/>
            <a:ext cx="11161240" cy="720000"/>
          </a:xfrm>
        </p:spPr>
        <p:txBody>
          <a:bodyPr anchor="b">
            <a:noAutofit/>
          </a:bodyPr>
          <a:lstStyle/>
          <a:p>
            <a:pPr algn="ctr" fontAlgn="base"/>
            <a:r>
              <a:rPr lang="fr-CA" sz="4000">
                <a:solidFill>
                  <a:srgbClr val="EB3647"/>
                </a:solidFill>
              </a:rPr>
              <a:t>SURVEY, </a:t>
            </a:r>
            <a:r>
              <a:rPr lang="fr-CA" sz="4000"/>
              <a:t>FINAL THOUGHTS AND THANK YOU</a:t>
            </a:r>
          </a:p>
        </p:txBody>
      </p:sp>
      <p:sp>
        <p:nvSpPr>
          <p:cNvPr id="8" name="Slide Number Placeholder 2">
            <a:extLst>
              <a:ext uri="{FF2B5EF4-FFF2-40B4-BE49-F238E27FC236}">
                <a16:creationId xmlns:a16="http://schemas.microsoft.com/office/drawing/2014/main" id="{17D4A61B-6B34-2D41-8A08-3DC33CDAC8D6}"/>
              </a:ext>
            </a:extLst>
          </p:cNvPr>
          <p:cNvSpPr txBox="1">
            <a:spLocks/>
          </p:cNvSpPr>
          <p:nvPr/>
        </p:nvSpPr>
        <p:spPr>
          <a:xfrm>
            <a:off x="515380" y="6313095"/>
            <a:ext cx="4582711" cy="356265"/>
          </a:xfrm>
          <a:prstGeom prst="rect">
            <a:avLst/>
          </a:prstGeom>
        </p:spPr>
        <p:txBody>
          <a:bodyPr vert="horz" lIns="0" tIns="45720" rIns="91440" bIns="45720" rtlCol="0" anchor="ctr"/>
          <a:ls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000" b="0" i="0" kern="1200">
                <a:solidFill>
                  <a:schemeClr val="bg2">
                    <a:lumMod val="50000"/>
                  </a:schemeClr>
                </a:solidFill>
                <a:latin typeface="IBM Plex Sans Light" panose="020B04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B64C28E-966E-6B4A-816A-311B7D0A2E6D}" type="slidenum">
              <a:rPr lang="en-US" smtClean="0">
                <a:latin typeface="IBM Plex Sans Light"/>
              </a:rPr>
              <a:pPr/>
              <a:t>22</a:t>
            </a:fld>
            <a:r>
              <a:rPr lang="en-US">
                <a:latin typeface="IBM Plex Sans Light"/>
              </a:rPr>
              <a:t> </a:t>
            </a:r>
            <a:r>
              <a:rPr lang="fr-CA"/>
              <a:t>FINANCIAL LITERACY –  FINANCING YOUR PSE</a:t>
            </a:r>
            <a:r>
              <a:rPr lang="en-US" cap="all">
                <a:latin typeface="IBM Plex Sans Light"/>
              </a:rPr>
              <a:t>  </a:t>
            </a:r>
            <a:endParaRPr lang="en-US"/>
          </a:p>
        </p:txBody>
      </p:sp>
      <p:pic>
        <p:nvPicPr>
          <p:cNvPr id="2" name="Picture 1">
            <a:extLst>
              <a:ext uri="{FF2B5EF4-FFF2-40B4-BE49-F238E27FC236}">
                <a16:creationId xmlns:a16="http://schemas.microsoft.com/office/drawing/2014/main" id="{66F5A975-4894-4847-B1A8-800957D3F9F8}"/>
              </a:ext>
            </a:extLst>
          </p:cNvPr>
          <p:cNvPicPr>
            <a:picLocks noChangeAspect="1"/>
          </p:cNvPicPr>
          <p:nvPr/>
        </p:nvPicPr>
        <p:blipFill>
          <a:blip r:embed="rId3"/>
          <a:stretch>
            <a:fillRect/>
          </a:stretch>
        </p:blipFill>
        <p:spPr>
          <a:xfrm>
            <a:off x="1428750" y="1447800"/>
            <a:ext cx="9334500" cy="3962400"/>
          </a:xfrm>
          <a:prstGeom prst="rect">
            <a:avLst/>
          </a:prstGeom>
        </p:spPr>
      </p:pic>
      <p:sp>
        <p:nvSpPr>
          <p:cNvPr id="3" name="Footer Placeholder 2">
            <a:extLst>
              <a:ext uri="{FF2B5EF4-FFF2-40B4-BE49-F238E27FC236}">
                <a16:creationId xmlns:a16="http://schemas.microsoft.com/office/drawing/2014/main" id="{FDA9E0C3-4B5D-6B49-A7C7-585A4ECB5DD2}"/>
              </a:ext>
            </a:extLst>
          </p:cNvPr>
          <p:cNvSpPr>
            <a:spLocks noGrp="1"/>
          </p:cNvSpPr>
          <p:nvPr>
            <p:ph type="ftr" sz="quarter" idx="11"/>
          </p:nvPr>
        </p:nvSpPr>
        <p:spPr/>
        <p:txBody>
          <a:bodyPr/>
          <a:lstStyle/>
          <a:p>
            <a:r>
              <a:rPr lang="en-US"/>
              <a:t>FINANCIAL LITERACY - MODULE IV</a:t>
            </a:r>
          </a:p>
        </p:txBody>
      </p:sp>
      <p:sp>
        <p:nvSpPr>
          <p:cNvPr id="5" name="Slide Number Placeholder 4">
            <a:extLst>
              <a:ext uri="{FF2B5EF4-FFF2-40B4-BE49-F238E27FC236}">
                <a16:creationId xmlns:a16="http://schemas.microsoft.com/office/drawing/2014/main" id="{22E713A3-109B-904D-9154-84CBA185EF68}"/>
              </a:ext>
            </a:extLst>
          </p:cNvPr>
          <p:cNvSpPr>
            <a:spLocks noGrp="1"/>
          </p:cNvSpPr>
          <p:nvPr>
            <p:ph type="sldNum" sz="quarter" idx="12"/>
          </p:nvPr>
        </p:nvSpPr>
        <p:spPr/>
        <p:txBody>
          <a:bodyPr/>
          <a:lstStyle/>
          <a:p>
            <a:fld id="{5B64C28E-966E-6B4A-816A-311B7D0A2E6D}" type="slidenum">
              <a:rPr lang="en-US" smtClean="0"/>
              <a:t>22</a:t>
            </a:fld>
            <a:endParaRPr lang="en-US"/>
          </a:p>
        </p:txBody>
      </p:sp>
    </p:spTree>
    <p:extLst>
      <p:ext uri="{BB962C8B-B14F-4D97-AF65-F5344CB8AC3E}">
        <p14:creationId xmlns:p14="http://schemas.microsoft.com/office/powerpoint/2010/main" val="231167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52B7562D-D6C9-B243-929A-24E89C017B98}"/>
              </a:ext>
            </a:extLst>
          </p:cNvPr>
          <p:cNvPicPr>
            <a:picLocks noGrp="1" noChangeAspect="1"/>
          </p:cNvPicPr>
          <p:nvPr>
            <p:ph type="pic" sz="quarter" idx="11"/>
          </p:nvPr>
        </p:nvPicPr>
        <p:blipFill rotWithShape="1">
          <a:blip r:embed="rId3"/>
          <a:srcRect l="9519" t="43046" r="2954" b="24131"/>
          <a:stretch/>
        </p:blipFill>
        <p:spPr>
          <a:xfrm>
            <a:off x="0" y="0"/>
            <a:ext cx="12192000" cy="6858000"/>
          </a:xfrm>
        </p:spPr>
      </p:pic>
      <p:sp>
        <p:nvSpPr>
          <p:cNvPr id="3" name="Text Placeholder 2">
            <a:extLst>
              <a:ext uri="{FF2B5EF4-FFF2-40B4-BE49-F238E27FC236}">
                <a16:creationId xmlns:a16="http://schemas.microsoft.com/office/drawing/2014/main" id="{20E920C2-62F9-D142-95C9-E023FE4685CF}"/>
              </a:ext>
            </a:extLst>
          </p:cNvPr>
          <p:cNvSpPr>
            <a:spLocks noGrp="1"/>
          </p:cNvSpPr>
          <p:nvPr>
            <p:ph type="body" sz="quarter" idx="12"/>
          </p:nvPr>
        </p:nvSpPr>
        <p:spPr>
          <a:gradFill>
            <a:gsLst>
              <a:gs pos="22000">
                <a:srgbClr val="000000">
                  <a:alpha val="45000"/>
                </a:srgbClr>
              </a:gs>
              <a:gs pos="1000">
                <a:schemeClr val="tx1">
                  <a:alpha val="55000"/>
                </a:schemeClr>
              </a:gs>
              <a:gs pos="82000">
                <a:schemeClr val="tx1">
                  <a:alpha val="0"/>
                </a:schemeClr>
              </a:gs>
            </a:gsLst>
          </a:gradFill>
        </p:spPr>
        <p:txBody>
          <a:bodyPr/>
          <a:lstStyle/>
          <a:p>
            <a:endParaRPr lang="en-US"/>
          </a:p>
        </p:txBody>
      </p:sp>
      <p:sp>
        <p:nvSpPr>
          <p:cNvPr id="4" name="Text Placeholder 3">
            <a:extLst>
              <a:ext uri="{FF2B5EF4-FFF2-40B4-BE49-F238E27FC236}">
                <a16:creationId xmlns:a16="http://schemas.microsoft.com/office/drawing/2014/main" id="{79EB7C26-46BC-5A40-802F-B26012757ED8}"/>
              </a:ext>
            </a:extLst>
          </p:cNvPr>
          <p:cNvSpPr>
            <a:spLocks noGrp="1"/>
          </p:cNvSpPr>
          <p:nvPr>
            <p:ph type="body" sz="quarter" idx="10"/>
          </p:nvPr>
        </p:nvSpPr>
        <p:spPr/>
        <p:txBody>
          <a:bodyPr/>
          <a:lstStyle/>
          <a:p>
            <a:r>
              <a:rPr lang="en-US">
                <a:latin typeface="IBM Plex Sans SemiBold"/>
              </a:rPr>
              <a:t>THANK YOU!</a:t>
            </a:r>
          </a:p>
        </p:txBody>
      </p:sp>
    </p:spTree>
    <p:extLst>
      <p:ext uri="{BB962C8B-B14F-4D97-AF65-F5344CB8AC3E}">
        <p14:creationId xmlns:p14="http://schemas.microsoft.com/office/powerpoint/2010/main" val="1219325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88EFB-12AC-CB44-951C-8A88E1BB0A07}"/>
              </a:ext>
            </a:extLst>
          </p:cNvPr>
          <p:cNvSpPr>
            <a:spLocks noGrp="1"/>
          </p:cNvSpPr>
          <p:nvPr>
            <p:ph type="title"/>
          </p:nvPr>
        </p:nvSpPr>
        <p:spPr>
          <a:xfrm>
            <a:off x="371475" y="720435"/>
            <a:ext cx="7331652" cy="271051"/>
          </a:xfrm>
        </p:spPr>
        <p:txBody>
          <a:bodyPr/>
          <a:lstStyle/>
          <a:p>
            <a:r>
              <a:rPr lang="en-US"/>
              <a:t>RULES OF ENGAGEMENT</a:t>
            </a:r>
          </a:p>
        </p:txBody>
      </p:sp>
      <p:sp>
        <p:nvSpPr>
          <p:cNvPr id="4" name="Text Placeholder 3">
            <a:extLst>
              <a:ext uri="{FF2B5EF4-FFF2-40B4-BE49-F238E27FC236}">
                <a16:creationId xmlns:a16="http://schemas.microsoft.com/office/drawing/2014/main" id="{10A5DF59-7EC0-5C45-A7CD-2B59610D02CF}"/>
              </a:ext>
            </a:extLst>
          </p:cNvPr>
          <p:cNvSpPr>
            <a:spLocks noGrp="1"/>
          </p:cNvSpPr>
          <p:nvPr>
            <p:ph type="body" sz="quarter" idx="14"/>
          </p:nvPr>
        </p:nvSpPr>
        <p:spPr>
          <a:xfrm>
            <a:off x="371475" y="1307714"/>
            <a:ext cx="5724502" cy="3763050"/>
          </a:xfrm>
        </p:spPr>
        <p:txBody>
          <a:bodyPr/>
          <a:lstStyle/>
          <a:p>
            <a:pPr marL="457200" indent="-457200">
              <a:buFont typeface="Arial" panose="020B0604020202020204" pitchFamily="34" charset="0"/>
              <a:buChar char="•"/>
            </a:pPr>
            <a:r>
              <a:rPr lang="en-GB" sz="3200">
                <a:solidFill>
                  <a:srgbClr val="004A8D"/>
                </a:solidFill>
                <a:latin typeface="IBM Plex Sans" panose="020B0503050203000203"/>
              </a:rPr>
              <a:t>Do not take screenshots or screen recordings</a:t>
            </a:r>
          </a:p>
          <a:p>
            <a:pPr marL="457200" indent="-457200">
              <a:buFont typeface="Arial" panose="020B0604020202020204" pitchFamily="34" charset="0"/>
              <a:buChar char="•"/>
            </a:pPr>
            <a:r>
              <a:rPr lang="en-GB" sz="3200">
                <a:solidFill>
                  <a:srgbClr val="004A8D"/>
                </a:solidFill>
                <a:latin typeface="IBM Plex Sans" panose="020B0503050203000203"/>
              </a:rPr>
              <a:t>Raise your hand and use Chat to ask questions</a:t>
            </a:r>
          </a:p>
          <a:p>
            <a:pPr marL="457200" indent="-457200">
              <a:buFont typeface="Arial" panose="020B0604020202020204" pitchFamily="34" charset="0"/>
              <a:buChar char="•"/>
            </a:pPr>
            <a:r>
              <a:rPr lang="en-GB" sz="3200">
                <a:solidFill>
                  <a:srgbClr val="004A8D"/>
                </a:solidFill>
                <a:latin typeface="IBM Plex Sans" panose="020B0503050203000203"/>
              </a:rPr>
              <a:t>Be respectful of others</a:t>
            </a:r>
          </a:p>
          <a:p>
            <a:pPr marL="457200" indent="-457200">
              <a:buFont typeface="Arial" panose="020B0604020202020204" pitchFamily="34" charset="0"/>
              <a:buChar char="•"/>
            </a:pPr>
            <a:r>
              <a:rPr lang="en-GB" sz="3200">
                <a:solidFill>
                  <a:srgbClr val="004A8D"/>
                </a:solidFill>
                <a:latin typeface="IBM Plex Sans" panose="020B0503050203000203"/>
              </a:rPr>
              <a:t>Listen attentively</a:t>
            </a:r>
          </a:p>
          <a:p>
            <a:pPr marL="457200" indent="-457200">
              <a:buFont typeface="Arial" panose="020B0604020202020204" pitchFamily="34" charset="0"/>
              <a:buChar char="•"/>
            </a:pPr>
            <a:r>
              <a:rPr lang="en-GB" sz="3200">
                <a:solidFill>
                  <a:srgbClr val="004A8D"/>
                </a:solidFill>
                <a:latin typeface="IBM Plex Sans" panose="020B0503050203000203"/>
              </a:rPr>
              <a:t>Participate actively</a:t>
            </a:r>
          </a:p>
          <a:p>
            <a:pPr marL="457200" indent="-457200">
              <a:buFont typeface="Arial" panose="020B0604020202020204" pitchFamily="34" charset="0"/>
              <a:buChar char="•"/>
            </a:pPr>
            <a:r>
              <a:rPr lang="en-GB" sz="3200">
                <a:solidFill>
                  <a:srgbClr val="004A8D"/>
                </a:solidFill>
                <a:latin typeface="IBM Plex Sans" panose="020B0503050203000203"/>
              </a:rPr>
              <a:t>Have fun!</a:t>
            </a:r>
          </a:p>
        </p:txBody>
      </p:sp>
      <p:pic>
        <p:nvPicPr>
          <p:cNvPr id="10" name="Picture Placeholder 6">
            <a:extLst>
              <a:ext uri="{FF2B5EF4-FFF2-40B4-BE49-F238E27FC236}">
                <a16:creationId xmlns:a16="http://schemas.microsoft.com/office/drawing/2014/main" id="{677C0E64-0963-2B41-B1BC-DCB60295BD81}"/>
              </a:ext>
            </a:extLst>
          </p:cNvPr>
          <p:cNvPicPr>
            <a:picLocks noGrp="1" noChangeAspect="1"/>
          </p:cNvPicPr>
          <p:nvPr>
            <p:ph type="pic" sz="quarter" idx="15"/>
          </p:nvPr>
        </p:nvPicPr>
        <p:blipFill rotWithShape="1">
          <a:blip r:embed="rId2"/>
          <a:srcRect t="11916" b="11916"/>
          <a:stretch/>
        </p:blipFill>
        <p:spPr/>
      </p:pic>
      <p:pic>
        <p:nvPicPr>
          <p:cNvPr id="3" name="Picture 2">
            <a:extLst>
              <a:ext uri="{FF2B5EF4-FFF2-40B4-BE49-F238E27FC236}">
                <a16:creationId xmlns:a16="http://schemas.microsoft.com/office/drawing/2014/main" id="{8EDA18CF-C02F-C648-8F3D-2640862E41C8}"/>
              </a:ext>
            </a:extLst>
          </p:cNvPr>
          <p:cNvPicPr>
            <a:picLocks noChangeAspect="1"/>
          </p:cNvPicPr>
          <p:nvPr/>
        </p:nvPicPr>
        <p:blipFill>
          <a:blip r:embed="rId3"/>
          <a:stretch>
            <a:fillRect/>
          </a:stretch>
        </p:blipFill>
        <p:spPr>
          <a:xfrm>
            <a:off x="371475" y="6449528"/>
            <a:ext cx="8153400" cy="368300"/>
          </a:xfrm>
          <a:prstGeom prst="rect">
            <a:avLst/>
          </a:prstGeom>
        </p:spPr>
      </p:pic>
    </p:spTree>
    <p:extLst>
      <p:ext uri="{BB962C8B-B14F-4D97-AF65-F5344CB8AC3E}">
        <p14:creationId xmlns:p14="http://schemas.microsoft.com/office/powerpoint/2010/main" val="3499880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FAD8D1-9BAF-304D-9DAF-E8850DB6F5BC}"/>
              </a:ext>
            </a:extLst>
          </p:cNvPr>
          <p:cNvSpPr>
            <a:spLocks noGrp="1"/>
          </p:cNvSpPr>
          <p:nvPr>
            <p:ph sz="quarter" idx="13"/>
          </p:nvPr>
        </p:nvSpPr>
        <p:spPr>
          <a:xfrm>
            <a:off x="6527800" y="512763"/>
            <a:ext cx="5664200" cy="5659437"/>
          </a:xfrm>
        </p:spPr>
        <p:txBody>
          <a:bodyPr/>
          <a:lstStyle/>
          <a:p>
            <a:pPr marL="0" indent="0">
              <a:buNone/>
            </a:pPr>
            <a:endParaRPr lang="en-US" sz="1800" b="1" dirty="0"/>
          </a:p>
          <a:p>
            <a:r>
              <a:rPr lang="en-US" sz="1800" b="1" dirty="0"/>
              <a:t>Introduction and Presentations</a:t>
            </a:r>
          </a:p>
          <a:p>
            <a:pPr marL="0" indent="0">
              <a:buNone/>
            </a:pPr>
            <a:endParaRPr lang="en-US" sz="1800" b="1" dirty="0"/>
          </a:p>
          <a:p>
            <a:r>
              <a:rPr lang="en-US" sz="1800" b="1" dirty="0"/>
              <a:t>Stage 1 - Introduction to Investing </a:t>
            </a:r>
          </a:p>
          <a:p>
            <a:pPr lvl="2"/>
            <a:r>
              <a:rPr lang="en-US" dirty="0"/>
              <a:t>Getting familiarized with basic concepts</a:t>
            </a:r>
          </a:p>
          <a:p>
            <a:pPr marL="216000" lvl="2" indent="0">
              <a:buNone/>
            </a:pPr>
            <a:endParaRPr lang="en-US" sz="1200" dirty="0"/>
          </a:p>
          <a:p>
            <a:r>
              <a:rPr lang="en-US" sz="1800" b="1" dirty="0"/>
              <a:t>Stage 2 – How Interest Rates Work</a:t>
            </a:r>
          </a:p>
          <a:p>
            <a:pPr lvl="2"/>
            <a:r>
              <a:rPr lang="en-US" dirty="0"/>
              <a:t>Defining and differentiating between types of interest</a:t>
            </a:r>
          </a:p>
          <a:p>
            <a:pPr marL="216000" lvl="2" indent="0">
              <a:buNone/>
            </a:pPr>
            <a:endParaRPr lang="en-US" sz="1200" dirty="0"/>
          </a:p>
          <a:p>
            <a:r>
              <a:rPr lang="en-CA" sz="1800" b="1" dirty="0"/>
              <a:t>Stage 3 – </a:t>
            </a:r>
            <a:r>
              <a:rPr lang="en-US" sz="1800" b="1" dirty="0"/>
              <a:t>Understanding Diversification</a:t>
            </a:r>
            <a:endParaRPr lang="en-CA" sz="1800" b="1" dirty="0"/>
          </a:p>
          <a:p>
            <a:pPr lvl="2"/>
            <a:r>
              <a:rPr lang="en-CA" dirty="0"/>
              <a:t>Reducing your risk</a:t>
            </a:r>
          </a:p>
          <a:p>
            <a:pPr marL="216000" lvl="2" indent="0">
              <a:buNone/>
            </a:pPr>
            <a:endParaRPr lang="en-CA" sz="1200" dirty="0"/>
          </a:p>
          <a:p>
            <a:r>
              <a:rPr lang="en-CA" sz="1800" b="1" dirty="0"/>
              <a:t>Stage 4 – Determining Your Risk Tolerance Level </a:t>
            </a:r>
          </a:p>
          <a:p>
            <a:pPr lvl="2"/>
            <a:r>
              <a:rPr lang="en-CA" dirty="0"/>
              <a:t>The importance of knowing your tendencies</a:t>
            </a:r>
          </a:p>
          <a:p>
            <a:pPr marL="216000" lvl="2" indent="0">
              <a:buNone/>
            </a:pPr>
            <a:endParaRPr lang="en-CA" sz="1200" dirty="0"/>
          </a:p>
          <a:p>
            <a:r>
              <a:rPr lang="en-CA" sz="1800" b="1" dirty="0"/>
              <a:t>Additional Resources, Conclusion and Feedback Survey</a:t>
            </a:r>
          </a:p>
          <a:p>
            <a:pPr marL="57150" indent="0">
              <a:buNone/>
            </a:pPr>
            <a:endParaRPr lang="en-US" dirty="0"/>
          </a:p>
          <a:p>
            <a:endParaRPr lang="en-US" dirty="0"/>
          </a:p>
        </p:txBody>
      </p:sp>
      <p:pic>
        <p:nvPicPr>
          <p:cNvPr id="7" name="Picture Placeholder 6" descr="White curved architecture forming wave">
            <a:extLst>
              <a:ext uri="{FF2B5EF4-FFF2-40B4-BE49-F238E27FC236}">
                <a16:creationId xmlns:a16="http://schemas.microsoft.com/office/drawing/2014/main" id="{A0D4235B-277F-6040-B4A5-8139B735E75D}"/>
              </a:ext>
            </a:extLst>
          </p:cNvPr>
          <p:cNvPicPr>
            <a:picLocks noGrp="1" noChangeAspect="1"/>
          </p:cNvPicPr>
          <p:nvPr>
            <p:ph type="pic" sz="quarter" idx="12"/>
          </p:nvPr>
        </p:nvPicPr>
        <p:blipFill>
          <a:blip r:embed="rId2"/>
          <a:srcRect l="20775" r="20775"/>
          <a:stretch/>
        </p:blipFill>
        <p:spPr>
          <a:xfrm>
            <a:off x="360001" y="360002"/>
            <a:ext cx="5372848" cy="6134400"/>
          </a:xfrm>
        </p:spPr>
      </p:pic>
    </p:spTree>
    <p:extLst>
      <p:ext uri="{BB962C8B-B14F-4D97-AF65-F5344CB8AC3E}">
        <p14:creationId xmlns:p14="http://schemas.microsoft.com/office/powerpoint/2010/main" val="3588517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3A8DAF0C-9CC2-A34B-86C1-0787A9B02F0D}"/>
              </a:ext>
            </a:extLst>
          </p:cNvPr>
          <p:cNvPicPr>
            <a:picLocks noGrp="1" noChangeAspect="1"/>
          </p:cNvPicPr>
          <p:nvPr>
            <p:ph type="pic" sz="quarter" idx="11"/>
          </p:nvPr>
        </p:nvPicPr>
        <p:blipFill>
          <a:blip r:embed="rId3"/>
          <a:srcRect t="17892" b="17892"/>
          <a:stretch>
            <a:fillRect/>
          </a:stretch>
        </p:blipFill>
        <p:spPr>
          <a:xfrm>
            <a:off x="5867398" y="1438680"/>
            <a:ext cx="4884420" cy="3980134"/>
          </a:xfrm>
        </p:spPr>
      </p:pic>
      <p:sp>
        <p:nvSpPr>
          <p:cNvPr id="6" name="Rectangle 5">
            <a:extLst>
              <a:ext uri="{FF2B5EF4-FFF2-40B4-BE49-F238E27FC236}">
                <a16:creationId xmlns:a16="http://schemas.microsoft.com/office/drawing/2014/main" id="{4A713FBE-94D5-8A46-AC92-3B41F82631A3}"/>
              </a:ext>
            </a:extLst>
          </p:cNvPr>
          <p:cNvSpPr/>
          <p:nvPr/>
        </p:nvSpPr>
        <p:spPr>
          <a:xfrm>
            <a:off x="1117600" y="914400"/>
            <a:ext cx="4749800" cy="515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4B791887-5F27-2846-B8FC-0699B2C4FC9C}"/>
              </a:ext>
            </a:extLst>
          </p:cNvPr>
          <p:cNvSpPr>
            <a:spLocks noGrp="1"/>
          </p:cNvSpPr>
          <p:nvPr>
            <p:ph type="body" sz="quarter" idx="12"/>
          </p:nvPr>
        </p:nvSpPr>
        <p:spPr>
          <a:xfrm>
            <a:off x="5867398" y="1393855"/>
            <a:ext cx="4749799" cy="3983714"/>
          </a:xfrm>
        </p:spPr>
        <p:txBody>
          <a:bodyPr/>
          <a:lstStyle/>
          <a:p>
            <a:endParaRPr lang="en-US" dirty="0"/>
          </a:p>
        </p:txBody>
      </p:sp>
      <p:sp>
        <p:nvSpPr>
          <p:cNvPr id="4" name="Text Placeholder 3">
            <a:extLst>
              <a:ext uri="{FF2B5EF4-FFF2-40B4-BE49-F238E27FC236}">
                <a16:creationId xmlns:a16="http://schemas.microsoft.com/office/drawing/2014/main" id="{7EABC734-F95D-8D48-964D-15182C0FAAD1}"/>
              </a:ext>
            </a:extLst>
          </p:cNvPr>
          <p:cNvSpPr>
            <a:spLocks noGrp="1"/>
          </p:cNvSpPr>
          <p:nvPr>
            <p:ph type="body" sz="quarter" idx="10"/>
          </p:nvPr>
        </p:nvSpPr>
        <p:spPr>
          <a:xfrm>
            <a:off x="67548" y="1294119"/>
            <a:ext cx="5867398" cy="5563881"/>
          </a:xfrm>
        </p:spPr>
        <p:txBody>
          <a:bodyPr/>
          <a:lstStyle/>
          <a:p>
            <a:pPr algn="ctr">
              <a:lnSpc>
                <a:spcPct val="95000"/>
              </a:lnSpc>
              <a:spcAft>
                <a:spcPts val="1800"/>
              </a:spcAft>
              <a:buClr>
                <a:srgbClr val="EB3647"/>
              </a:buClr>
              <a:buFont typeface="Wingdings" panose="020B0604020202020204" pitchFamily="34" charset="0"/>
              <a:buChar char="v"/>
            </a:pPr>
            <a:endParaRPr lang="en-CA" sz="2400" dirty="0"/>
          </a:p>
          <a:p>
            <a:pPr>
              <a:lnSpc>
                <a:spcPct val="95000"/>
              </a:lnSpc>
              <a:spcAft>
                <a:spcPts val="1800"/>
              </a:spcAft>
              <a:buClr>
                <a:srgbClr val="EB3647"/>
              </a:buClr>
              <a:buFont typeface="Wingdings" panose="020B0604020202020204" pitchFamily="34" charset="0"/>
              <a:buChar char="v"/>
            </a:pPr>
            <a:r>
              <a:rPr lang="en-CA" sz="2200" dirty="0"/>
              <a:t>Define some basic concepts in investing</a:t>
            </a:r>
          </a:p>
          <a:p>
            <a:pPr lvl="1">
              <a:spcAft>
                <a:spcPts val="1800"/>
              </a:spcAft>
              <a:buClr>
                <a:srgbClr val="C00000"/>
              </a:buClr>
              <a:buFont typeface="Wingdings" pitchFamily="2" charset="2"/>
              <a:buChar char="v"/>
              <a:defRPr/>
            </a:pPr>
            <a:r>
              <a:rPr lang="en-US" sz="2200" dirty="0">
                <a:latin typeface="IBM Plex Sans" panose="020B0503050203000203" pitchFamily="34" charset="0"/>
              </a:rPr>
              <a:t>Differentiate between types of interest and describe how investments grow</a:t>
            </a:r>
          </a:p>
          <a:p>
            <a:pPr lvl="1">
              <a:spcAft>
                <a:spcPts val="1800"/>
              </a:spcAft>
              <a:buClr>
                <a:srgbClr val="C00000"/>
              </a:buClr>
              <a:buFont typeface="Wingdings" pitchFamily="2" charset="2"/>
              <a:buChar char="v"/>
              <a:defRPr/>
            </a:pPr>
            <a:r>
              <a:rPr lang="en-US" sz="2200" dirty="0">
                <a:latin typeface="IBM Plex Sans" panose="020B0503050203000203" pitchFamily="34" charset="0"/>
              </a:rPr>
              <a:t>Identify strategies for reducing financial risk when investing</a:t>
            </a:r>
          </a:p>
          <a:p>
            <a:pPr lvl="1">
              <a:spcAft>
                <a:spcPts val="1800"/>
              </a:spcAft>
              <a:buClr>
                <a:srgbClr val="C00000"/>
              </a:buClr>
              <a:buFont typeface="Wingdings" pitchFamily="2" charset="2"/>
              <a:buChar char="v"/>
              <a:defRPr/>
            </a:pPr>
            <a:endParaRPr lang="en-US" sz="1600" b="0" dirty="0">
              <a:solidFill>
                <a:srgbClr val="000000">
                  <a:lumMod val="85000"/>
                  <a:lumOff val="15000"/>
                </a:srgbClr>
              </a:solidFill>
              <a:latin typeface="IBM Plex Sans" panose="020B0503050203000203" pitchFamily="34" charset="0"/>
            </a:endParaRPr>
          </a:p>
          <a:p>
            <a:pPr lvl="1">
              <a:spcAft>
                <a:spcPts val="1800"/>
              </a:spcAft>
              <a:buClr>
                <a:srgbClr val="C00000"/>
              </a:buClr>
              <a:buFont typeface="Wingdings" pitchFamily="2" charset="2"/>
              <a:buChar char="v"/>
              <a:defRPr/>
            </a:pPr>
            <a:endParaRPr lang="en-US" sz="1600" b="0" dirty="0">
              <a:solidFill>
                <a:srgbClr val="000000">
                  <a:lumMod val="85000"/>
                  <a:lumOff val="15000"/>
                </a:srgbClr>
              </a:solidFill>
              <a:latin typeface="IBM Plex Sans" panose="020B0503050203000203" pitchFamily="34" charset="0"/>
            </a:endParaRPr>
          </a:p>
          <a:p>
            <a:pPr lvl="1">
              <a:spcAft>
                <a:spcPts val="1800"/>
              </a:spcAft>
              <a:defRPr/>
            </a:pPr>
            <a:endParaRPr lang="en-US" sz="1600" b="0" dirty="0">
              <a:solidFill>
                <a:srgbClr val="000000">
                  <a:lumMod val="85000"/>
                  <a:lumOff val="15000"/>
                </a:srgbClr>
              </a:solidFill>
              <a:latin typeface="IBM Plex Sans" panose="020B0503050203000203" pitchFamily="34" charset="0"/>
            </a:endParaRPr>
          </a:p>
        </p:txBody>
      </p:sp>
      <p:sp>
        <p:nvSpPr>
          <p:cNvPr id="2" name="TextBox 1">
            <a:extLst>
              <a:ext uri="{FF2B5EF4-FFF2-40B4-BE49-F238E27FC236}">
                <a16:creationId xmlns:a16="http://schemas.microsoft.com/office/drawing/2014/main" id="{87D89809-E39A-5141-BDA1-729E35C89024}"/>
              </a:ext>
            </a:extLst>
          </p:cNvPr>
          <p:cNvSpPr txBox="1"/>
          <p:nvPr/>
        </p:nvSpPr>
        <p:spPr>
          <a:xfrm>
            <a:off x="67548" y="-98955"/>
            <a:ext cx="10684270" cy="1661993"/>
          </a:xfrm>
          <a:prstGeom prst="rect">
            <a:avLst/>
          </a:prstGeom>
          <a:noFill/>
        </p:spPr>
        <p:txBody>
          <a:bodyPr wrap="square" lIns="0" tIns="0" rIns="0" bIns="0" rtlCol="0">
            <a:spAutoFit/>
          </a:bodyPr>
          <a:lstStyle/>
          <a:p>
            <a:pPr lvl="0">
              <a:lnSpc>
                <a:spcPct val="90000"/>
              </a:lnSpc>
            </a:pPr>
            <a:r>
              <a:rPr lang="fr-CA" sz="12000" b="1" dirty="0">
                <a:solidFill>
                  <a:srgbClr val="EB3647"/>
                </a:solidFill>
                <a:latin typeface="IBM Plex Sans SmBld" panose="020B0503050203000203" pitchFamily="34" charset="0"/>
              </a:rPr>
              <a:t>3</a:t>
            </a:r>
            <a:r>
              <a:rPr lang="fr-CA" sz="4000" b="1" dirty="0">
                <a:solidFill>
                  <a:srgbClr val="FFFFFF"/>
                </a:solidFill>
                <a:latin typeface="IBM Plex Sans SmBld" panose="020B0503050203000203" pitchFamily="34" charset="0"/>
              </a:rPr>
              <a:t> LEARNING GOALS</a:t>
            </a:r>
          </a:p>
        </p:txBody>
      </p:sp>
    </p:spTree>
    <p:extLst>
      <p:ext uri="{BB962C8B-B14F-4D97-AF65-F5344CB8AC3E}">
        <p14:creationId xmlns:p14="http://schemas.microsoft.com/office/powerpoint/2010/main" val="3786874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0DD9BC3-9F6F-8E42-BF04-A2BFFC9F5BBB}"/>
              </a:ext>
            </a:extLst>
          </p:cNvPr>
          <p:cNvPicPr>
            <a:picLocks noGrp="1" noChangeAspect="1"/>
          </p:cNvPicPr>
          <p:nvPr>
            <p:ph type="pic" sz="quarter" idx="11"/>
          </p:nvPr>
        </p:nvPicPr>
        <p:blipFill rotWithShape="1">
          <a:blip r:embed="rId2"/>
          <a:srcRect l="10086" t="21033" r="821" b="40279"/>
          <a:stretch/>
        </p:blipFill>
        <p:spPr>
          <a:xfrm>
            <a:off x="0" y="0"/>
            <a:ext cx="12192000" cy="6858000"/>
          </a:xfrm>
        </p:spPr>
      </p:pic>
      <p:sp>
        <p:nvSpPr>
          <p:cNvPr id="3" name="Text Placeholder 2">
            <a:extLst>
              <a:ext uri="{FF2B5EF4-FFF2-40B4-BE49-F238E27FC236}">
                <a16:creationId xmlns:a16="http://schemas.microsoft.com/office/drawing/2014/main" id="{4C94B378-9E0A-344F-8CF0-13673A7BD839}"/>
              </a:ext>
            </a:extLst>
          </p:cNvPr>
          <p:cNvSpPr>
            <a:spLocks noGrp="1"/>
          </p:cNvSpPr>
          <p:nvPr>
            <p:ph type="body" sz="quarter" idx="12"/>
          </p:nvPr>
        </p:nvSpPr>
        <p:spPr/>
        <p:txBody>
          <a:bodyPr/>
          <a:lstStyle/>
          <a:p>
            <a:endParaRPr lang="en-US" dirty="0"/>
          </a:p>
        </p:txBody>
      </p:sp>
      <p:sp>
        <p:nvSpPr>
          <p:cNvPr id="4" name="Text Placeholder 3">
            <a:extLst>
              <a:ext uri="{FF2B5EF4-FFF2-40B4-BE49-F238E27FC236}">
                <a16:creationId xmlns:a16="http://schemas.microsoft.com/office/drawing/2014/main" id="{7F1E49F2-B40A-E54B-9DE6-5750D1C1232B}"/>
              </a:ext>
            </a:extLst>
          </p:cNvPr>
          <p:cNvSpPr>
            <a:spLocks noGrp="1"/>
          </p:cNvSpPr>
          <p:nvPr>
            <p:ph type="body" sz="quarter" idx="10"/>
          </p:nvPr>
        </p:nvSpPr>
        <p:spPr/>
        <p:txBody>
          <a:bodyPr/>
          <a:lstStyle/>
          <a:p>
            <a:r>
              <a:rPr lang="en-US" sz="6000" dirty="0">
                <a:ln w="12700">
                  <a:solidFill>
                    <a:schemeClr val="accent5"/>
                  </a:solidFill>
                  <a:prstDash val="solid"/>
                </a:ln>
                <a:pattFill prst="ltDnDiag">
                  <a:fgClr>
                    <a:schemeClr val="accent5">
                      <a:lumMod val="60000"/>
                      <a:lumOff val="40000"/>
                    </a:schemeClr>
                  </a:fgClr>
                  <a:bgClr>
                    <a:schemeClr val="bg1"/>
                  </a:bgClr>
                </a:pattFill>
              </a:rPr>
              <a:t>STAGE 1</a:t>
            </a:r>
            <a:br>
              <a:rPr lang="en-US" sz="6000" dirty="0">
                <a:ln w="12700">
                  <a:solidFill>
                    <a:schemeClr val="accent5"/>
                  </a:solidFill>
                  <a:prstDash val="solid"/>
                </a:ln>
                <a:pattFill prst="ltDnDiag">
                  <a:fgClr>
                    <a:schemeClr val="accent5">
                      <a:lumMod val="60000"/>
                      <a:lumOff val="40000"/>
                    </a:schemeClr>
                  </a:fgClr>
                  <a:bgClr>
                    <a:schemeClr val="bg1"/>
                  </a:bgClr>
                </a:pattFill>
              </a:rPr>
            </a:br>
            <a:br>
              <a:rPr lang="en-US" sz="6000" dirty="0">
                <a:ln w="12700">
                  <a:solidFill>
                    <a:schemeClr val="accent5"/>
                  </a:solidFill>
                  <a:prstDash val="solid"/>
                </a:ln>
                <a:pattFill prst="ltDnDiag">
                  <a:fgClr>
                    <a:schemeClr val="accent5">
                      <a:lumMod val="60000"/>
                      <a:lumOff val="40000"/>
                    </a:schemeClr>
                  </a:fgClr>
                  <a:bgClr>
                    <a:schemeClr val="bg1"/>
                  </a:bgClr>
                </a:pattFill>
              </a:rPr>
            </a:br>
            <a:r>
              <a:rPr lang="en-US" sz="6000" dirty="0">
                <a:ln w="12700">
                  <a:solidFill>
                    <a:schemeClr val="accent5"/>
                  </a:solidFill>
                  <a:prstDash val="solid"/>
                </a:ln>
                <a:pattFill prst="ltDnDiag">
                  <a:fgClr>
                    <a:schemeClr val="accent5">
                      <a:lumMod val="60000"/>
                      <a:lumOff val="40000"/>
                    </a:schemeClr>
                  </a:fgClr>
                  <a:bgClr>
                    <a:schemeClr val="bg1"/>
                  </a:bgClr>
                </a:pattFill>
              </a:rPr>
              <a:t>Introduction to </a:t>
            </a:r>
            <a:br>
              <a:rPr lang="en-US" sz="6000" dirty="0">
                <a:ln w="12700">
                  <a:solidFill>
                    <a:schemeClr val="accent5"/>
                  </a:solidFill>
                  <a:prstDash val="solid"/>
                </a:ln>
                <a:pattFill prst="ltDnDiag">
                  <a:fgClr>
                    <a:schemeClr val="accent5">
                      <a:lumMod val="60000"/>
                      <a:lumOff val="40000"/>
                    </a:schemeClr>
                  </a:fgClr>
                  <a:bgClr>
                    <a:schemeClr val="bg1"/>
                  </a:bgClr>
                </a:pattFill>
              </a:rPr>
            </a:br>
            <a:r>
              <a:rPr lang="en-US" sz="6000" dirty="0">
                <a:ln w="12700">
                  <a:solidFill>
                    <a:schemeClr val="accent5"/>
                  </a:solidFill>
                  <a:prstDash val="solid"/>
                </a:ln>
                <a:pattFill prst="ltDnDiag">
                  <a:fgClr>
                    <a:schemeClr val="accent5">
                      <a:lumMod val="60000"/>
                      <a:lumOff val="40000"/>
                    </a:schemeClr>
                  </a:fgClr>
                  <a:bgClr>
                    <a:schemeClr val="bg1"/>
                  </a:bgClr>
                </a:pattFill>
              </a:rPr>
              <a:t>Investing</a:t>
            </a:r>
          </a:p>
        </p:txBody>
      </p:sp>
    </p:spTree>
    <p:extLst>
      <p:ext uri="{BB962C8B-B14F-4D97-AF65-F5344CB8AC3E}">
        <p14:creationId xmlns:p14="http://schemas.microsoft.com/office/powerpoint/2010/main" val="1249332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descr="A person and person sitting on a bench in front of a building&#10;&#10;Description automatically generated with medium confidence">
            <a:extLst>
              <a:ext uri="{FF2B5EF4-FFF2-40B4-BE49-F238E27FC236}">
                <a16:creationId xmlns:a16="http://schemas.microsoft.com/office/drawing/2014/main" id="{F6BF8C26-4149-DB0E-BA7E-4226A043EBE1}"/>
              </a:ext>
            </a:extLst>
          </p:cNvPr>
          <p:cNvPicPr>
            <a:picLocks noGrp="1" noChangeAspect="1"/>
          </p:cNvPicPr>
          <p:nvPr>
            <p:ph type="pic" sz="quarter" idx="18"/>
          </p:nvPr>
        </p:nvPicPr>
        <p:blipFill rotWithShape="1">
          <a:blip r:embed="rId3"/>
          <a:srcRect l="20880" t="19481" b="19481"/>
          <a:stretch/>
        </p:blipFill>
        <p:spPr>
          <a:xfrm>
            <a:off x="355800" y="358954"/>
            <a:ext cx="11480689" cy="1558925"/>
          </a:xfrm>
        </p:spPr>
      </p:pic>
      <p:sp>
        <p:nvSpPr>
          <p:cNvPr id="3" name="Title 2">
            <a:extLst>
              <a:ext uri="{FF2B5EF4-FFF2-40B4-BE49-F238E27FC236}">
                <a16:creationId xmlns:a16="http://schemas.microsoft.com/office/drawing/2014/main" id="{B9425144-B002-0F4F-8F66-247CC0143879}"/>
              </a:ext>
            </a:extLst>
          </p:cNvPr>
          <p:cNvSpPr>
            <a:spLocks noGrp="1"/>
          </p:cNvSpPr>
          <p:nvPr>
            <p:ph type="title"/>
          </p:nvPr>
        </p:nvSpPr>
        <p:spPr/>
        <p:txBody>
          <a:bodyPr/>
          <a:lstStyle/>
          <a:p>
            <a:r>
              <a:rPr lang="en-US" dirty="0"/>
              <a:t>Stage 1A: Basic Concepts of Investing</a:t>
            </a:r>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7</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19" name="Rectangle 18">
            <a:extLst>
              <a:ext uri="{FF2B5EF4-FFF2-40B4-BE49-F238E27FC236}">
                <a16:creationId xmlns:a16="http://schemas.microsoft.com/office/drawing/2014/main" id="{A8B1C27C-23E8-DB80-FFD3-531302345000}"/>
              </a:ext>
            </a:extLst>
          </p:cNvPr>
          <p:cNvSpPr/>
          <p:nvPr/>
        </p:nvSpPr>
        <p:spPr>
          <a:xfrm>
            <a:off x="217714" y="2380343"/>
            <a:ext cx="11800115" cy="3834326"/>
          </a:xfrm>
          <a:prstGeom prst="rect">
            <a:avLst/>
          </a:prstGeom>
          <a:solidFill>
            <a:schemeClr val="bg1"/>
          </a:solidFill>
          <a:ln w="3175">
            <a:solidFill>
              <a:schemeClr val="tx1"/>
            </a:solidFill>
            <a:extLst>
              <a:ext uri="{C807C97D-BFC1-408E-A445-0C87EB9F89A2}">
                <ask:lineSketchStyleProps xmlns:ask="http://schemas.microsoft.com/office/drawing/2018/sketchyshapes" sd="1219033472">
                  <a:custGeom>
                    <a:avLst/>
                    <a:gdLst>
                      <a:gd name="connsiteX0" fmla="*/ 0 w 11974286"/>
                      <a:gd name="connsiteY0" fmla="*/ 0 h 3834326"/>
                      <a:gd name="connsiteX1" fmla="*/ 718457 w 11974286"/>
                      <a:gd name="connsiteY1" fmla="*/ 0 h 3834326"/>
                      <a:gd name="connsiteX2" fmla="*/ 1317171 w 11974286"/>
                      <a:gd name="connsiteY2" fmla="*/ 0 h 3834326"/>
                      <a:gd name="connsiteX3" fmla="*/ 1915886 w 11974286"/>
                      <a:gd name="connsiteY3" fmla="*/ 0 h 3834326"/>
                      <a:gd name="connsiteX4" fmla="*/ 2514600 w 11974286"/>
                      <a:gd name="connsiteY4" fmla="*/ 0 h 3834326"/>
                      <a:gd name="connsiteX5" fmla="*/ 2754086 w 11974286"/>
                      <a:gd name="connsiteY5" fmla="*/ 0 h 3834326"/>
                      <a:gd name="connsiteX6" fmla="*/ 3472543 w 11974286"/>
                      <a:gd name="connsiteY6" fmla="*/ 0 h 3834326"/>
                      <a:gd name="connsiteX7" fmla="*/ 3712029 w 11974286"/>
                      <a:gd name="connsiteY7" fmla="*/ 0 h 3834326"/>
                      <a:gd name="connsiteX8" fmla="*/ 4310743 w 11974286"/>
                      <a:gd name="connsiteY8" fmla="*/ 0 h 3834326"/>
                      <a:gd name="connsiteX9" fmla="*/ 5148943 w 11974286"/>
                      <a:gd name="connsiteY9" fmla="*/ 0 h 3834326"/>
                      <a:gd name="connsiteX10" fmla="*/ 5987143 w 11974286"/>
                      <a:gd name="connsiteY10" fmla="*/ 0 h 3834326"/>
                      <a:gd name="connsiteX11" fmla="*/ 6705600 w 11974286"/>
                      <a:gd name="connsiteY11" fmla="*/ 0 h 3834326"/>
                      <a:gd name="connsiteX12" fmla="*/ 7184572 w 11974286"/>
                      <a:gd name="connsiteY12" fmla="*/ 0 h 3834326"/>
                      <a:gd name="connsiteX13" fmla="*/ 7424057 w 11974286"/>
                      <a:gd name="connsiteY13" fmla="*/ 0 h 3834326"/>
                      <a:gd name="connsiteX14" fmla="*/ 7903029 w 11974286"/>
                      <a:gd name="connsiteY14" fmla="*/ 0 h 3834326"/>
                      <a:gd name="connsiteX15" fmla="*/ 8621486 w 11974286"/>
                      <a:gd name="connsiteY15" fmla="*/ 0 h 3834326"/>
                      <a:gd name="connsiteX16" fmla="*/ 9459686 w 11974286"/>
                      <a:gd name="connsiteY16" fmla="*/ 0 h 3834326"/>
                      <a:gd name="connsiteX17" fmla="*/ 9699172 w 11974286"/>
                      <a:gd name="connsiteY17" fmla="*/ 0 h 3834326"/>
                      <a:gd name="connsiteX18" fmla="*/ 9938657 w 11974286"/>
                      <a:gd name="connsiteY18" fmla="*/ 0 h 3834326"/>
                      <a:gd name="connsiteX19" fmla="*/ 10776857 w 11974286"/>
                      <a:gd name="connsiteY19" fmla="*/ 0 h 3834326"/>
                      <a:gd name="connsiteX20" fmla="*/ 11016343 w 11974286"/>
                      <a:gd name="connsiteY20" fmla="*/ 0 h 3834326"/>
                      <a:gd name="connsiteX21" fmla="*/ 11974286 w 11974286"/>
                      <a:gd name="connsiteY21" fmla="*/ 0 h 3834326"/>
                      <a:gd name="connsiteX22" fmla="*/ 11974286 w 11974286"/>
                      <a:gd name="connsiteY22" fmla="*/ 471074 h 3834326"/>
                      <a:gd name="connsiteX23" fmla="*/ 11974286 w 11974286"/>
                      <a:gd name="connsiteY23" fmla="*/ 903805 h 3834326"/>
                      <a:gd name="connsiteX24" fmla="*/ 11974286 w 11974286"/>
                      <a:gd name="connsiteY24" fmla="*/ 1528253 h 3834326"/>
                      <a:gd name="connsiteX25" fmla="*/ 11974286 w 11974286"/>
                      <a:gd name="connsiteY25" fmla="*/ 2152700 h 3834326"/>
                      <a:gd name="connsiteX26" fmla="*/ 11974286 w 11974286"/>
                      <a:gd name="connsiteY26" fmla="*/ 2585431 h 3834326"/>
                      <a:gd name="connsiteX27" fmla="*/ 11974286 w 11974286"/>
                      <a:gd name="connsiteY27" fmla="*/ 3133192 h 3834326"/>
                      <a:gd name="connsiteX28" fmla="*/ 11974286 w 11974286"/>
                      <a:gd name="connsiteY28" fmla="*/ 3834326 h 3834326"/>
                      <a:gd name="connsiteX29" fmla="*/ 11495315 w 11974286"/>
                      <a:gd name="connsiteY29" fmla="*/ 3834326 h 3834326"/>
                      <a:gd name="connsiteX30" fmla="*/ 10776857 w 11974286"/>
                      <a:gd name="connsiteY30" fmla="*/ 3834326 h 3834326"/>
                      <a:gd name="connsiteX31" fmla="*/ 9938657 w 11974286"/>
                      <a:gd name="connsiteY31" fmla="*/ 3834326 h 3834326"/>
                      <a:gd name="connsiteX32" fmla="*/ 9459686 w 11974286"/>
                      <a:gd name="connsiteY32" fmla="*/ 3834326 h 3834326"/>
                      <a:gd name="connsiteX33" fmla="*/ 8621486 w 11974286"/>
                      <a:gd name="connsiteY33" fmla="*/ 3834326 h 3834326"/>
                      <a:gd name="connsiteX34" fmla="*/ 8022772 w 11974286"/>
                      <a:gd name="connsiteY34" fmla="*/ 3834326 h 3834326"/>
                      <a:gd name="connsiteX35" fmla="*/ 7184572 w 11974286"/>
                      <a:gd name="connsiteY35" fmla="*/ 3834326 h 3834326"/>
                      <a:gd name="connsiteX36" fmla="*/ 6346372 w 11974286"/>
                      <a:gd name="connsiteY36" fmla="*/ 3834326 h 3834326"/>
                      <a:gd name="connsiteX37" fmla="*/ 5987143 w 11974286"/>
                      <a:gd name="connsiteY37" fmla="*/ 3834326 h 3834326"/>
                      <a:gd name="connsiteX38" fmla="*/ 5508172 w 11974286"/>
                      <a:gd name="connsiteY38" fmla="*/ 3834326 h 3834326"/>
                      <a:gd name="connsiteX39" fmla="*/ 4909457 w 11974286"/>
                      <a:gd name="connsiteY39" fmla="*/ 3834326 h 3834326"/>
                      <a:gd name="connsiteX40" fmla="*/ 4310743 w 11974286"/>
                      <a:gd name="connsiteY40" fmla="*/ 3834326 h 3834326"/>
                      <a:gd name="connsiteX41" fmla="*/ 3592286 w 11974286"/>
                      <a:gd name="connsiteY41" fmla="*/ 3834326 h 3834326"/>
                      <a:gd name="connsiteX42" fmla="*/ 3233057 w 11974286"/>
                      <a:gd name="connsiteY42" fmla="*/ 3834326 h 3834326"/>
                      <a:gd name="connsiteX43" fmla="*/ 2873829 w 11974286"/>
                      <a:gd name="connsiteY43" fmla="*/ 3834326 h 3834326"/>
                      <a:gd name="connsiteX44" fmla="*/ 2035629 w 11974286"/>
                      <a:gd name="connsiteY44" fmla="*/ 3834326 h 3834326"/>
                      <a:gd name="connsiteX45" fmla="*/ 1197429 w 11974286"/>
                      <a:gd name="connsiteY45" fmla="*/ 3834326 h 3834326"/>
                      <a:gd name="connsiteX46" fmla="*/ 598714 w 11974286"/>
                      <a:gd name="connsiteY46" fmla="*/ 3834326 h 3834326"/>
                      <a:gd name="connsiteX47" fmla="*/ 0 w 11974286"/>
                      <a:gd name="connsiteY47" fmla="*/ 3834326 h 3834326"/>
                      <a:gd name="connsiteX48" fmla="*/ 0 w 11974286"/>
                      <a:gd name="connsiteY48" fmla="*/ 3401595 h 3834326"/>
                      <a:gd name="connsiteX49" fmla="*/ 0 w 11974286"/>
                      <a:gd name="connsiteY49" fmla="*/ 2853834 h 3834326"/>
                      <a:gd name="connsiteX50" fmla="*/ 0 w 11974286"/>
                      <a:gd name="connsiteY50" fmla="*/ 2306073 h 3834326"/>
                      <a:gd name="connsiteX51" fmla="*/ 0 w 11974286"/>
                      <a:gd name="connsiteY51" fmla="*/ 1796656 h 3834326"/>
                      <a:gd name="connsiteX52" fmla="*/ 0 w 11974286"/>
                      <a:gd name="connsiteY52" fmla="*/ 1287238 h 3834326"/>
                      <a:gd name="connsiteX53" fmla="*/ 0 w 11974286"/>
                      <a:gd name="connsiteY53" fmla="*/ 854507 h 3834326"/>
                      <a:gd name="connsiteX54" fmla="*/ 0 w 11974286"/>
                      <a:gd name="connsiteY54" fmla="*/ 0 h 383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1974286" h="3834326" fill="none" extrusionOk="0">
                        <a:moveTo>
                          <a:pt x="0" y="0"/>
                        </a:moveTo>
                        <a:cubicBezTo>
                          <a:pt x="213599" y="-47360"/>
                          <a:pt x="525873" y="52884"/>
                          <a:pt x="718457" y="0"/>
                        </a:cubicBezTo>
                        <a:cubicBezTo>
                          <a:pt x="911041" y="-52884"/>
                          <a:pt x="1113430" y="56227"/>
                          <a:pt x="1317171" y="0"/>
                        </a:cubicBezTo>
                        <a:cubicBezTo>
                          <a:pt x="1520912" y="-56227"/>
                          <a:pt x="1618062" y="50231"/>
                          <a:pt x="1915886" y="0"/>
                        </a:cubicBezTo>
                        <a:cubicBezTo>
                          <a:pt x="2213711" y="-50231"/>
                          <a:pt x="2330913" y="26311"/>
                          <a:pt x="2514600" y="0"/>
                        </a:cubicBezTo>
                        <a:cubicBezTo>
                          <a:pt x="2698287" y="-26311"/>
                          <a:pt x="2658104" y="4306"/>
                          <a:pt x="2754086" y="0"/>
                        </a:cubicBezTo>
                        <a:cubicBezTo>
                          <a:pt x="2850068" y="-4306"/>
                          <a:pt x="3125474" y="41876"/>
                          <a:pt x="3472543" y="0"/>
                        </a:cubicBezTo>
                        <a:cubicBezTo>
                          <a:pt x="3819612" y="-41876"/>
                          <a:pt x="3630490" y="20887"/>
                          <a:pt x="3712029" y="0"/>
                        </a:cubicBezTo>
                        <a:cubicBezTo>
                          <a:pt x="3793568" y="-20887"/>
                          <a:pt x="4186543" y="66484"/>
                          <a:pt x="4310743" y="0"/>
                        </a:cubicBezTo>
                        <a:cubicBezTo>
                          <a:pt x="4434943" y="-66484"/>
                          <a:pt x="4880353" y="100250"/>
                          <a:pt x="5148943" y="0"/>
                        </a:cubicBezTo>
                        <a:cubicBezTo>
                          <a:pt x="5417533" y="-100250"/>
                          <a:pt x="5600753" y="16417"/>
                          <a:pt x="5987143" y="0"/>
                        </a:cubicBezTo>
                        <a:cubicBezTo>
                          <a:pt x="6373533" y="-16417"/>
                          <a:pt x="6470262" y="15920"/>
                          <a:pt x="6705600" y="0"/>
                        </a:cubicBezTo>
                        <a:cubicBezTo>
                          <a:pt x="6940938" y="-15920"/>
                          <a:pt x="6972235" y="47709"/>
                          <a:pt x="7184572" y="0"/>
                        </a:cubicBezTo>
                        <a:cubicBezTo>
                          <a:pt x="7396909" y="-47709"/>
                          <a:pt x="7338331" y="9042"/>
                          <a:pt x="7424057" y="0"/>
                        </a:cubicBezTo>
                        <a:cubicBezTo>
                          <a:pt x="7509783" y="-9042"/>
                          <a:pt x="7801325" y="19816"/>
                          <a:pt x="7903029" y="0"/>
                        </a:cubicBezTo>
                        <a:cubicBezTo>
                          <a:pt x="8004733" y="-19816"/>
                          <a:pt x="8466853" y="73714"/>
                          <a:pt x="8621486" y="0"/>
                        </a:cubicBezTo>
                        <a:cubicBezTo>
                          <a:pt x="8776119" y="-73714"/>
                          <a:pt x="9266508" y="77000"/>
                          <a:pt x="9459686" y="0"/>
                        </a:cubicBezTo>
                        <a:cubicBezTo>
                          <a:pt x="9652864" y="-77000"/>
                          <a:pt x="9603210" y="4969"/>
                          <a:pt x="9699172" y="0"/>
                        </a:cubicBezTo>
                        <a:cubicBezTo>
                          <a:pt x="9795134" y="-4969"/>
                          <a:pt x="9827414" y="26571"/>
                          <a:pt x="9938657" y="0"/>
                        </a:cubicBezTo>
                        <a:cubicBezTo>
                          <a:pt x="10049900" y="-26571"/>
                          <a:pt x="10438817" y="63281"/>
                          <a:pt x="10776857" y="0"/>
                        </a:cubicBezTo>
                        <a:cubicBezTo>
                          <a:pt x="11114897" y="-63281"/>
                          <a:pt x="10912444" y="4258"/>
                          <a:pt x="11016343" y="0"/>
                        </a:cubicBezTo>
                        <a:cubicBezTo>
                          <a:pt x="11120242" y="-4258"/>
                          <a:pt x="11579775" y="102616"/>
                          <a:pt x="11974286" y="0"/>
                        </a:cubicBezTo>
                        <a:cubicBezTo>
                          <a:pt x="12017683" y="128847"/>
                          <a:pt x="11971220" y="263537"/>
                          <a:pt x="11974286" y="471074"/>
                        </a:cubicBezTo>
                        <a:cubicBezTo>
                          <a:pt x="11977352" y="678611"/>
                          <a:pt x="11941474" y="744631"/>
                          <a:pt x="11974286" y="903805"/>
                        </a:cubicBezTo>
                        <a:cubicBezTo>
                          <a:pt x="12007098" y="1062979"/>
                          <a:pt x="11911626" y="1385508"/>
                          <a:pt x="11974286" y="1528253"/>
                        </a:cubicBezTo>
                        <a:cubicBezTo>
                          <a:pt x="12036946" y="1670998"/>
                          <a:pt x="11951393" y="1939897"/>
                          <a:pt x="11974286" y="2152700"/>
                        </a:cubicBezTo>
                        <a:cubicBezTo>
                          <a:pt x="11997179" y="2365503"/>
                          <a:pt x="11962831" y="2434820"/>
                          <a:pt x="11974286" y="2585431"/>
                        </a:cubicBezTo>
                        <a:cubicBezTo>
                          <a:pt x="11985741" y="2736042"/>
                          <a:pt x="11926207" y="2914109"/>
                          <a:pt x="11974286" y="3133192"/>
                        </a:cubicBezTo>
                        <a:cubicBezTo>
                          <a:pt x="12022365" y="3352275"/>
                          <a:pt x="11897259" y="3660530"/>
                          <a:pt x="11974286" y="3834326"/>
                        </a:cubicBezTo>
                        <a:cubicBezTo>
                          <a:pt x="11849229" y="3835154"/>
                          <a:pt x="11649513" y="3806038"/>
                          <a:pt x="11495315" y="3834326"/>
                        </a:cubicBezTo>
                        <a:cubicBezTo>
                          <a:pt x="11341117" y="3862614"/>
                          <a:pt x="10952452" y="3787502"/>
                          <a:pt x="10776857" y="3834326"/>
                        </a:cubicBezTo>
                        <a:cubicBezTo>
                          <a:pt x="10601262" y="3881150"/>
                          <a:pt x="10274536" y="3813692"/>
                          <a:pt x="9938657" y="3834326"/>
                        </a:cubicBezTo>
                        <a:cubicBezTo>
                          <a:pt x="9602778" y="3854960"/>
                          <a:pt x="9578811" y="3797246"/>
                          <a:pt x="9459686" y="3834326"/>
                        </a:cubicBezTo>
                        <a:cubicBezTo>
                          <a:pt x="9340561" y="3871406"/>
                          <a:pt x="8876440" y="3785498"/>
                          <a:pt x="8621486" y="3834326"/>
                        </a:cubicBezTo>
                        <a:cubicBezTo>
                          <a:pt x="8366532" y="3883154"/>
                          <a:pt x="8204707" y="3822813"/>
                          <a:pt x="8022772" y="3834326"/>
                        </a:cubicBezTo>
                        <a:cubicBezTo>
                          <a:pt x="7840837" y="3845839"/>
                          <a:pt x="7404920" y="3781529"/>
                          <a:pt x="7184572" y="3834326"/>
                        </a:cubicBezTo>
                        <a:cubicBezTo>
                          <a:pt x="6964224" y="3887123"/>
                          <a:pt x="6765214" y="3774370"/>
                          <a:pt x="6346372" y="3834326"/>
                        </a:cubicBezTo>
                        <a:cubicBezTo>
                          <a:pt x="5927530" y="3894282"/>
                          <a:pt x="6122996" y="3829781"/>
                          <a:pt x="5987143" y="3834326"/>
                        </a:cubicBezTo>
                        <a:cubicBezTo>
                          <a:pt x="5851290" y="3838871"/>
                          <a:pt x="5653686" y="3787677"/>
                          <a:pt x="5508172" y="3834326"/>
                        </a:cubicBezTo>
                        <a:cubicBezTo>
                          <a:pt x="5362658" y="3880975"/>
                          <a:pt x="5179718" y="3832008"/>
                          <a:pt x="4909457" y="3834326"/>
                        </a:cubicBezTo>
                        <a:cubicBezTo>
                          <a:pt x="4639197" y="3836644"/>
                          <a:pt x="4454233" y="3769878"/>
                          <a:pt x="4310743" y="3834326"/>
                        </a:cubicBezTo>
                        <a:cubicBezTo>
                          <a:pt x="4167253" y="3898774"/>
                          <a:pt x="3833111" y="3780264"/>
                          <a:pt x="3592286" y="3834326"/>
                        </a:cubicBezTo>
                        <a:cubicBezTo>
                          <a:pt x="3351461" y="3888388"/>
                          <a:pt x="3355740" y="3817729"/>
                          <a:pt x="3233057" y="3834326"/>
                        </a:cubicBezTo>
                        <a:cubicBezTo>
                          <a:pt x="3110374" y="3850923"/>
                          <a:pt x="2948208" y="3829835"/>
                          <a:pt x="2873829" y="3834326"/>
                        </a:cubicBezTo>
                        <a:cubicBezTo>
                          <a:pt x="2799450" y="3838817"/>
                          <a:pt x="2279058" y="3781878"/>
                          <a:pt x="2035629" y="3834326"/>
                        </a:cubicBezTo>
                        <a:cubicBezTo>
                          <a:pt x="1792200" y="3886774"/>
                          <a:pt x="1388347" y="3758385"/>
                          <a:pt x="1197429" y="3834326"/>
                        </a:cubicBezTo>
                        <a:cubicBezTo>
                          <a:pt x="1006511" y="3910267"/>
                          <a:pt x="852091" y="3799931"/>
                          <a:pt x="598714" y="3834326"/>
                        </a:cubicBezTo>
                        <a:cubicBezTo>
                          <a:pt x="345338" y="3868721"/>
                          <a:pt x="253666" y="3791682"/>
                          <a:pt x="0" y="3834326"/>
                        </a:cubicBezTo>
                        <a:cubicBezTo>
                          <a:pt x="-31294" y="3718297"/>
                          <a:pt x="45677" y="3533577"/>
                          <a:pt x="0" y="3401595"/>
                        </a:cubicBezTo>
                        <a:cubicBezTo>
                          <a:pt x="-45677" y="3269613"/>
                          <a:pt x="33335" y="3024000"/>
                          <a:pt x="0" y="2853834"/>
                        </a:cubicBezTo>
                        <a:cubicBezTo>
                          <a:pt x="-33335" y="2683668"/>
                          <a:pt x="3930" y="2552329"/>
                          <a:pt x="0" y="2306073"/>
                        </a:cubicBezTo>
                        <a:cubicBezTo>
                          <a:pt x="-3930" y="2059817"/>
                          <a:pt x="33890" y="1925021"/>
                          <a:pt x="0" y="1796656"/>
                        </a:cubicBezTo>
                        <a:cubicBezTo>
                          <a:pt x="-33890" y="1668291"/>
                          <a:pt x="17584" y="1432329"/>
                          <a:pt x="0" y="1287238"/>
                        </a:cubicBezTo>
                        <a:cubicBezTo>
                          <a:pt x="-17584" y="1142147"/>
                          <a:pt x="22487" y="1039152"/>
                          <a:pt x="0" y="854507"/>
                        </a:cubicBezTo>
                        <a:cubicBezTo>
                          <a:pt x="-22487" y="669862"/>
                          <a:pt x="88660" y="401451"/>
                          <a:pt x="0" y="0"/>
                        </a:cubicBezTo>
                        <a:close/>
                      </a:path>
                      <a:path w="11974286" h="3834326" stroke="0" extrusionOk="0">
                        <a:moveTo>
                          <a:pt x="0" y="0"/>
                        </a:moveTo>
                        <a:cubicBezTo>
                          <a:pt x="164198" y="-1673"/>
                          <a:pt x="322815" y="20456"/>
                          <a:pt x="478971" y="0"/>
                        </a:cubicBezTo>
                        <a:cubicBezTo>
                          <a:pt x="635127" y="-20456"/>
                          <a:pt x="615470" y="17392"/>
                          <a:pt x="718457" y="0"/>
                        </a:cubicBezTo>
                        <a:cubicBezTo>
                          <a:pt x="821444" y="-17392"/>
                          <a:pt x="1209850" y="49253"/>
                          <a:pt x="1556657" y="0"/>
                        </a:cubicBezTo>
                        <a:cubicBezTo>
                          <a:pt x="1903464" y="-49253"/>
                          <a:pt x="1846377" y="56635"/>
                          <a:pt x="2035629" y="0"/>
                        </a:cubicBezTo>
                        <a:cubicBezTo>
                          <a:pt x="2224881" y="-56635"/>
                          <a:pt x="2287766" y="32132"/>
                          <a:pt x="2514600" y="0"/>
                        </a:cubicBezTo>
                        <a:cubicBezTo>
                          <a:pt x="2741434" y="-32132"/>
                          <a:pt x="3038262" y="57871"/>
                          <a:pt x="3352800" y="0"/>
                        </a:cubicBezTo>
                        <a:cubicBezTo>
                          <a:pt x="3667338" y="-57871"/>
                          <a:pt x="3602779" y="15024"/>
                          <a:pt x="3712029" y="0"/>
                        </a:cubicBezTo>
                        <a:cubicBezTo>
                          <a:pt x="3821279" y="-15024"/>
                          <a:pt x="4289767" y="62151"/>
                          <a:pt x="4550229" y="0"/>
                        </a:cubicBezTo>
                        <a:cubicBezTo>
                          <a:pt x="4810691" y="-62151"/>
                          <a:pt x="5122383" y="38173"/>
                          <a:pt x="5388429" y="0"/>
                        </a:cubicBezTo>
                        <a:cubicBezTo>
                          <a:pt x="5654475" y="-38173"/>
                          <a:pt x="5825970" y="27276"/>
                          <a:pt x="5987143" y="0"/>
                        </a:cubicBezTo>
                        <a:cubicBezTo>
                          <a:pt x="6148316" y="-27276"/>
                          <a:pt x="6602853" y="48837"/>
                          <a:pt x="6825343" y="0"/>
                        </a:cubicBezTo>
                        <a:cubicBezTo>
                          <a:pt x="7047833" y="-48837"/>
                          <a:pt x="7083506" y="8722"/>
                          <a:pt x="7304314" y="0"/>
                        </a:cubicBezTo>
                        <a:cubicBezTo>
                          <a:pt x="7525122" y="-8722"/>
                          <a:pt x="7570219" y="16426"/>
                          <a:pt x="7783286" y="0"/>
                        </a:cubicBezTo>
                        <a:cubicBezTo>
                          <a:pt x="7996353" y="-16426"/>
                          <a:pt x="8245039" y="57247"/>
                          <a:pt x="8501743" y="0"/>
                        </a:cubicBezTo>
                        <a:cubicBezTo>
                          <a:pt x="8758447" y="-57247"/>
                          <a:pt x="8824618" y="5046"/>
                          <a:pt x="8980715" y="0"/>
                        </a:cubicBezTo>
                        <a:cubicBezTo>
                          <a:pt x="9136812" y="-5046"/>
                          <a:pt x="9474297" y="64797"/>
                          <a:pt x="9818915" y="0"/>
                        </a:cubicBezTo>
                        <a:cubicBezTo>
                          <a:pt x="10163533" y="-64797"/>
                          <a:pt x="10304808" y="89104"/>
                          <a:pt x="10657115" y="0"/>
                        </a:cubicBezTo>
                        <a:cubicBezTo>
                          <a:pt x="11009422" y="-89104"/>
                          <a:pt x="10990028" y="748"/>
                          <a:pt x="11255829" y="0"/>
                        </a:cubicBezTo>
                        <a:cubicBezTo>
                          <a:pt x="11521630" y="-748"/>
                          <a:pt x="11657013" y="8093"/>
                          <a:pt x="11974286" y="0"/>
                        </a:cubicBezTo>
                        <a:cubicBezTo>
                          <a:pt x="11980675" y="88050"/>
                          <a:pt x="11973823" y="300249"/>
                          <a:pt x="11974286" y="432731"/>
                        </a:cubicBezTo>
                        <a:cubicBezTo>
                          <a:pt x="11974749" y="565213"/>
                          <a:pt x="11963196" y="718865"/>
                          <a:pt x="11974286" y="903805"/>
                        </a:cubicBezTo>
                        <a:cubicBezTo>
                          <a:pt x="11985376" y="1088745"/>
                          <a:pt x="11915279" y="1219898"/>
                          <a:pt x="11974286" y="1489910"/>
                        </a:cubicBezTo>
                        <a:cubicBezTo>
                          <a:pt x="12033293" y="1759922"/>
                          <a:pt x="11932544" y="1858502"/>
                          <a:pt x="11974286" y="1999327"/>
                        </a:cubicBezTo>
                        <a:cubicBezTo>
                          <a:pt x="12016028" y="2140152"/>
                          <a:pt x="11921362" y="2370355"/>
                          <a:pt x="11974286" y="2470401"/>
                        </a:cubicBezTo>
                        <a:cubicBezTo>
                          <a:pt x="12027210" y="2570447"/>
                          <a:pt x="11969689" y="2850520"/>
                          <a:pt x="11974286" y="3056506"/>
                        </a:cubicBezTo>
                        <a:cubicBezTo>
                          <a:pt x="11978883" y="3262492"/>
                          <a:pt x="11916211" y="3617137"/>
                          <a:pt x="11974286" y="3834326"/>
                        </a:cubicBezTo>
                        <a:cubicBezTo>
                          <a:pt x="11818393" y="3892024"/>
                          <a:pt x="11606349" y="3817760"/>
                          <a:pt x="11375572" y="3834326"/>
                        </a:cubicBezTo>
                        <a:cubicBezTo>
                          <a:pt x="11144795" y="3850892"/>
                          <a:pt x="11182940" y="3817077"/>
                          <a:pt x="11016343" y="3834326"/>
                        </a:cubicBezTo>
                        <a:cubicBezTo>
                          <a:pt x="10849746" y="3851575"/>
                          <a:pt x="10508651" y="3778143"/>
                          <a:pt x="10297886" y="3834326"/>
                        </a:cubicBezTo>
                        <a:cubicBezTo>
                          <a:pt x="10087121" y="3890509"/>
                          <a:pt x="10054417" y="3834148"/>
                          <a:pt x="9938657" y="3834326"/>
                        </a:cubicBezTo>
                        <a:cubicBezTo>
                          <a:pt x="9822897" y="3834504"/>
                          <a:pt x="9576962" y="3831904"/>
                          <a:pt x="9220200" y="3834326"/>
                        </a:cubicBezTo>
                        <a:cubicBezTo>
                          <a:pt x="8863438" y="3836748"/>
                          <a:pt x="9054847" y="3810243"/>
                          <a:pt x="8980715" y="3834326"/>
                        </a:cubicBezTo>
                        <a:cubicBezTo>
                          <a:pt x="8906584" y="3858409"/>
                          <a:pt x="8536532" y="3786912"/>
                          <a:pt x="8262257" y="3834326"/>
                        </a:cubicBezTo>
                        <a:cubicBezTo>
                          <a:pt x="7987982" y="3881740"/>
                          <a:pt x="7976353" y="3820384"/>
                          <a:pt x="7903029" y="3834326"/>
                        </a:cubicBezTo>
                        <a:cubicBezTo>
                          <a:pt x="7829705" y="3848268"/>
                          <a:pt x="7747847" y="3832294"/>
                          <a:pt x="7663543" y="3834326"/>
                        </a:cubicBezTo>
                        <a:cubicBezTo>
                          <a:pt x="7579239" y="3836358"/>
                          <a:pt x="7435524" y="3800264"/>
                          <a:pt x="7304314" y="3834326"/>
                        </a:cubicBezTo>
                        <a:cubicBezTo>
                          <a:pt x="7173104" y="3868388"/>
                          <a:pt x="6858807" y="3824415"/>
                          <a:pt x="6585857" y="3834326"/>
                        </a:cubicBezTo>
                        <a:cubicBezTo>
                          <a:pt x="6312907" y="3844237"/>
                          <a:pt x="6322730" y="3792507"/>
                          <a:pt x="6226629" y="3834326"/>
                        </a:cubicBezTo>
                        <a:cubicBezTo>
                          <a:pt x="6130528" y="3876145"/>
                          <a:pt x="6095303" y="3818809"/>
                          <a:pt x="5987143" y="3834326"/>
                        </a:cubicBezTo>
                        <a:cubicBezTo>
                          <a:pt x="5878983" y="3849843"/>
                          <a:pt x="5748312" y="3796421"/>
                          <a:pt x="5627914" y="3834326"/>
                        </a:cubicBezTo>
                        <a:cubicBezTo>
                          <a:pt x="5507516" y="3872231"/>
                          <a:pt x="5255709" y="3781632"/>
                          <a:pt x="5148943" y="3834326"/>
                        </a:cubicBezTo>
                        <a:cubicBezTo>
                          <a:pt x="5042177" y="3887020"/>
                          <a:pt x="4808965" y="3806101"/>
                          <a:pt x="4550229" y="3834326"/>
                        </a:cubicBezTo>
                        <a:cubicBezTo>
                          <a:pt x="4291493" y="3862551"/>
                          <a:pt x="4364011" y="3792200"/>
                          <a:pt x="4191000" y="3834326"/>
                        </a:cubicBezTo>
                        <a:cubicBezTo>
                          <a:pt x="4017989" y="3876452"/>
                          <a:pt x="3640872" y="3795031"/>
                          <a:pt x="3352800" y="3834326"/>
                        </a:cubicBezTo>
                        <a:cubicBezTo>
                          <a:pt x="3064728" y="3873621"/>
                          <a:pt x="2987377" y="3825936"/>
                          <a:pt x="2754086" y="3834326"/>
                        </a:cubicBezTo>
                        <a:cubicBezTo>
                          <a:pt x="2520795" y="3842716"/>
                          <a:pt x="2171013" y="3813827"/>
                          <a:pt x="1915886" y="3834326"/>
                        </a:cubicBezTo>
                        <a:cubicBezTo>
                          <a:pt x="1660759" y="3854825"/>
                          <a:pt x="1538718" y="3827467"/>
                          <a:pt x="1197429" y="3834326"/>
                        </a:cubicBezTo>
                        <a:cubicBezTo>
                          <a:pt x="856140" y="3841185"/>
                          <a:pt x="878382" y="3831699"/>
                          <a:pt x="718457" y="3834326"/>
                        </a:cubicBezTo>
                        <a:cubicBezTo>
                          <a:pt x="558532" y="3836953"/>
                          <a:pt x="261717" y="3785454"/>
                          <a:pt x="0" y="3834326"/>
                        </a:cubicBezTo>
                        <a:cubicBezTo>
                          <a:pt x="-48186" y="3640341"/>
                          <a:pt x="30671" y="3538877"/>
                          <a:pt x="0" y="3363252"/>
                        </a:cubicBezTo>
                        <a:cubicBezTo>
                          <a:pt x="-30671" y="3187627"/>
                          <a:pt x="5532" y="2934695"/>
                          <a:pt x="0" y="2815491"/>
                        </a:cubicBezTo>
                        <a:cubicBezTo>
                          <a:pt x="-5532" y="2696287"/>
                          <a:pt x="67551" y="2367413"/>
                          <a:pt x="0" y="2191043"/>
                        </a:cubicBezTo>
                        <a:cubicBezTo>
                          <a:pt x="-67551" y="2014673"/>
                          <a:pt x="58885" y="1761154"/>
                          <a:pt x="0" y="1566596"/>
                        </a:cubicBezTo>
                        <a:cubicBezTo>
                          <a:pt x="-58885" y="1372038"/>
                          <a:pt x="56615" y="1155093"/>
                          <a:pt x="0" y="980492"/>
                        </a:cubicBezTo>
                        <a:cubicBezTo>
                          <a:pt x="-56615" y="805891"/>
                          <a:pt x="79047" y="250939"/>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IBM Plex Sans" panose="020B0503050203000203" pitchFamily="34" charset="0"/>
              </a:rPr>
              <a:t>1. What is investing? </a:t>
            </a:r>
          </a:p>
          <a:p>
            <a:pPr marL="742950" marR="0" lvl="0" indent="-742950" algn="l" defTabSz="914400" rtl="0" eaLnBrk="1" fontAlgn="auto" latinLnBrk="0" hangingPunct="1">
              <a:lnSpc>
                <a:spcPct val="100000"/>
              </a:lnSpc>
              <a:spcBef>
                <a:spcPts val="0"/>
              </a:spcBef>
              <a:spcAft>
                <a:spcPts val="300"/>
              </a:spcAft>
              <a:buClrTx/>
              <a:buSzTx/>
              <a:buFont typeface="Arial" panose="020B0604020202020204" pitchFamily="34" charset="0"/>
              <a:buAutoNum type="arabicPeriod"/>
              <a:tabLst/>
              <a:defRPr/>
            </a:pPr>
            <a:endParaRPr kumimoji="0" lang="en-CA" sz="2400" b="0" i="0" u="none" strike="noStrike" kern="1200" cap="none" spc="0" normalizeH="0" baseline="0" noProof="0" dirty="0">
              <a:ln>
                <a:noFill/>
              </a:ln>
              <a:solidFill>
                <a:srgbClr val="000000"/>
              </a:solidFill>
              <a:effectLst/>
              <a:uLnTx/>
              <a:uFillTx/>
              <a:latin typeface="IBM Plex Sans" panose="020B0503050203000203" pitchFamily="34" charset="0"/>
            </a:endParaRPr>
          </a:p>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IBM Plex Sans" panose="020B0503050203000203" pitchFamily="34" charset="0"/>
              </a:rPr>
              <a:t>2. What are some examples of investment? </a:t>
            </a:r>
          </a:p>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2400" b="0" i="0" u="none" strike="noStrike" kern="1200" cap="none" spc="0" normalizeH="0" baseline="0" noProof="0" dirty="0">
              <a:ln>
                <a:noFill/>
              </a:ln>
              <a:solidFill>
                <a:srgbClr val="000000"/>
              </a:solidFill>
              <a:effectLst/>
              <a:uLnTx/>
              <a:uFillTx/>
              <a:latin typeface="IBM Plex Sans" panose="020B0503050203000203" pitchFamily="34" charset="0"/>
            </a:endParaRPr>
          </a:p>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IBM Plex Sans" panose="020B0503050203000203" pitchFamily="34" charset="0"/>
              </a:rPr>
              <a:t>3. How do investments generate returns? </a:t>
            </a:r>
          </a:p>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2400" b="0" i="0" u="none" strike="noStrike" kern="1200" cap="none" spc="0" normalizeH="0" baseline="0" noProof="0" dirty="0">
              <a:ln>
                <a:noFill/>
              </a:ln>
              <a:solidFill>
                <a:srgbClr val="000000"/>
              </a:solidFill>
              <a:effectLst/>
              <a:uLnTx/>
              <a:uFillTx/>
              <a:latin typeface="IBM Plex Sans" panose="020B0503050203000203" pitchFamily="34" charset="0"/>
            </a:endParaRPr>
          </a:p>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IBM Plex Sans" panose="020B0503050203000203" pitchFamily="34" charset="0"/>
              </a:rPr>
              <a:t>4. What are the risks of investing? </a:t>
            </a:r>
          </a:p>
        </p:txBody>
      </p:sp>
    </p:spTree>
    <p:extLst>
      <p:ext uri="{BB962C8B-B14F-4D97-AF65-F5344CB8AC3E}">
        <p14:creationId xmlns:p14="http://schemas.microsoft.com/office/powerpoint/2010/main" val="2459750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0DD9BC3-9F6F-8E42-BF04-A2BFFC9F5BBB}"/>
              </a:ext>
            </a:extLst>
          </p:cNvPr>
          <p:cNvPicPr>
            <a:picLocks noGrp="1" noChangeAspect="1"/>
          </p:cNvPicPr>
          <p:nvPr>
            <p:ph type="pic" sz="quarter" idx="11"/>
          </p:nvPr>
        </p:nvPicPr>
        <p:blipFill rotWithShape="1">
          <a:blip r:embed="rId2"/>
          <a:srcRect l="10086" t="21033" r="821" b="40279"/>
          <a:stretch/>
        </p:blipFill>
        <p:spPr>
          <a:xfrm>
            <a:off x="0" y="0"/>
            <a:ext cx="12192000" cy="6858000"/>
          </a:xfrm>
        </p:spPr>
      </p:pic>
      <p:sp>
        <p:nvSpPr>
          <p:cNvPr id="3" name="Text Placeholder 2">
            <a:extLst>
              <a:ext uri="{FF2B5EF4-FFF2-40B4-BE49-F238E27FC236}">
                <a16:creationId xmlns:a16="http://schemas.microsoft.com/office/drawing/2014/main" id="{4C94B378-9E0A-344F-8CF0-13673A7BD839}"/>
              </a:ext>
            </a:extLst>
          </p:cNvPr>
          <p:cNvSpPr>
            <a:spLocks noGrp="1"/>
          </p:cNvSpPr>
          <p:nvPr>
            <p:ph type="body" sz="quarter" idx="12"/>
          </p:nvPr>
        </p:nvSpPr>
        <p:spPr/>
        <p:txBody>
          <a:bodyPr/>
          <a:lstStyle/>
          <a:p>
            <a:endParaRPr lang="en-US" dirty="0"/>
          </a:p>
        </p:txBody>
      </p:sp>
      <p:sp>
        <p:nvSpPr>
          <p:cNvPr id="4" name="Text Placeholder 3">
            <a:extLst>
              <a:ext uri="{FF2B5EF4-FFF2-40B4-BE49-F238E27FC236}">
                <a16:creationId xmlns:a16="http://schemas.microsoft.com/office/drawing/2014/main" id="{7F1E49F2-B40A-E54B-9DE6-5750D1C1232B}"/>
              </a:ext>
            </a:extLst>
          </p:cNvPr>
          <p:cNvSpPr>
            <a:spLocks noGrp="1"/>
          </p:cNvSpPr>
          <p:nvPr>
            <p:ph type="body" sz="quarter" idx="10"/>
          </p:nvPr>
        </p:nvSpPr>
        <p:spPr/>
        <p:txBody>
          <a:bodyPr/>
          <a:lstStyle/>
          <a:p>
            <a:r>
              <a:rPr lang="en-US" sz="6000" dirty="0">
                <a:ln w="12700">
                  <a:solidFill>
                    <a:schemeClr val="accent5"/>
                  </a:solidFill>
                  <a:prstDash val="solid"/>
                </a:ln>
                <a:pattFill prst="ltDnDiag">
                  <a:fgClr>
                    <a:schemeClr val="accent5">
                      <a:lumMod val="60000"/>
                      <a:lumOff val="40000"/>
                    </a:schemeClr>
                  </a:fgClr>
                  <a:bgClr>
                    <a:schemeClr val="bg1"/>
                  </a:bgClr>
                </a:pattFill>
              </a:rPr>
              <a:t>STAGE 2</a:t>
            </a:r>
            <a:br>
              <a:rPr lang="en-US" sz="6000" dirty="0">
                <a:ln w="12700">
                  <a:solidFill>
                    <a:schemeClr val="accent5"/>
                  </a:solidFill>
                  <a:prstDash val="solid"/>
                </a:ln>
                <a:pattFill prst="ltDnDiag">
                  <a:fgClr>
                    <a:schemeClr val="accent5">
                      <a:lumMod val="60000"/>
                      <a:lumOff val="40000"/>
                    </a:schemeClr>
                  </a:fgClr>
                  <a:bgClr>
                    <a:schemeClr val="bg1"/>
                  </a:bgClr>
                </a:pattFill>
              </a:rPr>
            </a:br>
            <a:br>
              <a:rPr lang="en-US" sz="6000" dirty="0">
                <a:ln w="12700">
                  <a:solidFill>
                    <a:schemeClr val="accent5"/>
                  </a:solidFill>
                  <a:prstDash val="solid"/>
                </a:ln>
                <a:pattFill prst="ltDnDiag">
                  <a:fgClr>
                    <a:schemeClr val="accent5">
                      <a:lumMod val="60000"/>
                      <a:lumOff val="40000"/>
                    </a:schemeClr>
                  </a:fgClr>
                  <a:bgClr>
                    <a:schemeClr val="bg1"/>
                  </a:bgClr>
                </a:pattFill>
              </a:rPr>
            </a:br>
            <a:r>
              <a:rPr lang="en-US" sz="6000" dirty="0">
                <a:ln w="12700">
                  <a:solidFill>
                    <a:schemeClr val="accent5"/>
                  </a:solidFill>
                  <a:prstDash val="solid"/>
                </a:ln>
                <a:pattFill prst="ltDnDiag">
                  <a:fgClr>
                    <a:schemeClr val="accent5">
                      <a:lumMod val="60000"/>
                      <a:lumOff val="40000"/>
                    </a:schemeClr>
                  </a:fgClr>
                  <a:bgClr>
                    <a:schemeClr val="bg1"/>
                  </a:bgClr>
                </a:pattFill>
              </a:rPr>
              <a:t>How Interest Rates Work</a:t>
            </a:r>
          </a:p>
        </p:txBody>
      </p:sp>
    </p:spTree>
    <p:extLst>
      <p:ext uri="{BB962C8B-B14F-4D97-AF65-F5344CB8AC3E}">
        <p14:creationId xmlns:p14="http://schemas.microsoft.com/office/powerpoint/2010/main" val="767640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tree, outdoor, traveling, bushes&#10;&#10;Description automatically generated">
            <a:extLst>
              <a:ext uri="{FF2B5EF4-FFF2-40B4-BE49-F238E27FC236}">
                <a16:creationId xmlns:a16="http://schemas.microsoft.com/office/drawing/2014/main" id="{4492403F-0BEC-BB07-E239-C867E2C0DB0A}"/>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t="55" b="75841"/>
          <a:stretch/>
        </p:blipFill>
        <p:spPr>
          <a:xfrm>
            <a:off x="355512" y="358954"/>
            <a:ext cx="11480977" cy="1558925"/>
          </a:xfrm>
        </p:spPr>
      </p:pic>
      <p:sp>
        <p:nvSpPr>
          <p:cNvPr id="6" name="Title 5">
            <a:extLst>
              <a:ext uri="{FF2B5EF4-FFF2-40B4-BE49-F238E27FC236}">
                <a16:creationId xmlns:a16="http://schemas.microsoft.com/office/drawing/2014/main" id="{0A8B42CD-9C94-EAE3-9491-EB88AFBCA073}"/>
              </a:ext>
            </a:extLst>
          </p:cNvPr>
          <p:cNvSpPr>
            <a:spLocks noGrp="1"/>
          </p:cNvSpPr>
          <p:nvPr>
            <p:ph type="title"/>
          </p:nvPr>
        </p:nvSpPr>
        <p:spPr/>
        <p:txBody>
          <a:bodyPr/>
          <a:lstStyle/>
          <a:p>
            <a:r>
              <a:rPr lang="en-US" dirty="0"/>
              <a:t>Stage 2A: Simple Interest Calculation</a:t>
            </a:r>
            <a:endParaRPr lang="en-CA" dirty="0"/>
          </a:p>
        </p:txBody>
      </p:sp>
      <p:sp>
        <p:nvSpPr>
          <p:cNvPr id="4" name="Footer Placeholder 3">
            <a:extLst>
              <a:ext uri="{FF2B5EF4-FFF2-40B4-BE49-F238E27FC236}">
                <a16:creationId xmlns:a16="http://schemas.microsoft.com/office/drawing/2014/main" id="{289860E0-0D02-5141-B1CF-1E338C7E6F4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srgbClr val="000000">
                  <a:tint val="75000"/>
                </a:srgbClr>
              </a:solidFill>
              <a:effectLst/>
              <a:uLnTx/>
              <a:uFillTx/>
              <a:latin typeface="IBM Plex Sans Light" panose="020B0403050203000203" pitchFamily="34" charset="0"/>
              <a:ea typeface="Roboto Thin" pitchFamily="2" charset="0"/>
              <a:cs typeface="+mn-cs"/>
            </a:endParaRPr>
          </a:p>
        </p:txBody>
      </p:sp>
      <p:sp>
        <p:nvSpPr>
          <p:cNvPr id="5" name="Slide Number Placeholder 4">
            <a:extLst>
              <a:ext uri="{FF2B5EF4-FFF2-40B4-BE49-F238E27FC236}">
                <a16:creationId xmlns:a16="http://schemas.microsoft.com/office/drawing/2014/main" id="{69CA2441-EA05-8641-BA45-3869B78CBE21}"/>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fld id="{5B64C28E-966E-6B4A-816A-311B7D0A2E6D}" type="slidenum">
              <a:rPr kumimoji="0" lang="en-US" sz="1000" b="0" i="0" u="none" strike="noStrike" kern="1200" cap="none" spc="0" normalizeH="0" baseline="0" noProof="0" smtClean="0">
                <a:ln>
                  <a:noFill/>
                </a:ln>
                <a:solidFill>
                  <a:srgbClr val="F2F2F2">
                    <a:lumMod val="50000"/>
                  </a:srgbClr>
                </a:solidFill>
                <a:effectLst/>
                <a:uLnTx/>
                <a:uFillTx/>
                <a:latin typeface="IBM Plex Sans Light" panose="020B0403050203000203" pitchFamily="34" charset="0"/>
                <a:ea typeface="Roboto Thin" pitchFamily="2" charset="0"/>
                <a:cs typeface="+mn-cs"/>
              </a:rPr>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t>9</a:t>
            </a:fld>
            <a:endParaRPr kumimoji="0" lang="en-US" sz="1000" b="0" i="0" u="none" strike="noStrike" kern="1200" cap="none" spc="0" normalizeH="0" baseline="0" noProof="0" dirty="0">
              <a:ln>
                <a:noFill/>
              </a:ln>
              <a:solidFill>
                <a:srgbClr val="F2F2F2">
                  <a:lumMod val="50000"/>
                </a:srgbClr>
              </a:solidFill>
              <a:effectLst/>
              <a:uLnTx/>
              <a:uFillTx/>
              <a:latin typeface="IBM Plex Sans Light" panose="020B0403050203000203" pitchFamily="34" charset="0"/>
              <a:ea typeface="Roboto Thin" pitchFamily="2" charset="0"/>
              <a:cs typeface="+mn-cs"/>
            </a:endParaRPr>
          </a:p>
        </p:txBody>
      </p:sp>
      <p:sp>
        <p:nvSpPr>
          <p:cNvPr id="13" name="Rectangle 12">
            <a:extLst>
              <a:ext uri="{FF2B5EF4-FFF2-40B4-BE49-F238E27FC236}">
                <a16:creationId xmlns:a16="http://schemas.microsoft.com/office/drawing/2014/main" id="{C8AC83EE-CFAD-6241-753B-97FDD7EEFE3B}"/>
              </a:ext>
            </a:extLst>
          </p:cNvPr>
          <p:cNvSpPr/>
          <p:nvPr/>
        </p:nvSpPr>
        <p:spPr>
          <a:xfrm>
            <a:off x="1235900" y="2483905"/>
            <a:ext cx="9720197" cy="705230"/>
          </a:xfrm>
          <a:prstGeom prst="rect">
            <a:avLst/>
          </a:prstGeom>
          <a:ln w="3175">
            <a:extLst>
              <a:ext uri="{C807C97D-BFC1-408E-A445-0C87EB9F89A2}">
                <ask:lineSketchStyleProps xmlns:ask="http://schemas.microsoft.com/office/drawing/2018/sketchyshapes" sd="1219033472">
                  <a:custGeom>
                    <a:avLst/>
                    <a:gdLst>
                      <a:gd name="connsiteX0" fmla="*/ 0 w 9720197"/>
                      <a:gd name="connsiteY0" fmla="*/ 0 h 990540"/>
                      <a:gd name="connsiteX1" fmla="*/ 668978 w 9720197"/>
                      <a:gd name="connsiteY1" fmla="*/ 0 h 990540"/>
                      <a:gd name="connsiteX2" fmla="*/ 949149 w 9720197"/>
                      <a:gd name="connsiteY2" fmla="*/ 0 h 990540"/>
                      <a:gd name="connsiteX3" fmla="*/ 1715329 w 9720197"/>
                      <a:gd name="connsiteY3" fmla="*/ 0 h 990540"/>
                      <a:gd name="connsiteX4" fmla="*/ 2287105 w 9720197"/>
                      <a:gd name="connsiteY4" fmla="*/ 0 h 990540"/>
                      <a:gd name="connsiteX5" fmla="*/ 2567276 w 9720197"/>
                      <a:gd name="connsiteY5" fmla="*/ 0 h 990540"/>
                      <a:gd name="connsiteX6" fmla="*/ 3139052 w 9720197"/>
                      <a:gd name="connsiteY6" fmla="*/ 0 h 990540"/>
                      <a:gd name="connsiteX7" fmla="*/ 3905232 w 9720197"/>
                      <a:gd name="connsiteY7" fmla="*/ 0 h 990540"/>
                      <a:gd name="connsiteX8" fmla="*/ 4379806 w 9720197"/>
                      <a:gd name="connsiteY8" fmla="*/ 0 h 990540"/>
                      <a:gd name="connsiteX9" fmla="*/ 4854381 w 9720197"/>
                      <a:gd name="connsiteY9" fmla="*/ 0 h 990540"/>
                      <a:gd name="connsiteX10" fmla="*/ 5426157 w 9720197"/>
                      <a:gd name="connsiteY10" fmla="*/ 0 h 990540"/>
                      <a:gd name="connsiteX11" fmla="*/ 6095135 w 9720197"/>
                      <a:gd name="connsiteY11" fmla="*/ 0 h 990540"/>
                      <a:gd name="connsiteX12" fmla="*/ 6764114 w 9720197"/>
                      <a:gd name="connsiteY12" fmla="*/ 0 h 990540"/>
                      <a:gd name="connsiteX13" fmla="*/ 7433092 w 9720197"/>
                      <a:gd name="connsiteY13" fmla="*/ 0 h 990540"/>
                      <a:gd name="connsiteX14" fmla="*/ 8199272 w 9720197"/>
                      <a:gd name="connsiteY14" fmla="*/ 0 h 990540"/>
                      <a:gd name="connsiteX15" fmla="*/ 8771048 w 9720197"/>
                      <a:gd name="connsiteY15" fmla="*/ 0 h 990540"/>
                      <a:gd name="connsiteX16" fmla="*/ 9720197 w 9720197"/>
                      <a:gd name="connsiteY16" fmla="*/ 0 h 990540"/>
                      <a:gd name="connsiteX17" fmla="*/ 9720197 w 9720197"/>
                      <a:gd name="connsiteY17" fmla="*/ 495270 h 990540"/>
                      <a:gd name="connsiteX18" fmla="*/ 9720197 w 9720197"/>
                      <a:gd name="connsiteY18" fmla="*/ 990540 h 990540"/>
                      <a:gd name="connsiteX19" fmla="*/ 9051219 w 9720197"/>
                      <a:gd name="connsiteY19" fmla="*/ 990540 h 990540"/>
                      <a:gd name="connsiteX20" fmla="*/ 8576644 w 9720197"/>
                      <a:gd name="connsiteY20" fmla="*/ 990540 h 990540"/>
                      <a:gd name="connsiteX21" fmla="*/ 8102070 w 9720197"/>
                      <a:gd name="connsiteY21" fmla="*/ 990540 h 990540"/>
                      <a:gd name="connsiteX22" fmla="*/ 7627496 w 9720197"/>
                      <a:gd name="connsiteY22" fmla="*/ 990540 h 990540"/>
                      <a:gd name="connsiteX23" fmla="*/ 7152921 w 9720197"/>
                      <a:gd name="connsiteY23" fmla="*/ 990540 h 990540"/>
                      <a:gd name="connsiteX24" fmla="*/ 6483943 w 9720197"/>
                      <a:gd name="connsiteY24" fmla="*/ 990540 h 990540"/>
                      <a:gd name="connsiteX25" fmla="*/ 5912167 w 9720197"/>
                      <a:gd name="connsiteY25" fmla="*/ 990540 h 990540"/>
                      <a:gd name="connsiteX26" fmla="*/ 5631996 w 9720197"/>
                      <a:gd name="connsiteY26" fmla="*/ 990540 h 990540"/>
                      <a:gd name="connsiteX27" fmla="*/ 5157422 w 9720197"/>
                      <a:gd name="connsiteY27" fmla="*/ 990540 h 990540"/>
                      <a:gd name="connsiteX28" fmla="*/ 4488444 w 9720197"/>
                      <a:gd name="connsiteY28" fmla="*/ 990540 h 990540"/>
                      <a:gd name="connsiteX29" fmla="*/ 4111072 w 9720197"/>
                      <a:gd name="connsiteY29" fmla="*/ 990540 h 990540"/>
                      <a:gd name="connsiteX30" fmla="*/ 3344891 w 9720197"/>
                      <a:gd name="connsiteY30" fmla="*/ 990540 h 990540"/>
                      <a:gd name="connsiteX31" fmla="*/ 2578711 w 9720197"/>
                      <a:gd name="connsiteY31" fmla="*/ 990540 h 990540"/>
                      <a:gd name="connsiteX32" fmla="*/ 2006935 w 9720197"/>
                      <a:gd name="connsiteY32" fmla="*/ 990540 h 990540"/>
                      <a:gd name="connsiteX33" fmla="*/ 1240755 w 9720197"/>
                      <a:gd name="connsiteY33" fmla="*/ 990540 h 990540"/>
                      <a:gd name="connsiteX34" fmla="*/ 668978 w 9720197"/>
                      <a:gd name="connsiteY34" fmla="*/ 990540 h 990540"/>
                      <a:gd name="connsiteX35" fmla="*/ 0 w 9720197"/>
                      <a:gd name="connsiteY35" fmla="*/ 990540 h 990540"/>
                      <a:gd name="connsiteX36" fmla="*/ 0 w 9720197"/>
                      <a:gd name="connsiteY36" fmla="*/ 524986 h 990540"/>
                      <a:gd name="connsiteX37" fmla="*/ 0 w 9720197"/>
                      <a:gd name="connsiteY37" fmla="*/ 0 h 99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720197" h="990540" fill="none" extrusionOk="0">
                        <a:moveTo>
                          <a:pt x="0" y="0"/>
                        </a:moveTo>
                        <a:cubicBezTo>
                          <a:pt x="218247" y="-55392"/>
                          <a:pt x="521118" y="2930"/>
                          <a:pt x="668978" y="0"/>
                        </a:cubicBezTo>
                        <a:cubicBezTo>
                          <a:pt x="816838" y="-2930"/>
                          <a:pt x="892074" y="30138"/>
                          <a:pt x="949149" y="0"/>
                        </a:cubicBezTo>
                        <a:cubicBezTo>
                          <a:pt x="1006224" y="-30138"/>
                          <a:pt x="1443600" y="69478"/>
                          <a:pt x="1715329" y="0"/>
                        </a:cubicBezTo>
                        <a:cubicBezTo>
                          <a:pt x="1987058" y="-69478"/>
                          <a:pt x="2095039" y="50973"/>
                          <a:pt x="2287105" y="0"/>
                        </a:cubicBezTo>
                        <a:cubicBezTo>
                          <a:pt x="2479171" y="-50973"/>
                          <a:pt x="2435629" y="33556"/>
                          <a:pt x="2567276" y="0"/>
                        </a:cubicBezTo>
                        <a:cubicBezTo>
                          <a:pt x="2698923" y="-33556"/>
                          <a:pt x="2989945" y="49491"/>
                          <a:pt x="3139052" y="0"/>
                        </a:cubicBezTo>
                        <a:cubicBezTo>
                          <a:pt x="3288159" y="-49491"/>
                          <a:pt x="3567370" y="69948"/>
                          <a:pt x="3905232" y="0"/>
                        </a:cubicBezTo>
                        <a:cubicBezTo>
                          <a:pt x="4243094" y="-69948"/>
                          <a:pt x="4277415" y="42791"/>
                          <a:pt x="4379806" y="0"/>
                        </a:cubicBezTo>
                        <a:cubicBezTo>
                          <a:pt x="4482197" y="-42791"/>
                          <a:pt x="4617543" y="55395"/>
                          <a:pt x="4854381" y="0"/>
                        </a:cubicBezTo>
                        <a:cubicBezTo>
                          <a:pt x="5091220" y="-55395"/>
                          <a:pt x="5270621" y="46590"/>
                          <a:pt x="5426157" y="0"/>
                        </a:cubicBezTo>
                        <a:cubicBezTo>
                          <a:pt x="5581693" y="-46590"/>
                          <a:pt x="5779513" y="24302"/>
                          <a:pt x="6095135" y="0"/>
                        </a:cubicBezTo>
                        <a:cubicBezTo>
                          <a:pt x="6410757" y="-24302"/>
                          <a:pt x="6558277" y="11585"/>
                          <a:pt x="6764114" y="0"/>
                        </a:cubicBezTo>
                        <a:cubicBezTo>
                          <a:pt x="6969951" y="-11585"/>
                          <a:pt x="7183991" y="33013"/>
                          <a:pt x="7433092" y="0"/>
                        </a:cubicBezTo>
                        <a:cubicBezTo>
                          <a:pt x="7682193" y="-33013"/>
                          <a:pt x="8023479" y="4776"/>
                          <a:pt x="8199272" y="0"/>
                        </a:cubicBezTo>
                        <a:cubicBezTo>
                          <a:pt x="8375065" y="-4776"/>
                          <a:pt x="8546855" y="34771"/>
                          <a:pt x="8771048" y="0"/>
                        </a:cubicBezTo>
                        <a:cubicBezTo>
                          <a:pt x="8995241" y="-34771"/>
                          <a:pt x="9377655" y="92394"/>
                          <a:pt x="9720197" y="0"/>
                        </a:cubicBezTo>
                        <a:cubicBezTo>
                          <a:pt x="9750629" y="146459"/>
                          <a:pt x="9666350" y="344510"/>
                          <a:pt x="9720197" y="495270"/>
                        </a:cubicBezTo>
                        <a:cubicBezTo>
                          <a:pt x="9774044" y="646030"/>
                          <a:pt x="9714491" y="808036"/>
                          <a:pt x="9720197" y="990540"/>
                        </a:cubicBezTo>
                        <a:cubicBezTo>
                          <a:pt x="9464442" y="1058542"/>
                          <a:pt x="9317321" y="946367"/>
                          <a:pt x="9051219" y="990540"/>
                        </a:cubicBezTo>
                        <a:cubicBezTo>
                          <a:pt x="8785117" y="1034713"/>
                          <a:pt x="8753815" y="978900"/>
                          <a:pt x="8576644" y="990540"/>
                        </a:cubicBezTo>
                        <a:cubicBezTo>
                          <a:pt x="8399473" y="1002180"/>
                          <a:pt x="8250437" y="984617"/>
                          <a:pt x="8102070" y="990540"/>
                        </a:cubicBezTo>
                        <a:cubicBezTo>
                          <a:pt x="7953703" y="996463"/>
                          <a:pt x="7764706" y="965391"/>
                          <a:pt x="7627496" y="990540"/>
                        </a:cubicBezTo>
                        <a:cubicBezTo>
                          <a:pt x="7490286" y="1015689"/>
                          <a:pt x="7338402" y="984841"/>
                          <a:pt x="7152921" y="990540"/>
                        </a:cubicBezTo>
                        <a:cubicBezTo>
                          <a:pt x="6967440" y="996239"/>
                          <a:pt x="6791069" y="939195"/>
                          <a:pt x="6483943" y="990540"/>
                        </a:cubicBezTo>
                        <a:cubicBezTo>
                          <a:pt x="6176817" y="1041885"/>
                          <a:pt x="6030892" y="979943"/>
                          <a:pt x="5912167" y="990540"/>
                        </a:cubicBezTo>
                        <a:cubicBezTo>
                          <a:pt x="5793442" y="1001137"/>
                          <a:pt x="5712185" y="970356"/>
                          <a:pt x="5631996" y="990540"/>
                        </a:cubicBezTo>
                        <a:cubicBezTo>
                          <a:pt x="5551807" y="1010724"/>
                          <a:pt x="5289645" y="961954"/>
                          <a:pt x="5157422" y="990540"/>
                        </a:cubicBezTo>
                        <a:cubicBezTo>
                          <a:pt x="5025199" y="1019126"/>
                          <a:pt x="4734464" y="938383"/>
                          <a:pt x="4488444" y="990540"/>
                        </a:cubicBezTo>
                        <a:cubicBezTo>
                          <a:pt x="4242424" y="1042697"/>
                          <a:pt x="4192212" y="952028"/>
                          <a:pt x="4111072" y="990540"/>
                        </a:cubicBezTo>
                        <a:cubicBezTo>
                          <a:pt x="4029932" y="1029052"/>
                          <a:pt x="3612471" y="983168"/>
                          <a:pt x="3344891" y="990540"/>
                        </a:cubicBezTo>
                        <a:cubicBezTo>
                          <a:pt x="3077311" y="997912"/>
                          <a:pt x="2811267" y="953166"/>
                          <a:pt x="2578711" y="990540"/>
                        </a:cubicBezTo>
                        <a:cubicBezTo>
                          <a:pt x="2346155" y="1027914"/>
                          <a:pt x="2262285" y="928800"/>
                          <a:pt x="2006935" y="990540"/>
                        </a:cubicBezTo>
                        <a:cubicBezTo>
                          <a:pt x="1751585" y="1052280"/>
                          <a:pt x="1419013" y="941173"/>
                          <a:pt x="1240755" y="990540"/>
                        </a:cubicBezTo>
                        <a:cubicBezTo>
                          <a:pt x="1062497" y="1039907"/>
                          <a:pt x="826800" y="944538"/>
                          <a:pt x="668978" y="990540"/>
                        </a:cubicBezTo>
                        <a:cubicBezTo>
                          <a:pt x="511156" y="1036542"/>
                          <a:pt x="236641" y="982829"/>
                          <a:pt x="0" y="990540"/>
                        </a:cubicBezTo>
                        <a:cubicBezTo>
                          <a:pt x="-17543" y="856429"/>
                          <a:pt x="47354" y="640361"/>
                          <a:pt x="0" y="524986"/>
                        </a:cubicBezTo>
                        <a:cubicBezTo>
                          <a:pt x="-47354" y="409611"/>
                          <a:pt x="50412" y="149215"/>
                          <a:pt x="0" y="0"/>
                        </a:cubicBezTo>
                        <a:close/>
                      </a:path>
                      <a:path w="9720197" h="990540" stroke="0" extrusionOk="0">
                        <a:moveTo>
                          <a:pt x="0" y="0"/>
                        </a:moveTo>
                        <a:cubicBezTo>
                          <a:pt x="227208" y="-36278"/>
                          <a:pt x="369508" y="14405"/>
                          <a:pt x="474574" y="0"/>
                        </a:cubicBezTo>
                        <a:cubicBezTo>
                          <a:pt x="579640" y="-14405"/>
                          <a:pt x="682566" y="8162"/>
                          <a:pt x="754745" y="0"/>
                        </a:cubicBezTo>
                        <a:cubicBezTo>
                          <a:pt x="826924" y="-8162"/>
                          <a:pt x="1248790" y="16841"/>
                          <a:pt x="1520925" y="0"/>
                        </a:cubicBezTo>
                        <a:cubicBezTo>
                          <a:pt x="1793060" y="-16841"/>
                          <a:pt x="1892237" y="40372"/>
                          <a:pt x="1995499" y="0"/>
                        </a:cubicBezTo>
                        <a:cubicBezTo>
                          <a:pt x="2098761" y="-40372"/>
                          <a:pt x="2365191" y="38329"/>
                          <a:pt x="2470074" y="0"/>
                        </a:cubicBezTo>
                        <a:cubicBezTo>
                          <a:pt x="2574957" y="-38329"/>
                          <a:pt x="2861832" y="42705"/>
                          <a:pt x="3236254" y="0"/>
                        </a:cubicBezTo>
                        <a:cubicBezTo>
                          <a:pt x="3610676" y="-42705"/>
                          <a:pt x="3502035" y="31188"/>
                          <a:pt x="3613626" y="0"/>
                        </a:cubicBezTo>
                        <a:cubicBezTo>
                          <a:pt x="3725217" y="-31188"/>
                          <a:pt x="4030280" y="41883"/>
                          <a:pt x="4379806" y="0"/>
                        </a:cubicBezTo>
                        <a:cubicBezTo>
                          <a:pt x="4729332" y="-41883"/>
                          <a:pt x="4846560" y="72052"/>
                          <a:pt x="5145987" y="0"/>
                        </a:cubicBezTo>
                        <a:cubicBezTo>
                          <a:pt x="5445414" y="-72052"/>
                          <a:pt x="5476756" y="12806"/>
                          <a:pt x="5717763" y="0"/>
                        </a:cubicBezTo>
                        <a:cubicBezTo>
                          <a:pt x="5958770" y="-12806"/>
                          <a:pt x="6298741" y="1168"/>
                          <a:pt x="6483943" y="0"/>
                        </a:cubicBezTo>
                        <a:cubicBezTo>
                          <a:pt x="6669145" y="-1168"/>
                          <a:pt x="6728967" y="940"/>
                          <a:pt x="6958517" y="0"/>
                        </a:cubicBezTo>
                        <a:cubicBezTo>
                          <a:pt x="7188067" y="-940"/>
                          <a:pt x="7260496" y="31419"/>
                          <a:pt x="7433092" y="0"/>
                        </a:cubicBezTo>
                        <a:cubicBezTo>
                          <a:pt x="7605689" y="-31419"/>
                          <a:pt x="7904380" y="68176"/>
                          <a:pt x="8102070" y="0"/>
                        </a:cubicBezTo>
                        <a:cubicBezTo>
                          <a:pt x="8299760" y="-68176"/>
                          <a:pt x="8438308" y="8344"/>
                          <a:pt x="8576644" y="0"/>
                        </a:cubicBezTo>
                        <a:cubicBezTo>
                          <a:pt x="8714980" y="-8344"/>
                          <a:pt x="9183235" y="11910"/>
                          <a:pt x="9720197" y="0"/>
                        </a:cubicBezTo>
                        <a:cubicBezTo>
                          <a:pt x="9780083" y="201452"/>
                          <a:pt x="9682987" y="347632"/>
                          <a:pt x="9720197" y="515081"/>
                        </a:cubicBezTo>
                        <a:cubicBezTo>
                          <a:pt x="9757407" y="682530"/>
                          <a:pt x="9715290" y="872120"/>
                          <a:pt x="9720197" y="990540"/>
                        </a:cubicBezTo>
                        <a:cubicBezTo>
                          <a:pt x="9447673" y="1004545"/>
                          <a:pt x="9365660" y="968276"/>
                          <a:pt x="9051219" y="990540"/>
                        </a:cubicBezTo>
                        <a:cubicBezTo>
                          <a:pt x="8736778" y="1012804"/>
                          <a:pt x="8840619" y="949249"/>
                          <a:pt x="8673846" y="990540"/>
                        </a:cubicBezTo>
                        <a:cubicBezTo>
                          <a:pt x="8507073" y="1031831"/>
                          <a:pt x="8086535" y="944500"/>
                          <a:pt x="7907666" y="990540"/>
                        </a:cubicBezTo>
                        <a:cubicBezTo>
                          <a:pt x="7728797" y="1036580"/>
                          <a:pt x="7558813" y="972744"/>
                          <a:pt x="7335890" y="990540"/>
                        </a:cubicBezTo>
                        <a:cubicBezTo>
                          <a:pt x="7112967" y="1008336"/>
                          <a:pt x="7076625" y="954090"/>
                          <a:pt x="6958517" y="990540"/>
                        </a:cubicBezTo>
                        <a:cubicBezTo>
                          <a:pt x="6840409" y="1026990"/>
                          <a:pt x="6571873" y="941685"/>
                          <a:pt x="6386741" y="990540"/>
                        </a:cubicBezTo>
                        <a:cubicBezTo>
                          <a:pt x="6201609" y="1039395"/>
                          <a:pt x="6227877" y="958782"/>
                          <a:pt x="6106571" y="990540"/>
                        </a:cubicBezTo>
                        <a:cubicBezTo>
                          <a:pt x="5985265" y="1022298"/>
                          <a:pt x="5887628" y="960988"/>
                          <a:pt x="5826400" y="990540"/>
                        </a:cubicBezTo>
                        <a:cubicBezTo>
                          <a:pt x="5765172" y="1020092"/>
                          <a:pt x="5480677" y="933517"/>
                          <a:pt x="5254624" y="990540"/>
                        </a:cubicBezTo>
                        <a:cubicBezTo>
                          <a:pt x="5028571" y="1047563"/>
                          <a:pt x="4980801" y="959062"/>
                          <a:pt x="4877252" y="990540"/>
                        </a:cubicBezTo>
                        <a:cubicBezTo>
                          <a:pt x="4773703" y="1022018"/>
                          <a:pt x="4408642" y="942299"/>
                          <a:pt x="4208274" y="990540"/>
                        </a:cubicBezTo>
                        <a:cubicBezTo>
                          <a:pt x="4007906" y="1038781"/>
                          <a:pt x="3987345" y="974854"/>
                          <a:pt x="3830901" y="990540"/>
                        </a:cubicBezTo>
                        <a:cubicBezTo>
                          <a:pt x="3674457" y="1006226"/>
                          <a:pt x="3380216" y="990309"/>
                          <a:pt x="3161923" y="990540"/>
                        </a:cubicBezTo>
                        <a:cubicBezTo>
                          <a:pt x="2943630" y="990771"/>
                          <a:pt x="2966609" y="987406"/>
                          <a:pt x="2881753" y="990540"/>
                        </a:cubicBezTo>
                        <a:cubicBezTo>
                          <a:pt x="2796897" y="993674"/>
                          <a:pt x="2375217" y="942231"/>
                          <a:pt x="2212774" y="990540"/>
                        </a:cubicBezTo>
                        <a:cubicBezTo>
                          <a:pt x="2050331" y="1038849"/>
                          <a:pt x="1943246" y="966525"/>
                          <a:pt x="1835402" y="990540"/>
                        </a:cubicBezTo>
                        <a:cubicBezTo>
                          <a:pt x="1727558" y="1014555"/>
                          <a:pt x="1672576" y="975903"/>
                          <a:pt x="1555232" y="990540"/>
                        </a:cubicBezTo>
                        <a:cubicBezTo>
                          <a:pt x="1437888" y="1005177"/>
                          <a:pt x="1301000" y="973524"/>
                          <a:pt x="1177859" y="990540"/>
                        </a:cubicBezTo>
                        <a:cubicBezTo>
                          <a:pt x="1054718" y="1007556"/>
                          <a:pt x="768430" y="955080"/>
                          <a:pt x="508881" y="990540"/>
                        </a:cubicBezTo>
                        <a:cubicBezTo>
                          <a:pt x="249332" y="1026000"/>
                          <a:pt x="203348" y="955061"/>
                          <a:pt x="0" y="990540"/>
                        </a:cubicBezTo>
                        <a:cubicBezTo>
                          <a:pt x="-3676" y="801663"/>
                          <a:pt x="27963" y="679490"/>
                          <a:pt x="0" y="524986"/>
                        </a:cubicBezTo>
                        <a:cubicBezTo>
                          <a:pt x="-27963" y="370482"/>
                          <a:pt x="12921" y="197249"/>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rtlCol="0" anchor="ctr"/>
          <a:lstStyle/>
          <a:p>
            <a:r>
              <a:rPr lang="en-US" sz="2000" b="0" i="1" u="none" strike="noStrike" baseline="0" dirty="0" err="1">
                <a:solidFill>
                  <a:srgbClr val="000000"/>
                </a:solidFill>
                <a:effectLst>
                  <a:outerShdw blurRad="38100" dist="38100" dir="2700000" algn="tl">
                    <a:srgbClr val="000000">
                      <a:alpha val="43137"/>
                    </a:srgbClr>
                  </a:outerShdw>
                </a:effectLst>
                <a:latin typeface="IBM Plex Sans" panose="020B0503050203000203" pitchFamily="34" charset="0"/>
              </a:rPr>
              <a:t>i</a:t>
            </a:r>
            <a:r>
              <a:rPr lang="en-US" sz="2000" b="0" i="1" u="none"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rPr>
              <a:t>. Jennifer puts </a:t>
            </a:r>
            <a:r>
              <a:rPr lang="en-US" sz="2000" b="0" i="1" u="sng"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rPr>
              <a:t>$2,000</a:t>
            </a:r>
            <a:r>
              <a:rPr lang="en-US" sz="2000" b="0" i="1"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rPr>
              <a:t> </a:t>
            </a:r>
            <a:r>
              <a:rPr lang="en-US" sz="2000" b="0" i="1" u="none"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rPr>
              <a:t>in an investment at 4% interest/year for 1 year. </a:t>
            </a:r>
            <a:r>
              <a:rPr lang="en-US" sz="2000" b="0" i="0" u="none" strike="noStrike" baseline="0" dirty="0">
                <a:solidFill>
                  <a:srgbClr val="000000"/>
                </a:solidFill>
                <a:effectLst>
                  <a:outerShdw blurRad="38100" dist="38100" dir="2700000" algn="tl">
                    <a:srgbClr val="000000">
                      <a:alpha val="43137"/>
                    </a:srgbClr>
                  </a:outerShdw>
                </a:effectLst>
                <a:latin typeface="IBM Plex Sans" panose="020B0503050203000203" pitchFamily="34" charset="0"/>
              </a:rPr>
              <a:t>	</a:t>
            </a:r>
          </a:p>
        </p:txBody>
      </p:sp>
      <p:sp>
        <p:nvSpPr>
          <p:cNvPr id="14" name="Rectangle 13">
            <a:extLst>
              <a:ext uri="{FF2B5EF4-FFF2-40B4-BE49-F238E27FC236}">
                <a16:creationId xmlns:a16="http://schemas.microsoft.com/office/drawing/2014/main" id="{1257C44A-57BA-C0B9-496E-E114561F196D}"/>
              </a:ext>
            </a:extLst>
          </p:cNvPr>
          <p:cNvSpPr/>
          <p:nvPr/>
        </p:nvSpPr>
        <p:spPr>
          <a:xfrm>
            <a:off x="1235902" y="3429000"/>
            <a:ext cx="9720196" cy="2624959"/>
          </a:xfrm>
          <a:prstGeom prst="rect">
            <a:avLst/>
          </a:prstGeom>
          <a:ln w="3175">
            <a:extLst>
              <a:ext uri="{C807C97D-BFC1-408E-A445-0C87EB9F89A2}">
                <ask:lineSketchStyleProps xmlns:ask="http://schemas.microsoft.com/office/drawing/2018/sketchyshapes" sd="1219033472">
                  <a:custGeom>
                    <a:avLst/>
                    <a:gdLst>
                      <a:gd name="connsiteX0" fmla="*/ 0 w 9720196"/>
                      <a:gd name="connsiteY0" fmla="*/ 0 h 2888511"/>
                      <a:gd name="connsiteX1" fmla="*/ 571776 w 9720196"/>
                      <a:gd name="connsiteY1" fmla="*/ 0 h 2888511"/>
                      <a:gd name="connsiteX2" fmla="*/ 1046351 w 9720196"/>
                      <a:gd name="connsiteY2" fmla="*/ 0 h 2888511"/>
                      <a:gd name="connsiteX3" fmla="*/ 1618127 w 9720196"/>
                      <a:gd name="connsiteY3" fmla="*/ 0 h 2888511"/>
                      <a:gd name="connsiteX4" fmla="*/ 2287105 w 9720196"/>
                      <a:gd name="connsiteY4" fmla="*/ 0 h 2888511"/>
                      <a:gd name="connsiteX5" fmla="*/ 2956083 w 9720196"/>
                      <a:gd name="connsiteY5" fmla="*/ 0 h 2888511"/>
                      <a:gd name="connsiteX6" fmla="*/ 3625061 w 9720196"/>
                      <a:gd name="connsiteY6" fmla="*/ 0 h 2888511"/>
                      <a:gd name="connsiteX7" fmla="*/ 4391241 w 9720196"/>
                      <a:gd name="connsiteY7" fmla="*/ 0 h 2888511"/>
                      <a:gd name="connsiteX8" fmla="*/ 4963018 w 9720196"/>
                      <a:gd name="connsiteY8" fmla="*/ 0 h 2888511"/>
                      <a:gd name="connsiteX9" fmla="*/ 5631996 w 9720196"/>
                      <a:gd name="connsiteY9" fmla="*/ 0 h 2888511"/>
                      <a:gd name="connsiteX10" fmla="*/ 6203772 w 9720196"/>
                      <a:gd name="connsiteY10" fmla="*/ 0 h 2888511"/>
                      <a:gd name="connsiteX11" fmla="*/ 6775548 w 9720196"/>
                      <a:gd name="connsiteY11" fmla="*/ 0 h 2888511"/>
                      <a:gd name="connsiteX12" fmla="*/ 7347325 w 9720196"/>
                      <a:gd name="connsiteY12" fmla="*/ 0 h 2888511"/>
                      <a:gd name="connsiteX13" fmla="*/ 7627495 w 9720196"/>
                      <a:gd name="connsiteY13" fmla="*/ 0 h 2888511"/>
                      <a:gd name="connsiteX14" fmla="*/ 8296473 w 9720196"/>
                      <a:gd name="connsiteY14" fmla="*/ 0 h 2888511"/>
                      <a:gd name="connsiteX15" fmla="*/ 8576644 w 9720196"/>
                      <a:gd name="connsiteY15" fmla="*/ 0 h 2888511"/>
                      <a:gd name="connsiteX16" fmla="*/ 9148420 w 9720196"/>
                      <a:gd name="connsiteY16" fmla="*/ 0 h 2888511"/>
                      <a:gd name="connsiteX17" fmla="*/ 9720196 w 9720196"/>
                      <a:gd name="connsiteY17" fmla="*/ 0 h 2888511"/>
                      <a:gd name="connsiteX18" fmla="*/ 9720196 w 9720196"/>
                      <a:gd name="connsiteY18" fmla="*/ 635472 h 2888511"/>
                      <a:gd name="connsiteX19" fmla="*/ 9720196 w 9720196"/>
                      <a:gd name="connsiteY19" fmla="*/ 1126519 h 2888511"/>
                      <a:gd name="connsiteX20" fmla="*/ 9720196 w 9720196"/>
                      <a:gd name="connsiteY20" fmla="*/ 1646451 h 2888511"/>
                      <a:gd name="connsiteX21" fmla="*/ 9720196 w 9720196"/>
                      <a:gd name="connsiteY21" fmla="*/ 2166383 h 2888511"/>
                      <a:gd name="connsiteX22" fmla="*/ 9720196 w 9720196"/>
                      <a:gd name="connsiteY22" fmla="*/ 2888511 h 2888511"/>
                      <a:gd name="connsiteX23" fmla="*/ 9148420 w 9720196"/>
                      <a:gd name="connsiteY23" fmla="*/ 2888511 h 2888511"/>
                      <a:gd name="connsiteX24" fmla="*/ 8382240 w 9720196"/>
                      <a:gd name="connsiteY24" fmla="*/ 2888511 h 2888511"/>
                      <a:gd name="connsiteX25" fmla="*/ 7810463 w 9720196"/>
                      <a:gd name="connsiteY25" fmla="*/ 2888511 h 2888511"/>
                      <a:gd name="connsiteX26" fmla="*/ 7044283 w 9720196"/>
                      <a:gd name="connsiteY26" fmla="*/ 2888511 h 2888511"/>
                      <a:gd name="connsiteX27" fmla="*/ 6472507 w 9720196"/>
                      <a:gd name="connsiteY27" fmla="*/ 2888511 h 2888511"/>
                      <a:gd name="connsiteX28" fmla="*/ 5803529 w 9720196"/>
                      <a:gd name="connsiteY28" fmla="*/ 2888511 h 2888511"/>
                      <a:gd name="connsiteX29" fmla="*/ 5523358 w 9720196"/>
                      <a:gd name="connsiteY29" fmla="*/ 2888511 h 2888511"/>
                      <a:gd name="connsiteX30" fmla="*/ 4757178 w 9720196"/>
                      <a:gd name="connsiteY30" fmla="*/ 2888511 h 2888511"/>
                      <a:gd name="connsiteX31" fmla="*/ 4282604 w 9720196"/>
                      <a:gd name="connsiteY31" fmla="*/ 2888511 h 2888511"/>
                      <a:gd name="connsiteX32" fmla="*/ 3613626 w 9720196"/>
                      <a:gd name="connsiteY32" fmla="*/ 2888511 h 2888511"/>
                      <a:gd name="connsiteX33" fmla="*/ 3333455 w 9720196"/>
                      <a:gd name="connsiteY33" fmla="*/ 2888511 h 2888511"/>
                      <a:gd name="connsiteX34" fmla="*/ 2567275 w 9720196"/>
                      <a:gd name="connsiteY34" fmla="*/ 2888511 h 2888511"/>
                      <a:gd name="connsiteX35" fmla="*/ 2092701 w 9720196"/>
                      <a:gd name="connsiteY35" fmla="*/ 2888511 h 2888511"/>
                      <a:gd name="connsiteX36" fmla="*/ 1520925 w 9720196"/>
                      <a:gd name="connsiteY36" fmla="*/ 2888511 h 2888511"/>
                      <a:gd name="connsiteX37" fmla="*/ 1143552 w 9720196"/>
                      <a:gd name="connsiteY37" fmla="*/ 2888511 h 2888511"/>
                      <a:gd name="connsiteX38" fmla="*/ 0 w 9720196"/>
                      <a:gd name="connsiteY38" fmla="*/ 2888511 h 2888511"/>
                      <a:gd name="connsiteX39" fmla="*/ 0 w 9720196"/>
                      <a:gd name="connsiteY39" fmla="*/ 2253039 h 2888511"/>
                      <a:gd name="connsiteX40" fmla="*/ 0 w 9720196"/>
                      <a:gd name="connsiteY40" fmla="*/ 1675336 h 2888511"/>
                      <a:gd name="connsiteX41" fmla="*/ 0 w 9720196"/>
                      <a:gd name="connsiteY41" fmla="*/ 1184290 h 2888511"/>
                      <a:gd name="connsiteX42" fmla="*/ 0 w 9720196"/>
                      <a:gd name="connsiteY42" fmla="*/ 577702 h 2888511"/>
                      <a:gd name="connsiteX43" fmla="*/ 0 w 9720196"/>
                      <a:gd name="connsiteY43" fmla="*/ 0 h 2888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720196" h="2888511" fill="none" extrusionOk="0">
                        <a:moveTo>
                          <a:pt x="0" y="0"/>
                        </a:moveTo>
                        <a:cubicBezTo>
                          <a:pt x="274325" y="-37807"/>
                          <a:pt x="355882" y="17009"/>
                          <a:pt x="571776" y="0"/>
                        </a:cubicBezTo>
                        <a:cubicBezTo>
                          <a:pt x="787670" y="-17009"/>
                          <a:pt x="809513" y="55395"/>
                          <a:pt x="1046351" y="0"/>
                        </a:cubicBezTo>
                        <a:cubicBezTo>
                          <a:pt x="1283190" y="-55395"/>
                          <a:pt x="1462591" y="46590"/>
                          <a:pt x="1618127" y="0"/>
                        </a:cubicBezTo>
                        <a:cubicBezTo>
                          <a:pt x="1773663" y="-46590"/>
                          <a:pt x="1971483" y="24302"/>
                          <a:pt x="2287105" y="0"/>
                        </a:cubicBezTo>
                        <a:cubicBezTo>
                          <a:pt x="2602727" y="-24302"/>
                          <a:pt x="2752167" y="11955"/>
                          <a:pt x="2956083" y="0"/>
                        </a:cubicBezTo>
                        <a:cubicBezTo>
                          <a:pt x="3159999" y="-11955"/>
                          <a:pt x="3375960" y="33013"/>
                          <a:pt x="3625061" y="0"/>
                        </a:cubicBezTo>
                        <a:cubicBezTo>
                          <a:pt x="3874162" y="-33013"/>
                          <a:pt x="4215448" y="4776"/>
                          <a:pt x="4391241" y="0"/>
                        </a:cubicBezTo>
                        <a:cubicBezTo>
                          <a:pt x="4567034" y="-4776"/>
                          <a:pt x="4732211" y="33460"/>
                          <a:pt x="4963018" y="0"/>
                        </a:cubicBezTo>
                        <a:cubicBezTo>
                          <a:pt x="5193825" y="-33460"/>
                          <a:pt x="5397714" y="58634"/>
                          <a:pt x="5631996" y="0"/>
                        </a:cubicBezTo>
                        <a:cubicBezTo>
                          <a:pt x="5866278" y="-58634"/>
                          <a:pt x="6029350" y="56881"/>
                          <a:pt x="6203772" y="0"/>
                        </a:cubicBezTo>
                        <a:cubicBezTo>
                          <a:pt x="6378194" y="-56881"/>
                          <a:pt x="6639171" y="38115"/>
                          <a:pt x="6775548" y="0"/>
                        </a:cubicBezTo>
                        <a:cubicBezTo>
                          <a:pt x="6911925" y="-38115"/>
                          <a:pt x="7149421" y="47745"/>
                          <a:pt x="7347325" y="0"/>
                        </a:cubicBezTo>
                        <a:cubicBezTo>
                          <a:pt x="7545229" y="-47745"/>
                          <a:pt x="7503651" y="22252"/>
                          <a:pt x="7627495" y="0"/>
                        </a:cubicBezTo>
                        <a:cubicBezTo>
                          <a:pt x="7751339" y="-22252"/>
                          <a:pt x="8158522" y="25681"/>
                          <a:pt x="8296473" y="0"/>
                        </a:cubicBezTo>
                        <a:cubicBezTo>
                          <a:pt x="8434424" y="-25681"/>
                          <a:pt x="8493641" y="8968"/>
                          <a:pt x="8576644" y="0"/>
                        </a:cubicBezTo>
                        <a:cubicBezTo>
                          <a:pt x="8659647" y="-8968"/>
                          <a:pt x="8923549" y="32407"/>
                          <a:pt x="9148420" y="0"/>
                        </a:cubicBezTo>
                        <a:cubicBezTo>
                          <a:pt x="9373291" y="-32407"/>
                          <a:pt x="9474035" y="60673"/>
                          <a:pt x="9720196" y="0"/>
                        </a:cubicBezTo>
                        <a:cubicBezTo>
                          <a:pt x="9771554" y="270665"/>
                          <a:pt x="9655987" y="455380"/>
                          <a:pt x="9720196" y="635472"/>
                        </a:cubicBezTo>
                        <a:cubicBezTo>
                          <a:pt x="9784405" y="815564"/>
                          <a:pt x="9682758" y="970459"/>
                          <a:pt x="9720196" y="1126519"/>
                        </a:cubicBezTo>
                        <a:cubicBezTo>
                          <a:pt x="9757634" y="1282579"/>
                          <a:pt x="9673923" y="1386646"/>
                          <a:pt x="9720196" y="1646451"/>
                        </a:cubicBezTo>
                        <a:cubicBezTo>
                          <a:pt x="9766469" y="1906256"/>
                          <a:pt x="9682885" y="2038624"/>
                          <a:pt x="9720196" y="2166383"/>
                        </a:cubicBezTo>
                        <a:cubicBezTo>
                          <a:pt x="9757507" y="2294142"/>
                          <a:pt x="9703747" y="2645215"/>
                          <a:pt x="9720196" y="2888511"/>
                        </a:cubicBezTo>
                        <a:cubicBezTo>
                          <a:pt x="9499993" y="2930662"/>
                          <a:pt x="9280946" y="2877933"/>
                          <a:pt x="9148420" y="2888511"/>
                        </a:cubicBezTo>
                        <a:cubicBezTo>
                          <a:pt x="9015894" y="2899089"/>
                          <a:pt x="8614796" y="2851137"/>
                          <a:pt x="8382240" y="2888511"/>
                        </a:cubicBezTo>
                        <a:cubicBezTo>
                          <a:pt x="8149684" y="2925885"/>
                          <a:pt x="8072334" y="2833392"/>
                          <a:pt x="7810463" y="2888511"/>
                        </a:cubicBezTo>
                        <a:cubicBezTo>
                          <a:pt x="7548592" y="2943630"/>
                          <a:pt x="7222541" y="2839144"/>
                          <a:pt x="7044283" y="2888511"/>
                        </a:cubicBezTo>
                        <a:cubicBezTo>
                          <a:pt x="6866025" y="2937878"/>
                          <a:pt x="6629594" y="2842177"/>
                          <a:pt x="6472507" y="2888511"/>
                        </a:cubicBezTo>
                        <a:cubicBezTo>
                          <a:pt x="6315420" y="2934845"/>
                          <a:pt x="6040170" y="2880800"/>
                          <a:pt x="5803529" y="2888511"/>
                        </a:cubicBezTo>
                        <a:cubicBezTo>
                          <a:pt x="5566888" y="2896222"/>
                          <a:pt x="5657804" y="2861984"/>
                          <a:pt x="5523358" y="2888511"/>
                        </a:cubicBezTo>
                        <a:cubicBezTo>
                          <a:pt x="5388912" y="2915038"/>
                          <a:pt x="5011020" y="2885012"/>
                          <a:pt x="4757178" y="2888511"/>
                        </a:cubicBezTo>
                        <a:cubicBezTo>
                          <a:pt x="4503336" y="2892010"/>
                          <a:pt x="4386224" y="2881911"/>
                          <a:pt x="4282604" y="2888511"/>
                        </a:cubicBezTo>
                        <a:cubicBezTo>
                          <a:pt x="4178984" y="2895111"/>
                          <a:pt x="3750981" y="2819037"/>
                          <a:pt x="3613626" y="2888511"/>
                        </a:cubicBezTo>
                        <a:cubicBezTo>
                          <a:pt x="3476271" y="2957985"/>
                          <a:pt x="3456270" y="2867530"/>
                          <a:pt x="3333455" y="2888511"/>
                        </a:cubicBezTo>
                        <a:cubicBezTo>
                          <a:pt x="3210640" y="2909492"/>
                          <a:pt x="2894761" y="2834501"/>
                          <a:pt x="2567275" y="2888511"/>
                        </a:cubicBezTo>
                        <a:cubicBezTo>
                          <a:pt x="2239789" y="2942521"/>
                          <a:pt x="2206680" y="2864736"/>
                          <a:pt x="2092701" y="2888511"/>
                        </a:cubicBezTo>
                        <a:cubicBezTo>
                          <a:pt x="1978722" y="2912286"/>
                          <a:pt x="1730919" y="2861781"/>
                          <a:pt x="1520925" y="2888511"/>
                        </a:cubicBezTo>
                        <a:cubicBezTo>
                          <a:pt x="1310931" y="2915241"/>
                          <a:pt x="1263383" y="2844854"/>
                          <a:pt x="1143552" y="2888511"/>
                        </a:cubicBezTo>
                        <a:cubicBezTo>
                          <a:pt x="1023721" y="2932168"/>
                          <a:pt x="332884" y="2774674"/>
                          <a:pt x="0" y="2888511"/>
                        </a:cubicBezTo>
                        <a:cubicBezTo>
                          <a:pt x="-7541" y="2612818"/>
                          <a:pt x="22394" y="2431026"/>
                          <a:pt x="0" y="2253039"/>
                        </a:cubicBezTo>
                        <a:cubicBezTo>
                          <a:pt x="-22394" y="2075052"/>
                          <a:pt x="22634" y="1929451"/>
                          <a:pt x="0" y="1675336"/>
                        </a:cubicBezTo>
                        <a:cubicBezTo>
                          <a:pt x="-22634" y="1421221"/>
                          <a:pt x="56345" y="1429004"/>
                          <a:pt x="0" y="1184290"/>
                        </a:cubicBezTo>
                        <a:cubicBezTo>
                          <a:pt x="-56345" y="939576"/>
                          <a:pt x="10529" y="815103"/>
                          <a:pt x="0" y="577702"/>
                        </a:cubicBezTo>
                        <a:cubicBezTo>
                          <a:pt x="-10529" y="340301"/>
                          <a:pt x="19815" y="160625"/>
                          <a:pt x="0" y="0"/>
                        </a:cubicBezTo>
                        <a:close/>
                      </a:path>
                      <a:path w="9720196" h="2888511" stroke="0" extrusionOk="0">
                        <a:moveTo>
                          <a:pt x="0" y="0"/>
                        </a:moveTo>
                        <a:cubicBezTo>
                          <a:pt x="227208" y="-36278"/>
                          <a:pt x="369508" y="14405"/>
                          <a:pt x="474574" y="0"/>
                        </a:cubicBezTo>
                        <a:cubicBezTo>
                          <a:pt x="579640" y="-14405"/>
                          <a:pt x="682566" y="8162"/>
                          <a:pt x="754745" y="0"/>
                        </a:cubicBezTo>
                        <a:cubicBezTo>
                          <a:pt x="826924" y="-8162"/>
                          <a:pt x="1248790" y="16841"/>
                          <a:pt x="1520925" y="0"/>
                        </a:cubicBezTo>
                        <a:cubicBezTo>
                          <a:pt x="1793060" y="-16841"/>
                          <a:pt x="1892237" y="40372"/>
                          <a:pt x="1995499" y="0"/>
                        </a:cubicBezTo>
                        <a:cubicBezTo>
                          <a:pt x="2098761" y="-40372"/>
                          <a:pt x="2367342" y="43913"/>
                          <a:pt x="2470073" y="0"/>
                        </a:cubicBezTo>
                        <a:cubicBezTo>
                          <a:pt x="2572804" y="-43913"/>
                          <a:pt x="2861831" y="42705"/>
                          <a:pt x="3236253" y="0"/>
                        </a:cubicBezTo>
                        <a:cubicBezTo>
                          <a:pt x="3610675" y="-42705"/>
                          <a:pt x="3497823" y="28036"/>
                          <a:pt x="3613626" y="0"/>
                        </a:cubicBezTo>
                        <a:cubicBezTo>
                          <a:pt x="3729429" y="-28036"/>
                          <a:pt x="4030280" y="41883"/>
                          <a:pt x="4379806" y="0"/>
                        </a:cubicBezTo>
                        <a:cubicBezTo>
                          <a:pt x="4729332" y="-41883"/>
                          <a:pt x="4848276" y="73127"/>
                          <a:pt x="5145986" y="0"/>
                        </a:cubicBezTo>
                        <a:cubicBezTo>
                          <a:pt x="5443696" y="-73127"/>
                          <a:pt x="5476755" y="12806"/>
                          <a:pt x="5717762" y="0"/>
                        </a:cubicBezTo>
                        <a:cubicBezTo>
                          <a:pt x="5958769" y="-12806"/>
                          <a:pt x="6295389" y="24"/>
                          <a:pt x="6483943" y="0"/>
                        </a:cubicBezTo>
                        <a:cubicBezTo>
                          <a:pt x="6672497" y="-24"/>
                          <a:pt x="6728967" y="940"/>
                          <a:pt x="6958517" y="0"/>
                        </a:cubicBezTo>
                        <a:cubicBezTo>
                          <a:pt x="7188067" y="-940"/>
                          <a:pt x="7267268" y="34939"/>
                          <a:pt x="7433091" y="0"/>
                        </a:cubicBezTo>
                        <a:cubicBezTo>
                          <a:pt x="7598914" y="-34939"/>
                          <a:pt x="7904379" y="68176"/>
                          <a:pt x="8102069" y="0"/>
                        </a:cubicBezTo>
                        <a:cubicBezTo>
                          <a:pt x="8299759" y="-68176"/>
                          <a:pt x="8433076" y="56706"/>
                          <a:pt x="8576644" y="0"/>
                        </a:cubicBezTo>
                        <a:cubicBezTo>
                          <a:pt x="8720212" y="-56706"/>
                          <a:pt x="9185171" y="13527"/>
                          <a:pt x="9720196" y="0"/>
                        </a:cubicBezTo>
                        <a:cubicBezTo>
                          <a:pt x="9725147" y="215029"/>
                          <a:pt x="9653827" y="353578"/>
                          <a:pt x="9720196" y="635472"/>
                        </a:cubicBezTo>
                        <a:cubicBezTo>
                          <a:pt x="9786565" y="917366"/>
                          <a:pt x="9693239" y="1088050"/>
                          <a:pt x="9720196" y="1242060"/>
                        </a:cubicBezTo>
                        <a:cubicBezTo>
                          <a:pt x="9747153" y="1396070"/>
                          <a:pt x="9655669" y="1580301"/>
                          <a:pt x="9720196" y="1848647"/>
                        </a:cubicBezTo>
                        <a:cubicBezTo>
                          <a:pt x="9784723" y="2116993"/>
                          <a:pt x="9698914" y="2219505"/>
                          <a:pt x="9720196" y="2339694"/>
                        </a:cubicBezTo>
                        <a:cubicBezTo>
                          <a:pt x="9741478" y="2459883"/>
                          <a:pt x="9657445" y="2769799"/>
                          <a:pt x="9720196" y="2888511"/>
                        </a:cubicBezTo>
                        <a:cubicBezTo>
                          <a:pt x="9405357" y="2891515"/>
                          <a:pt x="9221366" y="2862531"/>
                          <a:pt x="9051218" y="2888511"/>
                        </a:cubicBezTo>
                        <a:cubicBezTo>
                          <a:pt x="8881070" y="2914491"/>
                          <a:pt x="8791953" y="2852061"/>
                          <a:pt x="8673845" y="2888511"/>
                        </a:cubicBezTo>
                        <a:cubicBezTo>
                          <a:pt x="8555737" y="2924961"/>
                          <a:pt x="8287201" y="2839656"/>
                          <a:pt x="8102069" y="2888511"/>
                        </a:cubicBezTo>
                        <a:cubicBezTo>
                          <a:pt x="7916937" y="2937366"/>
                          <a:pt x="7943205" y="2856753"/>
                          <a:pt x="7821899" y="2888511"/>
                        </a:cubicBezTo>
                        <a:cubicBezTo>
                          <a:pt x="7700593" y="2920269"/>
                          <a:pt x="7680685" y="2886953"/>
                          <a:pt x="7541729" y="2888511"/>
                        </a:cubicBezTo>
                        <a:cubicBezTo>
                          <a:pt x="7402773" y="2890069"/>
                          <a:pt x="7197839" y="2834392"/>
                          <a:pt x="6969952" y="2888511"/>
                        </a:cubicBezTo>
                        <a:cubicBezTo>
                          <a:pt x="6742065" y="2942630"/>
                          <a:pt x="6696129" y="2857033"/>
                          <a:pt x="6592580" y="2888511"/>
                        </a:cubicBezTo>
                        <a:cubicBezTo>
                          <a:pt x="6489031" y="2919989"/>
                          <a:pt x="6123970" y="2840270"/>
                          <a:pt x="5923602" y="2888511"/>
                        </a:cubicBezTo>
                        <a:cubicBezTo>
                          <a:pt x="5723234" y="2936752"/>
                          <a:pt x="5702673" y="2872825"/>
                          <a:pt x="5546229" y="2888511"/>
                        </a:cubicBezTo>
                        <a:cubicBezTo>
                          <a:pt x="5389785" y="2904197"/>
                          <a:pt x="5095544" y="2888280"/>
                          <a:pt x="4877251" y="2888511"/>
                        </a:cubicBezTo>
                        <a:cubicBezTo>
                          <a:pt x="4658958" y="2888742"/>
                          <a:pt x="4681937" y="2885377"/>
                          <a:pt x="4597081" y="2888511"/>
                        </a:cubicBezTo>
                        <a:cubicBezTo>
                          <a:pt x="4512225" y="2891645"/>
                          <a:pt x="4089454" y="2836255"/>
                          <a:pt x="3928103" y="2888511"/>
                        </a:cubicBezTo>
                        <a:cubicBezTo>
                          <a:pt x="3766752" y="2940767"/>
                          <a:pt x="3667664" y="2874851"/>
                          <a:pt x="3550730" y="2888511"/>
                        </a:cubicBezTo>
                        <a:cubicBezTo>
                          <a:pt x="3433796" y="2902171"/>
                          <a:pt x="3387904" y="2873874"/>
                          <a:pt x="3270560" y="2888511"/>
                        </a:cubicBezTo>
                        <a:cubicBezTo>
                          <a:pt x="3153216" y="2903148"/>
                          <a:pt x="3005756" y="2864447"/>
                          <a:pt x="2893188" y="2888511"/>
                        </a:cubicBezTo>
                        <a:cubicBezTo>
                          <a:pt x="2780620" y="2912575"/>
                          <a:pt x="2483759" y="2853051"/>
                          <a:pt x="2224210" y="2888511"/>
                        </a:cubicBezTo>
                        <a:cubicBezTo>
                          <a:pt x="1964661" y="2923971"/>
                          <a:pt x="1995917" y="2881818"/>
                          <a:pt x="1846837" y="2888511"/>
                        </a:cubicBezTo>
                        <a:cubicBezTo>
                          <a:pt x="1697757" y="2895204"/>
                          <a:pt x="1697719" y="2876061"/>
                          <a:pt x="1566667" y="2888511"/>
                        </a:cubicBezTo>
                        <a:cubicBezTo>
                          <a:pt x="1435615" y="2900961"/>
                          <a:pt x="1312842" y="2882733"/>
                          <a:pt x="1189295" y="2888511"/>
                        </a:cubicBezTo>
                        <a:cubicBezTo>
                          <a:pt x="1065748" y="2894289"/>
                          <a:pt x="928184" y="2838758"/>
                          <a:pt x="714720" y="2888511"/>
                        </a:cubicBezTo>
                        <a:cubicBezTo>
                          <a:pt x="501257" y="2938264"/>
                          <a:pt x="181893" y="2826423"/>
                          <a:pt x="0" y="2888511"/>
                        </a:cubicBezTo>
                        <a:cubicBezTo>
                          <a:pt x="-54321" y="2651523"/>
                          <a:pt x="31553" y="2552491"/>
                          <a:pt x="0" y="2368579"/>
                        </a:cubicBezTo>
                        <a:cubicBezTo>
                          <a:pt x="-31553" y="2184667"/>
                          <a:pt x="707" y="2012672"/>
                          <a:pt x="0" y="1848647"/>
                        </a:cubicBezTo>
                        <a:cubicBezTo>
                          <a:pt x="-707" y="1684622"/>
                          <a:pt x="46968" y="1413915"/>
                          <a:pt x="0" y="1270945"/>
                        </a:cubicBezTo>
                        <a:cubicBezTo>
                          <a:pt x="-46968" y="1127975"/>
                          <a:pt x="63676" y="935460"/>
                          <a:pt x="0" y="693243"/>
                        </a:cubicBezTo>
                        <a:cubicBezTo>
                          <a:pt x="-63676" y="451026"/>
                          <a:pt x="44755" y="215108"/>
                          <a:pt x="0" y="0"/>
                        </a:cubicBezTo>
                        <a:close/>
                      </a:path>
                    </a:pathLst>
                  </a:custGeom>
                  <ask:type>
                    <ask:lineSketchNone/>
                  </ask:type>
                </ask:lineSketchStyleProps>
              </a:ext>
            </a:extLst>
          </a:ln>
        </p:spPr>
        <p:style>
          <a:lnRef idx="2">
            <a:schemeClr val="dk1"/>
          </a:lnRef>
          <a:fillRef idx="1">
            <a:schemeClr val="lt1"/>
          </a:fillRef>
          <a:effectRef idx="0">
            <a:schemeClr val="dk1"/>
          </a:effectRef>
          <a:fontRef idx="minor">
            <a:schemeClr val="dk1"/>
          </a:fontRef>
        </p:style>
        <p:txBody>
          <a:bodyPr rtlCol="0" anchor="t"/>
          <a:lstStyle/>
          <a:p>
            <a:endParaRPr lang="en-US" sz="2000" i="1" dirty="0">
              <a:solidFill>
                <a:srgbClr val="000000"/>
              </a:solidFill>
              <a:effectLst>
                <a:outerShdw blurRad="38100" dist="38100" dir="2700000" algn="tl">
                  <a:srgbClr val="000000">
                    <a:alpha val="43137"/>
                  </a:srgbClr>
                </a:outerShdw>
              </a:effectLst>
              <a:latin typeface="IBM Plex Sans" panose="020B0503050203000203" pitchFamily="34" charset="0"/>
            </a:endParaRPr>
          </a:p>
          <a:p>
            <a:r>
              <a:rPr lang="en-US" sz="2000" b="0" u="none" strike="noStrike" baseline="0" dirty="0">
                <a:solidFill>
                  <a:srgbClr val="000000"/>
                </a:solidFill>
                <a:latin typeface="IBM Plex Sans" panose="020B0503050203000203" pitchFamily="34" charset="0"/>
              </a:rPr>
              <a:t>Question:</a:t>
            </a:r>
          </a:p>
          <a:p>
            <a:r>
              <a:rPr lang="en-US" sz="2000" b="0" u="none" strike="noStrike" baseline="0" dirty="0">
                <a:solidFill>
                  <a:srgbClr val="000000"/>
                </a:solidFill>
                <a:latin typeface="IBM Plex Sans" panose="020B0503050203000203" pitchFamily="34" charset="0"/>
              </a:rPr>
              <a:t>1. Check the definition for the word “Principal” in Section 7: Glossary. What is the    principal amount?</a:t>
            </a:r>
          </a:p>
          <a:p>
            <a:r>
              <a:rPr lang="en-US" sz="2000" b="0" u="none" strike="noStrike" baseline="0" dirty="0">
                <a:solidFill>
                  <a:srgbClr val="000000"/>
                </a:solidFill>
                <a:latin typeface="IBM Plex Sans" panose="020B0503050203000203" pitchFamily="34" charset="0"/>
              </a:rPr>
              <a:t>    $ __________</a:t>
            </a:r>
          </a:p>
          <a:p>
            <a:endParaRPr lang="en-US" sz="2000" b="0" u="none" strike="noStrike" baseline="0" dirty="0">
              <a:solidFill>
                <a:srgbClr val="000000"/>
              </a:solidFill>
              <a:latin typeface="IBM Plex Sans" panose="020B0503050203000203" pitchFamily="34" charset="0"/>
            </a:endParaRPr>
          </a:p>
          <a:p>
            <a:r>
              <a:rPr lang="en-US" sz="2000" b="0" u="none" strike="noStrike" baseline="0" dirty="0">
                <a:solidFill>
                  <a:srgbClr val="000000"/>
                </a:solidFill>
                <a:latin typeface="IBM Plex Sans" panose="020B0503050203000203" pitchFamily="34" charset="0"/>
              </a:rPr>
              <a:t>2. What will be the size of Jennifer’s investment after 1 year?</a:t>
            </a:r>
          </a:p>
          <a:p>
            <a:r>
              <a:rPr lang="en-US" sz="2000" b="0" u="none" strike="noStrike" baseline="0" dirty="0">
                <a:solidFill>
                  <a:srgbClr val="000000"/>
                </a:solidFill>
                <a:latin typeface="IBM Plex Sans" panose="020B0503050203000203" pitchFamily="34" charset="0"/>
              </a:rPr>
              <a:t>    $ __________</a:t>
            </a:r>
            <a:r>
              <a:rPr lang="en-US" sz="2000" b="0" i="0" u="none" strike="noStrike" baseline="0" dirty="0">
                <a:solidFill>
                  <a:srgbClr val="000000"/>
                </a:solidFill>
                <a:latin typeface="IBM Plex Sans" panose="020B0503050203000203" pitchFamily="34" charset="0"/>
              </a:rPr>
              <a:t>	</a:t>
            </a:r>
          </a:p>
        </p:txBody>
      </p:sp>
    </p:spTree>
    <p:extLst>
      <p:ext uri="{BB962C8B-B14F-4D97-AF65-F5344CB8AC3E}">
        <p14:creationId xmlns:p14="http://schemas.microsoft.com/office/powerpoint/2010/main" val="2112914018"/>
      </p:ext>
    </p:extLst>
  </p:cSld>
  <p:clrMapOvr>
    <a:masterClrMapping/>
  </p:clrMapOvr>
</p:sld>
</file>

<file path=ppt/theme/theme1.xml><?xml version="1.0" encoding="utf-8"?>
<a:theme xmlns:a="http://schemas.openxmlformats.org/drawingml/2006/main" name="1_Office Theme">
  <a:themeElements>
    <a:clrScheme name="Glendon_YU Colours2020">
      <a:dk1>
        <a:srgbClr val="000000"/>
      </a:dk1>
      <a:lt1>
        <a:srgbClr val="FFFFFF"/>
      </a:lt1>
      <a:dk2>
        <a:srgbClr val="68625F"/>
      </a:dk2>
      <a:lt2>
        <a:srgbClr val="F2F2F2"/>
      </a:lt2>
      <a:accent1>
        <a:srgbClr val="005E9E"/>
      </a:accent1>
      <a:accent2>
        <a:srgbClr val="D39F0E"/>
      </a:accent2>
      <a:accent3>
        <a:srgbClr val="E21836"/>
      </a:accent3>
      <a:accent4>
        <a:srgbClr val="AE0D19"/>
      </a:accent4>
      <a:accent5>
        <a:srgbClr val="B6AEA8"/>
      </a:accent5>
      <a:accent6>
        <a:srgbClr val="E1DEDB"/>
      </a:accent6>
      <a:hlink>
        <a:srgbClr val="E21E38"/>
      </a:hlink>
      <a:folHlink>
        <a:srgbClr val="AF1F24"/>
      </a:folHlink>
    </a:clrScheme>
    <a:fontScheme name="YorkU">
      <a:majorFont>
        <a:latin typeface="IBM Plex Sans"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IBM Plex Sans Light"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smtClean="0">
            <a:solidFill>
              <a:schemeClr val="tx1"/>
            </a:solidFill>
          </a:defRPr>
        </a:defPPr>
      </a:lstStyle>
    </a:txDef>
  </a:objectDefaults>
  <a:extraClrSchemeLst/>
  <a:extLst>
    <a:ext uri="{05A4C25C-085E-4340-85A3-A5531E510DB2}">
      <thm15:themeFamily xmlns:thm15="http://schemas.microsoft.com/office/thememl/2012/main" name="GLEN_YorkU_Template_Aug2020_r2.pptx" id="{18F8A4E6-F463-F542-87FF-F704A0CD1397}" vid="{12D40156-3866-5C41-963F-1066551B7A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2" ma:contentTypeDescription="Create a new document." ma:contentTypeScope="" ma:versionID="3aa8ec355c1d5c52b1fc807268c9004b">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c5073c88365f1b99080a37b526b8b79b"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E042DD2-A503-4D3F-9EFD-CB405E94E642}">
  <ds:schemaRefs>
    <ds:schemaRef ds:uri="http://schemas.microsoft.com/office/infopath/2007/PartnerControls"/>
    <ds:schemaRef ds:uri="http://www.w3.org/XML/1998/namespace"/>
    <ds:schemaRef ds:uri="http://purl.org/dc/elements/1.1/"/>
    <ds:schemaRef ds:uri="http://schemas.microsoft.com/office/2006/metadata/properties"/>
    <ds:schemaRef ds:uri="http://purl.org/dc/dcmitype/"/>
    <ds:schemaRef ds:uri="http://schemas.microsoft.com/office/2006/documentManagement/types"/>
    <ds:schemaRef ds:uri="http://purl.org/dc/terms/"/>
    <ds:schemaRef ds:uri="http://schemas.openxmlformats.org/package/2006/metadata/core-properties"/>
    <ds:schemaRef ds:uri="8b868721-7ad1-47b7-bba7-108dae03098e"/>
    <ds:schemaRef ds:uri="c075e844-c6ea-4c5d-9447-7eac30e22959"/>
  </ds:schemaRefs>
</ds:datastoreItem>
</file>

<file path=customXml/itemProps2.xml><?xml version="1.0" encoding="utf-8"?>
<ds:datastoreItem xmlns:ds="http://schemas.openxmlformats.org/officeDocument/2006/customXml" ds:itemID="{20571357-017D-4572-A03B-8FB707D224CD}">
  <ds:schemaRefs>
    <ds:schemaRef ds:uri="http://schemas.microsoft.com/sharepoint/v3/contenttype/forms"/>
  </ds:schemaRefs>
</ds:datastoreItem>
</file>

<file path=customXml/itemProps3.xml><?xml version="1.0" encoding="utf-8"?>
<ds:datastoreItem xmlns:ds="http://schemas.openxmlformats.org/officeDocument/2006/customXml" ds:itemID="{B3B842BD-9467-4308-A184-7C6AFF0EB0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75e844-c6ea-4c5d-9447-7eac30e22959"/>
    <ds:schemaRef ds:uri="8b868721-7ad1-47b7-bba7-108dae03098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270</TotalTime>
  <Words>2596</Words>
  <Application>Microsoft Macintosh PowerPoint</Application>
  <PresentationFormat>Widescreen</PresentationFormat>
  <Paragraphs>281</Paragraphs>
  <Slides>23</Slides>
  <Notes>16</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23</vt:i4>
      </vt:variant>
    </vt:vector>
  </HeadingPairs>
  <TitlesOfParts>
    <vt:vector size="37" baseType="lpstr">
      <vt:lpstr>Arial</vt:lpstr>
      <vt:lpstr>Calibri</vt:lpstr>
      <vt:lpstr>IBM Plex Sans</vt:lpstr>
      <vt:lpstr>IBM Plex Sans ExtraLight</vt:lpstr>
      <vt:lpstr>IBM Plex Sans Light</vt:lpstr>
      <vt:lpstr>IBM Plex Sans Medium</vt:lpstr>
      <vt:lpstr>IBM Plex Sans SemiBold</vt:lpstr>
      <vt:lpstr>IBM Plex Sans SmBld</vt:lpstr>
      <vt:lpstr>IBM Plex Serif</vt:lpstr>
      <vt:lpstr>IBM Plex Serif ExtraLight</vt:lpstr>
      <vt:lpstr>IBM Plex Serif Medium</vt:lpstr>
      <vt:lpstr>Jumble</vt:lpstr>
      <vt:lpstr>Wingdings</vt:lpstr>
      <vt:lpstr>1_Office Theme</vt:lpstr>
      <vt:lpstr>PowerPoint Presentation</vt:lpstr>
      <vt:lpstr>INTRODUCTIONS</vt:lpstr>
      <vt:lpstr>RULES OF ENGAGEMENT</vt:lpstr>
      <vt:lpstr>PowerPoint Presentation</vt:lpstr>
      <vt:lpstr>PowerPoint Presentation</vt:lpstr>
      <vt:lpstr>PowerPoint Presentation</vt:lpstr>
      <vt:lpstr>Stage 1A: Basic Concepts of Investing</vt:lpstr>
      <vt:lpstr>PowerPoint Presentation</vt:lpstr>
      <vt:lpstr>Stage 2A: Simple Interest Calculation</vt:lpstr>
      <vt:lpstr>Stage 2B: Simple Interest vs Compounding Interest</vt:lpstr>
      <vt:lpstr>Stage 2B: Simple Interest vs Compounding Interest</vt:lpstr>
      <vt:lpstr>Stage 2B: Simple Interest vs Compounding Interest</vt:lpstr>
      <vt:lpstr>PowerPoint Presentation</vt:lpstr>
      <vt:lpstr>Stage 3A: Uncertainty on Investment Outcome</vt:lpstr>
      <vt:lpstr>Stage 3A: Uncertainty on Investment Outcome</vt:lpstr>
      <vt:lpstr>Stage 3A: Uncertainty on Investment Outcome</vt:lpstr>
      <vt:lpstr>Stage 3B: Risk Management with Portfolio Diversification</vt:lpstr>
      <vt:lpstr>PowerPoint Presentation</vt:lpstr>
      <vt:lpstr>Stage 4A: Determine your Risk Tolerance with a Self Test</vt:lpstr>
      <vt:lpstr>PowerPoint Presentation</vt:lpstr>
      <vt:lpstr>ADDITIONAL RESOURCES</vt:lpstr>
      <vt:lpstr>SURVEY, FINAL THOUGHTS AND 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Jian Hao Chiah</dc:creator>
  <cp:lastModifiedBy>Alain Saleh</cp:lastModifiedBy>
  <cp:revision>30</cp:revision>
  <dcterms:created xsi:type="dcterms:W3CDTF">2022-05-03T18:42:38Z</dcterms:created>
  <dcterms:modified xsi:type="dcterms:W3CDTF">2022-07-07T21:02:57Z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y fmtid="{D5CDD505-2E9C-101B-9397-08002B2CF9AE}" pid="3" name="MediaServiceImageTags">
    <vt:lpwstr/>
  </property>
</Properties>
</file>