
<file path=[Content_Types].xml><?xml version="1.0" encoding="utf-8"?>
<Types xmlns="http://schemas.openxmlformats.org/package/2006/content-types">
  <Default Extension="jpeg" ContentType="image/jpeg"/>
  <Default Extension="jpg" ContentType="image/jp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20"/>
  </p:notesMasterIdLst>
  <p:sldIdLst>
    <p:sldId id="256" r:id="rId2"/>
    <p:sldId id="277" r:id="rId3"/>
    <p:sldId id="258" r:id="rId4"/>
    <p:sldId id="260" r:id="rId5"/>
    <p:sldId id="279" r:id="rId6"/>
    <p:sldId id="263" r:id="rId7"/>
    <p:sldId id="280" r:id="rId8"/>
    <p:sldId id="281" r:id="rId9"/>
    <p:sldId id="282" r:id="rId10"/>
    <p:sldId id="283" r:id="rId11"/>
    <p:sldId id="284" r:id="rId12"/>
    <p:sldId id="285" r:id="rId13"/>
    <p:sldId id="268" r:id="rId14"/>
    <p:sldId id="265" r:id="rId15"/>
    <p:sldId id="266" r:id="rId16"/>
    <p:sldId id="274" r:id="rId17"/>
    <p:sldId id="275" r:id="rId18"/>
    <p:sldId id="27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71B21E1-0336-478D-B22A-4B1DA09D8970}">
  <a:tblStyle styleId="{D71B21E1-0336-478D-B22A-4B1DA09D8970}" styleName="Table_0">
    <a:wholeTbl>
      <a:tcTxStyle b="off" i="off">
        <a:font>
          <a:latin typeface="Trebuchet MS"/>
          <a:ea typeface="Trebuchet MS"/>
          <a:cs typeface="Trebuchet MS"/>
        </a:font>
        <a:schemeClr val="lt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tcBdr/>
        <a:fill>
          <a:solidFill>
            <a:srgbClr val="CAC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ACA"/>
          </a:solidFill>
        </a:fill>
      </a:tcStyle>
    </a:band1V>
    <a:band2V>
      <a:tcTxStyle/>
      <a:tcStyle>
        <a:tcBdr/>
      </a:tcStyle>
    </a:band2V>
    <a:lastCol>
      <a:tcTxStyle b="on" i="off"/>
      <a:tcStyle>
        <a:tcBdr>
          <a:left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</a:tcBdr>
        <a:fill>
          <a:solidFill>
            <a:srgbClr val="A8A8A8"/>
          </a:solidFill>
        </a:fill>
      </a:tcStyle>
    </a:lastCol>
    <a:firstCol>
      <a:tcTxStyle b="on" i="off"/>
      <a:tcStyle>
        <a:tcBdr>
          <a:right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</a:tcBdr>
        <a:fill>
          <a:solidFill>
            <a:srgbClr val="A8A8A8"/>
          </a:solidFill>
        </a:fill>
      </a:tcStyle>
    </a:firstCol>
    <a:lastRow>
      <a:tcTxStyle b="on" i="off"/>
      <a:tcStyle>
        <a:tcBdr>
          <a:top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A8A8A8"/>
          </a:solidFill>
        </a:fill>
      </a:tcStyle>
    </a:lastRow>
    <a:seCell>
      <a:tcTxStyle/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</a:tcBdr>
      </a:tcStyle>
    </a:seCell>
    <a:swCell>
      <a:tcTxStyle/>
      <a:tcStyle>
        <a:tcBdr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swCell>
    <a:firstRow>
      <a:tcTxStyle b="on" i="off"/>
      <a:tcStyle>
        <a:tcBdr>
          <a:bottom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</a:tcBdr>
      </a:tcStyle>
    </a:neCell>
    <a:nwCell>
      <a:tcTxStyle/>
      <a:tcStyle>
        <a:tcBdr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86085" autoAdjust="0"/>
  </p:normalViewPr>
  <p:slideViewPr>
    <p:cSldViewPr snapToGrid="0">
      <p:cViewPr varScale="1">
        <p:scale>
          <a:sx n="62" d="100"/>
          <a:sy n="62" d="100"/>
        </p:scale>
        <p:origin x="10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9445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Note:  PsycInfo Thesaurus provides controlled vocabulary terms that are used in PsycInfo database.  The Thesaurus feature improves searching. </a:t>
            </a:r>
            <a:endParaRPr/>
          </a:p>
        </p:txBody>
      </p:sp>
      <p:sp>
        <p:nvSpPr>
          <p:cNvPr id="258" name="Google Shape;258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15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30633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60215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6192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321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1338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121DB-E045-42DF-852C-3685A58008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6DDB73-C60E-4B53-A1DD-2B1C31CB9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23F9F-AB69-4368-BEAC-DC5864EEC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F3268-6802-4C92-9B4D-E30393A5D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E737A-0D5A-4B6B-9644-653A7014D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790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50D22-8935-4598-9CB7-83F2CEF68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8208A2-5C1D-4E5E-AE25-21FA4020D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6B5C0-3B4A-4183-992B-93B464439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7C00D-AF3F-4269-999C-C6A34AC0C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88F3-D351-4EB6-9E1B-4BC4FA5F4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5270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770199-91D3-413A-B732-77DBB44CB9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21EDBA-EB76-4AE9-9A14-5F9F6EE72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4906E-9F7C-4166-8984-D2CA09C08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20C05-CEBD-4AFE-AEBB-D6B30632D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CA9C7-65E3-4B81-B3AB-D34A0CD4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098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6B5B4-E8B0-4C04-BC64-AFDB09E27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160F4-8F6F-41A8-9929-E0576B9A2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8555F-17F2-4E23-9449-B38D15BEF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33D0A-974F-44E1-A749-C433500B8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BB88B-BCAE-46F7-AFA4-26C2B6BCD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1348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4A6D8-E625-4EB5-88D8-54463C3C4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5668A-7ACD-4983-9F43-A01EF0709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A60AE-E099-4609-9727-5530380CD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268AF-E946-437D-A262-7A16CDA2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6C2B6-CA3B-489D-8AE1-2218FA8CE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36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368E0-FE1B-4561-890C-C95CB6755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2CE76-6614-4C8E-92FC-5790127B48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242920-7F81-4C75-B634-641FFD3B13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D891D4-CF73-4FA2-A986-6D330493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107819-8043-4D5E-BA98-DE0B511E8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4B1A33-8DB7-4CE8-858E-70FC40DAF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828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6FB8B-D859-4D99-A5DE-CAA40071D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3E7A5E-F6B0-496C-8B64-6E8E2A00F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DB28EF-3B95-4367-BD09-350EE26DBF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19311C-4D06-4260-A868-346AAD1EB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C438C1-147B-47F0-938D-BB9E7D7C6B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FA19D7-7E32-4EAC-B67A-59AF4AE24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9988D7-26CD-4A28-8B7B-4D25A4398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B5AC72-4487-467E-A19B-B0A869535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0055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55411-054A-45DF-9EF2-C0F31A259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6D4B2-DBFD-4A8E-A244-2C276628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8B3BC7-D4C2-405F-8417-421EA308A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41097B-F73B-4B63-80DE-08A270992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663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85B4E3-6A50-4427-91D9-52E8A9D0B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7EF360-0C85-440A-8B50-C399FCB02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DBEA36-8F9F-45BA-9F58-DD64923C1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001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6F65D-6EFD-449B-8EB3-82557AC34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B4731-09BC-4AB1-8BC1-3A5BA9775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6E2975-418E-42C4-9772-EBC644C3EB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EF22C-8671-4E2E-8134-CA688DA6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605045-3AA6-4E4A-88C0-D527C2D6C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CBE26-6896-4578-85BF-7D58F1D9A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821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B1C8B-34A8-4521-B50A-38733F578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1E7022-7065-4EF1-9562-D885407FFA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783B6A-A415-4B7F-B864-158A62C99F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6D907-D3E3-40DB-8069-2E495D89C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4017E-74AE-4BA9-9153-4FFB6A2F1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F25123-AC03-41F0-B792-7629ABA3F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754572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11560-1A27-4D7F-BA86-A0F43A36F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56F95-895A-4C4B-9888-3F41601978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0157B-E6D6-416C-BFA2-AE9403D617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4ABDC-1BAE-44E0-BBD8-D889F22D50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DC8FD-6AC7-4562-85C0-FD2B04CC4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89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microsoft.com/office/2007/relationships/media" Target="../media/media12.mp4"/><Relationship Id="rId7" Type="http://schemas.openxmlformats.org/officeDocument/2006/relationships/hyperlink" Target="https://www.youtube.com/watch?v=BB4Az3Geu_c" TargetMode="External"/><Relationship Id="rId2" Type="http://schemas.openxmlformats.org/officeDocument/2006/relationships/video" Target="https://www.youtube.com/embed/BB4Az3Geu_c?feature=oembed" TargetMode="External"/><Relationship Id="rId1" Type="http://schemas.openxmlformats.org/officeDocument/2006/relationships/tags" Target="../tags/tag1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12.mp4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Lq_I58LdPVE&amp;t=4s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youtube.com/watch?v=BB4Az3Geu_c" TargetMode="External"/><Relationship Id="rId2" Type="http://schemas.openxmlformats.org/officeDocument/2006/relationships/video" Target="../media/media13.mp4"/><Relationship Id="rId1" Type="http://schemas.microsoft.com/office/2007/relationships/media" Target="../media/media13.mp4"/><Relationship Id="rId6" Type="http://schemas.openxmlformats.org/officeDocument/2006/relationships/hyperlink" Target="https://www.youtube.com/watch?v=wiMpFRAE9FM" TargetMode="External"/><Relationship Id="rId5" Type="http://schemas.openxmlformats.org/officeDocument/2006/relationships/hyperlink" Target="https://www.youtube.com/watch?v=pOZ4VV0m44o" TargetMode="External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4.mp4"/><Relationship Id="rId1" Type="http://schemas.microsoft.com/office/2007/relationships/media" Target="../media/media14.mp4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5.mp4"/><Relationship Id="rId1" Type="http://schemas.microsoft.com/office/2007/relationships/media" Target="../media/media15.mp4"/><Relationship Id="rId6" Type="http://schemas.openxmlformats.org/officeDocument/2006/relationships/image" Target="../media/image21.png"/><Relationship Id="rId5" Type="http://schemas.openxmlformats.org/officeDocument/2006/relationships/hyperlink" Target="https://www.youtube.com/watch?v=wiMpFRAE9FM" TargetMode="External"/><Relationship Id="rId4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6.mp4"/><Relationship Id="rId1" Type="http://schemas.microsoft.com/office/2007/relationships/media" Target="../media/media16.mp4"/><Relationship Id="rId6" Type="http://schemas.openxmlformats.org/officeDocument/2006/relationships/image" Target="../media/image22.png"/><Relationship Id="rId5" Type="http://schemas.openxmlformats.org/officeDocument/2006/relationships/hyperlink" Target="https://www.youtube.com/watch?time_continue=4&amp;v=Fv0mm-r7fnY&amp;feature=emb_logo" TargetMode="External"/><Relationship Id="rId4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png"/><Relationship Id="rId2" Type="http://schemas.openxmlformats.org/officeDocument/2006/relationships/video" Target="../media/media17.mp4"/><Relationship Id="rId1" Type="http://schemas.microsoft.com/office/2007/relationships/media" Target="../media/media17.mp4"/><Relationship Id="rId6" Type="http://schemas.openxmlformats.org/officeDocument/2006/relationships/hyperlink" Target="https://owl.purdue.edu/owl/research_and_citation/apa_style/apa_formatting_and_style_guide/general_format.html" TargetMode="External"/><Relationship Id="rId5" Type="http://schemas.openxmlformats.org/officeDocument/2006/relationships/hyperlink" Target="https://spark.library.yorku.ca/wp-content/themes/glendonits-spark-20151125/resources/APA%20Style%20Overview.pdf" TargetMode="External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8.mp4"/><Relationship Id="rId1" Type="http://schemas.microsoft.com/office/2007/relationships/media" Target="../media/media18.mp4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18"/>
          <p:cNvPicPr preferRelativeResize="0"/>
          <p:nvPr/>
        </p:nvPicPr>
        <p:blipFill rotWithShape="1">
          <a:blip r:embed="rId5">
            <a:alphaModFix/>
          </a:blip>
          <a:srcRect l="9091" t="15163" b="17329"/>
          <a:stretch/>
        </p:blipFill>
        <p:spPr>
          <a:xfrm>
            <a:off x="1" y="10"/>
            <a:ext cx="1219200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8"/>
          <p:cNvSpPr/>
          <p:nvPr/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4705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8"/>
          <p:cNvSpPr/>
          <p:nvPr/>
        </p:nvSpPr>
        <p:spPr>
          <a:xfrm>
            <a:off x="3733800" y="0"/>
            <a:ext cx="7315200" cy="6858000"/>
          </a:xfrm>
          <a:prstGeom prst="parallelogram">
            <a:avLst>
              <a:gd name="adj" fmla="val 15925"/>
            </a:avLst>
          </a:prstGeom>
          <a:solidFill>
            <a:schemeClr val="lt1">
              <a:alpha val="86666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151" name="Google Shape;151;p18"/>
          <p:cNvCxnSpPr/>
          <p:nvPr/>
        </p:nvCxnSpPr>
        <p:spPr>
          <a:xfrm>
            <a:off x="9371012" y="0"/>
            <a:ext cx="1219200" cy="685800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2" name="Google Shape;152;p18"/>
          <p:cNvCxnSpPr/>
          <p:nvPr/>
        </p:nvCxnSpPr>
        <p:spPr>
          <a:xfrm flipH="1">
            <a:off x="7425267" y="3681413"/>
            <a:ext cx="4763558" cy="3176587"/>
          </a:xfrm>
          <a:prstGeom prst="straightConnector1">
            <a:avLst/>
          </a:prstGeom>
          <a:noFill/>
          <a:ln w="9525" cap="flat" cmpd="sng">
            <a:solidFill>
              <a:srgbClr val="D8D8D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3" name="Google Shape;153;p18"/>
          <p:cNvSpPr/>
          <p:nvPr/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 extrusionOk="0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29803"/>
            </a:schemeClr>
          </a:solidFill>
          <a:ln>
            <a:noFill/>
          </a:ln>
        </p:spPr>
      </p:sp>
      <p:sp>
        <p:nvSpPr>
          <p:cNvPr id="154" name="Google Shape;154;p18"/>
          <p:cNvSpPr/>
          <p:nvPr/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 extrusionOk="0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</p:sp>
      <p:sp>
        <p:nvSpPr>
          <p:cNvPr id="155" name="Google Shape;155;p18"/>
          <p:cNvSpPr/>
          <p:nvPr/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8"/>
          <p:cNvSpPr txBox="1">
            <a:spLocks noGrp="1"/>
          </p:cNvSpPr>
          <p:nvPr>
            <p:ph type="ctrTitle"/>
          </p:nvPr>
        </p:nvSpPr>
        <p:spPr>
          <a:xfrm>
            <a:off x="4791450" y="1678665"/>
            <a:ext cx="4482553" cy="2369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</a:pPr>
            <a:r>
              <a:rPr lang="en-CA" dirty="0"/>
              <a:t>PSYC  2030</a:t>
            </a:r>
            <a:br>
              <a:rPr lang="en-CA" dirty="0"/>
            </a:br>
            <a:r>
              <a:rPr lang="en-CA" dirty="0"/>
              <a:t>Library Session</a:t>
            </a:r>
            <a:endParaRPr dirty="0"/>
          </a:p>
        </p:txBody>
      </p:sp>
      <p:sp>
        <p:nvSpPr>
          <p:cNvPr id="157" name="Google Shape;157;p18"/>
          <p:cNvSpPr txBox="1">
            <a:spLocks noGrp="1"/>
          </p:cNvSpPr>
          <p:nvPr>
            <p:ph type="subTitle" idx="1"/>
          </p:nvPr>
        </p:nvSpPr>
        <p:spPr>
          <a:xfrm>
            <a:off x="4788276" y="4050832"/>
            <a:ext cx="4485725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CA" b="1"/>
              <a:t>Winter 2021</a:t>
            </a:r>
            <a:endParaRPr/>
          </a:p>
        </p:txBody>
      </p:sp>
      <p:sp>
        <p:nvSpPr>
          <p:cNvPr id="158" name="Google Shape;158;p18"/>
          <p:cNvSpPr/>
          <p:nvPr/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 extrusionOk="0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rgbClr val="3F7818">
              <a:alpha val="46666"/>
            </a:srgbClr>
          </a:solidFill>
          <a:ln>
            <a:noFill/>
          </a:ln>
        </p:spPr>
      </p:sp>
      <p:sp>
        <p:nvSpPr>
          <p:cNvPr id="159" name="Google Shape;159;p18"/>
          <p:cNvSpPr/>
          <p:nvPr/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 extrusionOk="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rgbClr val="BFE471">
              <a:alpha val="69803"/>
            </a:srgbClr>
          </a:solidFill>
          <a:ln>
            <a:noFill/>
          </a:ln>
        </p:spPr>
      </p:sp>
      <p:sp>
        <p:nvSpPr>
          <p:cNvPr id="160" name="Google Shape;160;p18"/>
          <p:cNvSpPr/>
          <p:nvPr/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 extrusionOk="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4705"/>
            </a:schemeClr>
          </a:solidFill>
          <a:ln>
            <a:noFill/>
          </a:ln>
        </p:spPr>
      </p:sp>
      <p:sp>
        <p:nvSpPr>
          <p:cNvPr id="161" name="Google Shape;161;p18"/>
          <p:cNvSpPr/>
          <p:nvPr/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5DF4D41F-C5C2-4D97-AE00-B9DC465F2E4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626"/>
    </mc:Choice>
    <mc:Fallback>
      <p:transition spd="slow" advTm="18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23FFA-0CCF-4E57-B627-F9BA5CFA1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Search Strategy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3CFC336-5EFD-4FB0-8BD4-12C6A8638A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36441" y="1825625"/>
            <a:ext cx="9719117" cy="4351338"/>
          </a:xfrm>
          <a:prstGeom prst="rect">
            <a:avLst/>
          </a:prstGeom>
        </p:spPr>
      </p:pic>
      <p:pic>
        <p:nvPicPr>
          <p:cNvPr id="3" name="Video 2">
            <a:hlinkClick r:id="" action="ppaction://media"/>
            <a:extLst>
              <a:ext uri="{FF2B5EF4-FFF2-40B4-BE49-F238E27FC236}">
                <a16:creationId xmlns:a16="http://schemas.microsoft.com/office/drawing/2014/main" id="{2B63B5C9-6A0F-4AE8-8D97-9F0E3314676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2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276"/>
    </mc:Choice>
    <mc:Fallback>
      <p:transition spd="slow" advTm="422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9" name="Google Shape;239;p25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0" name="Google Shape;240;p25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 dirty="0"/>
              <a:t>Evaluating Information Sources:  PARCA</a:t>
            </a:r>
            <a:endParaRPr dirty="0"/>
          </a:p>
        </p:txBody>
      </p:sp>
      <p:sp>
        <p:nvSpPr>
          <p:cNvPr id="241" name="Google Shape;241;p25"/>
          <p:cNvSpPr txBox="1">
            <a:spLocks noGrp="1"/>
          </p:cNvSpPr>
          <p:nvPr>
            <p:ph idx="1"/>
          </p:nvPr>
        </p:nvSpPr>
        <p:spPr>
          <a:xfrm>
            <a:off x="4654295" y="1828800"/>
            <a:ext cx="4619706" cy="4212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US" sz="3200" b="1" dirty="0"/>
              <a:t>P</a:t>
            </a:r>
            <a:r>
              <a:rPr lang="en-US" sz="3200" dirty="0"/>
              <a:t>urpose</a:t>
            </a:r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US" sz="3200" b="1" dirty="0"/>
              <a:t>A</a:t>
            </a:r>
            <a:r>
              <a:rPr lang="en-US" sz="3200" dirty="0"/>
              <a:t>uthority</a:t>
            </a:r>
          </a:p>
          <a:p>
            <a:pPr marL="342900" lvl="0" indent="-251459">
              <a:buSzPts val="1440"/>
              <a:buNone/>
            </a:pPr>
            <a:r>
              <a:rPr lang="en-US" sz="3200" b="1" dirty="0"/>
              <a:t>R</a:t>
            </a:r>
            <a:r>
              <a:rPr lang="en-US" sz="3200" dirty="0"/>
              <a:t>elevance</a:t>
            </a:r>
          </a:p>
          <a:p>
            <a:pPr marL="342900" lvl="0" indent="-251459">
              <a:buSzPts val="1440"/>
              <a:buNone/>
            </a:pPr>
            <a:r>
              <a:rPr lang="en-US" sz="3200" b="1" dirty="0"/>
              <a:t>C</a:t>
            </a:r>
            <a:r>
              <a:rPr lang="en-US" sz="3200" dirty="0"/>
              <a:t>urrency</a:t>
            </a:r>
          </a:p>
          <a:p>
            <a:pPr marL="342900" lvl="0" indent="-251459">
              <a:buSzPts val="1440"/>
              <a:buNone/>
            </a:pPr>
            <a:r>
              <a:rPr lang="en-US" sz="3200" b="1" dirty="0"/>
              <a:t>A</a:t>
            </a:r>
            <a:r>
              <a:rPr lang="en-US" sz="3200" dirty="0"/>
              <a:t>ccuracy</a:t>
            </a:r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E7046C6C-1772-4BBF-BA68-291998B020C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38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379"/>
    </mc:Choice>
    <mc:Fallback>
      <p:transition spd="slow" advTm="503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9" name="Google Shape;239;p25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0" name="Google Shape;240;p25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 dirty="0"/>
              <a:t>Evaluating Information Sources Video</a:t>
            </a:r>
            <a:endParaRPr dirty="0"/>
          </a:p>
        </p:txBody>
      </p:sp>
      <p:sp>
        <p:nvSpPr>
          <p:cNvPr id="241" name="Google Shape;241;p25"/>
          <p:cNvSpPr txBox="1">
            <a:spLocks noGrp="1"/>
          </p:cNvSpPr>
          <p:nvPr>
            <p:ph idx="1"/>
          </p:nvPr>
        </p:nvSpPr>
        <p:spPr>
          <a:xfrm>
            <a:off x="4689434" y="1460500"/>
            <a:ext cx="4619706" cy="358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US" dirty="0">
                <a:hlinkClick r:id="rId7"/>
              </a:rPr>
              <a:t>Evaluating Psychology Sources</a:t>
            </a: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</p:txBody>
      </p:sp>
      <p:pic>
        <p:nvPicPr>
          <p:cNvPr id="2" name="Online Media 1" title="PSYC Evaluating Sources in Psychology video 3 final">
            <a:hlinkClick r:id="" action="ppaction://media"/>
            <a:extLst>
              <a:ext uri="{FF2B5EF4-FFF2-40B4-BE49-F238E27FC236}">
                <a16:creationId xmlns:a16="http://schemas.microsoft.com/office/drawing/2014/main" id="{AF646FD3-0B0E-42FE-9358-248FEF25F75E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8"/>
          <a:stretch>
            <a:fillRect/>
          </a:stretch>
        </p:blipFill>
        <p:spPr>
          <a:xfrm>
            <a:off x="4840287" y="3349293"/>
            <a:ext cx="3889375" cy="1808494"/>
          </a:xfrm>
          <a:prstGeom prst="rect">
            <a:avLst/>
          </a:prstGeom>
        </p:spPr>
      </p:pic>
      <p:pic>
        <p:nvPicPr>
          <p:cNvPr id="3" name="Video 2">
            <a:hlinkClick r:id="" action="ppaction://media"/>
            <a:extLst>
              <a:ext uri="{FF2B5EF4-FFF2-40B4-BE49-F238E27FC236}">
                <a16:creationId xmlns:a16="http://schemas.microsoft.com/office/drawing/2014/main" id="{AC73E634-9710-407A-8669-41CD362F35E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83085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545"/>
    </mc:Choice>
    <mc:Fallback>
      <p:transition spd="slow" advTm="145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10878" objId="2"/>
        <p14:pauseEvt time="13185" objId="2"/>
        <p14:stopEvt time="13185" objId="2"/>
      </p14:showEvt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0"/>
          <p:cNvSpPr txBox="1">
            <a:spLocks noGrp="1"/>
          </p:cNvSpPr>
          <p:nvPr>
            <p:ph type="title"/>
          </p:nvPr>
        </p:nvSpPr>
        <p:spPr>
          <a:xfrm>
            <a:off x="251246" y="219075"/>
            <a:ext cx="10353762" cy="842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 i="0"/>
              <a:t>Psychology Research Videos</a:t>
            </a:r>
            <a:endParaRPr/>
          </a:p>
        </p:txBody>
      </p:sp>
      <p:sp>
        <p:nvSpPr>
          <p:cNvPr id="274" name="Google Shape;274;p30"/>
          <p:cNvSpPr txBox="1">
            <a:spLocks noGrp="1"/>
          </p:cNvSpPr>
          <p:nvPr>
            <p:ph idx="1"/>
          </p:nvPr>
        </p:nvSpPr>
        <p:spPr>
          <a:xfrm>
            <a:off x="251246" y="1062037"/>
            <a:ext cx="10353762" cy="473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CA" sz="2800" u="sng" strike="noStrike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Intro to Library Resources</a:t>
            </a:r>
            <a:endParaRPr sz="2800" dirty="0">
              <a:solidFill>
                <a:schemeClr val="accent1"/>
              </a:solidFill>
            </a:endParaRPr>
          </a:p>
          <a:p>
            <a:pPr marL="342900" lvl="0" indent="-342900" algn="l" rtl="0">
              <a:spcBef>
                <a:spcPts val="2400"/>
              </a:spcBef>
              <a:spcAft>
                <a:spcPts val="0"/>
              </a:spcAft>
              <a:buSzPts val="2240"/>
              <a:buChar char="►"/>
            </a:pPr>
            <a:r>
              <a:rPr lang="en-CA" sz="2800" u="sng" strike="noStrike" dirty="0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Topic Searches in Psychology</a:t>
            </a:r>
            <a:endParaRPr sz="2800" dirty="0">
              <a:solidFill>
                <a:schemeClr val="accent1"/>
              </a:solidFill>
            </a:endParaRPr>
          </a:p>
          <a:p>
            <a:pPr marL="342900" lvl="0" indent="-342900" algn="l" rtl="0">
              <a:spcBef>
                <a:spcPts val="2400"/>
              </a:spcBef>
              <a:spcAft>
                <a:spcPts val="0"/>
              </a:spcAft>
              <a:buSzPts val="2240"/>
              <a:buChar char="►"/>
            </a:pPr>
            <a:r>
              <a:rPr lang="en-CA" sz="2800" u="sng" strike="noStrike" dirty="0">
                <a:solidFill>
                  <a:schemeClr val="accent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Evaluating Sources in Psychology</a:t>
            </a:r>
            <a:endParaRPr sz="2800" dirty="0">
              <a:solidFill>
                <a:schemeClr val="accent1"/>
              </a:solidFill>
            </a:endParaRPr>
          </a:p>
          <a:p>
            <a:pPr marL="342900" lvl="0" indent="-342900" algn="l" rtl="0">
              <a:spcBef>
                <a:spcPts val="2400"/>
              </a:spcBef>
              <a:spcAft>
                <a:spcPts val="0"/>
              </a:spcAft>
              <a:buSzPts val="2240"/>
              <a:buChar char="►"/>
            </a:pPr>
            <a:r>
              <a:rPr lang="en-CA" sz="2800" u="sng" strike="noStrike" dirty="0">
                <a:solidFill>
                  <a:schemeClr val="accent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Peer-review for Psychology Students</a:t>
            </a:r>
            <a:endParaRPr sz="2800" u="none" strike="noStrike" dirty="0">
              <a:solidFill>
                <a:schemeClr val="accent1"/>
              </a:solidFill>
            </a:endParaRPr>
          </a:p>
          <a:p>
            <a:pPr marL="342900" lvl="0" indent="-180340" algn="l" rtl="0">
              <a:spcBef>
                <a:spcPts val="2200"/>
              </a:spcBef>
              <a:spcAft>
                <a:spcPts val="0"/>
              </a:spcAft>
              <a:buSzPts val="2560"/>
              <a:buNone/>
            </a:pPr>
            <a:endParaRPr sz="3200" dirty="0"/>
          </a:p>
          <a:p>
            <a:pPr marL="342900" lvl="0" indent="-180340" algn="l" rtl="0">
              <a:spcBef>
                <a:spcPts val="1000"/>
              </a:spcBef>
              <a:spcAft>
                <a:spcPts val="0"/>
              </a:spcAft>
              <a:buSzPts val="2560"/>
              <a:buNone/>
            </a:pPr>
            <a:endParaRPr sz="3200" u="none" strike="noStrike" dirty="0">
              <a:solidFill>
                <a:srgbClr val="E3183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180340" algn="l" rtl="0">
              <a:spcBef>
                <a:spcPts val="2500"/>
              </a:spcBef>
              <a:spcAft>
                <a:spcPts val="0"/>
              </a:spcAft>
              <a:buSzPts val="2560"/>
              <a:buNone/>
            </a:pPr>
            <a:endParaRPr sz="3200" dirty="0">
              <a:latin typeface="Calibri"/>
              <a:ea typeface="Calibri"/>
              <a:cs typeface="Calibri"/>
              <a:sym typeface="Calibri"/>
            </a:endParaRPr>
          </a:p>
          <a:p>
            <a:pPr marL="36900" lvl="0" indent="0" algn="l" rtl="0">
              <a:spcBef>
                <a:spcPts val="2500"/>
              </a:spcBef>
              <a:spcAft>
                <a:spcPts val="0"/>
              </a:spcAft>
              <a:buSzPts val="1440"/>
              <a:buNone/>
            </a:pPr>
            <a:endParaRPr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FCDEF8F4-766C-4037-90B9-87BA48B7205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269"/>
    </mc:Choice>
    <mc:Fallback>
      <p:transition spd="slow" advTm="212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/>
              <a:t>PsycINFO</a:t>
            </a:r>
            <a:endParaRPr/>
          </a:p>
        </p:txBody>
      </p:sp>
      <p:sp>
        <p:nvSpPr>
          <p:cNvPr id="254" name="Google Shape;254;p2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en-CA" sz="3400" dirty="0"/>
              <a:t>library.yorku.ca</a:t>
            </a:r>
            <a:endParaRPr dirty="0"/>
          </a:p>
          <a:p>
            <a:pPr marL="742950" lvl="1" indent="-285750" algn="l" rtl="0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CA" sz="3400" dirty="0"/>
              <a:t>Research Guides</a:t>
            </a:r>
            <a:endParaRPr dirty="0"/>
          </a:p>
          <a:p>
            <a:pPr marL="1143000" lvl="2" indent="-228600" algn="l" rtl="0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CA" sz="3400" dirty="0"/>
              <a:t>Health </a:t>
            </a:r>
            <a:endParaRPr dirty="0"/>
          </a:p>
          <a:p>
            <a:pPr marL="1600200" lvl="3" indent="-228600" algn="l" rtl="0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CA" sz="3400" dirty="0"/>
              <a:t>Psychology</a:t>
            </a:r>
            <a:r>
              <a:rPr lang="en-CA" sz="3200" dirty="0"/>
              <a:t> </a:t>
            </a:r>
            <a:endParaRPr dirty="0"/>
          </a:p>
          <a:p>
            <a:pPr marL="2057400" lvl="4" indent="-228600" algn="l" rtl="0"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CA" sz="3400" dirty="0"/>
              <a:t>Articles</a:t>
            </a:r>
            <a:endParaRPr dirty="0"/>
          </a:p>
          <a:p>
            <a:pPr marL="2514600" lvl="5" indent="-228600" algn="l" rtl="0"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n-CA" sz="4100" b="1" dirty="0"/>
              <a:t>PsycINFO</a:t>
            </a:r>
            <a:br>
              <a:rPr lang="en-CA" sz="3500" b="1" dirty="0"/>
            </a:br>
            <a:endParaRPr sz="3500" b="1" dirty="0"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6E94F83E-6F23-4042-BF79-9DB503BC7C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762"/>
    </mc:Choice>
    <mc:Fallback>
      <p:transition spd="slow" advTm="247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0" name="Google Shape;260;p28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1" name="Google Shape;261;p28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 dirty="0"/>
              <a:t>Demo</a:t>
            </a:r>
            <a:endParaRPr dirty="0"/>
          </a:p>
        </p:txBody>
      </p:sp>
      <p:sp>
        <p:nvSpPr>
          <p:cNvPr id="262" name="Google Shape;262;p28"/>
          <p:cNvSpPr txBox="1"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10000"/>
          </a:bodyPr>
          <a:lstStyle/>
          <a:p>
            <a:pPr marL="36900" lvl="0" indent="0" algn="l" rtl="0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CA" dirty="0"/>
              <a:t>Does yoga have an impact on the severity of depression in seniors?</a:t>
            </a:r>
          </a:p>
          <a:p>
            <a:pPr marL="36900" lvl="0" indent="0" algn="l" rtl="0">
              <a:spcBef>
                <a:spcPts val="0"/>
              </a:spcBef>
              <a:spcAft>
                <a:spcPts val="0"/>
              </a:spcAft>
              <a:buSzPts val="1440"/>
              <a:buNone/>
            </a:pPr>
            <a:endParaRPr lang="en-CA" dirty="0"/>
          </a:p>
          <a:p>
            <a:pPr marL="36900" lvl="0" indent="0" algn="l" rtl="0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CA" dirty="0"/>
              <a:t>Keywords:  </a:t>
            </a:r>
          </a:p>
          <a:p>
            <a:pPr marL="36900" lvl="0" indent="0" algn="l" rtl="0">
              <a:spcBef>
                <a:spcPts val="0"/>
              </a:spcBef>
              <a:spcAft>
                <a:spcPts val="0"/>
              </a:spcAft>
              <a:buSzPts val="1440"/>
              <a:buNone/>
            </a:pPr>
            <a:endParaRPr dirty="0"/>
          </a:p>
          <a:p>
            <a:pPr marL="450000" lvl="1" indent="0">
              <a:spcBef>
                <a:spcPts val="0"/>
              </a:spcBef>
              <a:buSzPts val="1920"/>
              <a:buNone/>
            </a:pPr>
            <a:r>
              <a:rPr lang="en-US" dirty="0"/>
              <a:t>yoga</a:t>
            </a:r>
          </a:p>
          <a:p>
            <a:pPr marL="36900" lvl="0" indent="0">
              <a:buSzPts val="1920"/>
              <a:buNone/>
            </a:pPr>
            <a:r>
              <a:rPr lang="en-US" sz="2400" dirty="0"/>
              <a:t>AND</a:t>
            </a:r>
            <a:endParaRPr lang="en-US" dirty="0"/>
          </a:p>
          <a:p>
            <a:pPr marL="36900" lvl="0" indent="0">
              <a:buSzPts val="1920"/>
              <a:buNone/>
            </a:pPr>
            <a:r>
              <a:rPr lang="en-US" sz="2400" dirty="0"/>
              <a:t>	depression</a:t>
            </a:r>
            <a:endParaRPr lang="en-US" dirty="0"/>
          </a:p>
          <a:p>
            <a:pPr marL="36900" lvl="0" indent="0">
              <a:buSzPts val="1920"/>
              <a:buNone/>
            </a:pPr>
            <a:r>
              <a:rPr lang="en-US" sz="2400" dirty="0"/>
              <a:t>AND</a:t>
            </a:r>
            <a:endParaRPr lang="en-US" dirty="0"/>
          </a:p>
          <a:p>
            <a:pPr marL="36900" lvl="0" indent="0">
              <a:buSzPts val="1920"/>
              <a:buNone/>
            </a:pPr>
            <a:r>
              <a:rPr lang="en-US" sz="2400" dirty="0"/>
              <a:t>	seniors OR elderly OR aged</a:t>
            </a: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  <a:p>
            <a:pPr marL="342900" lvl="0" indent="-342900">
              <a:spcBef>
                <a:spcPts val="2400"/>
              </a:spcBef>
              <a:buSzPts val="2240"/>
              <a:buFont typeface="Arial" panose="020B0604020202020204" pitchFamily="34" charset="0"/>
              <a:buChar char="►"/>
            </a:pPr>
            <a:r>
              <a:rPr lang="en-CA" u="sng" dirty="0">
                <a:solidFill>
                  <a:srgbClr val="4472C4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Topic Searches in Psychology</a:t>
            </a:r>
            <a:endParaRPr dirty="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 dirty="0"/>
              <a:t>OMNI</a:t>
            </a:r>
            <a:endParaRPr dirty="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 dirty="0"/>
              <a:t>OMNI vs PSYCINFO</a:t>
            </a:r>
            <a:endParaRPr dirty="0"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BBC6287C-CFBC-4CB1-88B7-C7D854536E5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534"/>
    </mc:Choice>
    <mc:Fallback>
      <p:transition spd="slow" advTm="485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spcBef>
                <a:spcPts val="0"/>
              </a:spcBef>
              <a:buClr>
                <a:schemeClr val="accent1"/>
              </a:buClr>
              <a:buSzPts val="3600"/>
            </a:pPr>
            <a:r>
              <a:rPr lang="en-CA" dirty="0"/>
              <a:t>Academic Integrity</a:t>
            </a:r>
            <a:endParaRPr dirty="0"/>
          </a:p>
        </p:txBody>
      </p:sp>
      <p:sp>
        <p:nvSpPr>
          <p:cNvPr id="315" name="Google Shape;315;p3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en-CA" sz="3200" dirty="0"/>
              <a:t>Why cite?</a:t>
            </a:r>
            <a:endParaRPr dirty="0"/>
          </a:p>
          <a:p>
            <a:pPr marL="742950" lvl="1" indent="-285750" algn="l" rtl="0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CA" sz="2800" dirty="0"/>
              <a:t>Zoom Poll Question</a:t>
            </a:r>
          </a:p>
          <a:p>
            <a:pPr marL="1200150" lvl="2" indent="-285750">
              <a:spcBef>
                <a:spcPts val="1000"/>
              </a:spcBef>
              <a:buSzPts val="2240"/>
              <a:buChar char="►"/>
            </a:pPr>
            <a:r>
              <a:rPr lang="en-CA" sz="2400" dirty="0"/>
              <a:t>A) Give Credit</a:t>
            </a:r>
          </a:p>
          <a:p>
            <a:pPr marL="1200150" lvl="2" indent="-285750">
              <a:spcBef>
                <a:spcPts val="1000"/>
              </a:spcBef>
              <a:buSzPts val="2240"/>
              <a:buChar char="►"/>
            </a:pPr>
            <a:r>
              <a:rPr lang="en-CA" sz="2400" dirty="0"/>
              <a:t>B)  Strengthen your Position</a:t>
            </a:r>
          </a:p>
          <a:p>
            <a:pPr marL="1200150" lvl="2" indent="-285750">
              <a:spcBef>
                <a:spcPts val="1000"/>
              </a:spcBef>
              <a:buSzPts val="2240"/>
              <a:buChar char="►"/>
            </a:pPr>
            <a:r>
              <a:rPr lang="en-CA" sz="2400" dirty="0"/>
              <a:t>C) Showing Due Diligence</a:t>
            </a:r>
          </a:p>
          <a:p>
            <a:pPr marL="1200150" lvl="2" indent="-285750">
              <a:spcBef>
                <a:spcPts val="1000"/>
              </a:spcBef>
              <a:buSzPts val="2240"/>
              <a:buChar char="►"/>
            </a:pPr>
            <a:r>
              <a:rPr lang="en-CA" sz="2400" dirty="0"/>
              <a:t>D) All of the Above</a:t>
            </a:r>
          </a:p>
          <a:p>
            <a:pPr marL="742950" lvl="1" indent="-285750" algn="l" rtl="0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endParaRPr dirty="0"/>
          </a:p>
          <a:p>
            <a:pPr marL="742950" lvl="1" indent="-143509">
              <a:spcBef>
                <a:spcPts val="1000"/>
              </a:spcBef>
              <a:buSzPts val="2240"/>
              <a:buNone/>
            </a:pPr>
            <a:r>
              <a:rPr lang="en-CA" sz="2800" u="sng" dirty="0">
                <a:solidFill>
                  <a:schemeClr val="hlink"/>
                </a:solidFill>
                <a:hlinkClick r:id="rId5"/>
              </a:rPr>
              <a:t>Why cite?</a:t>
            </a:r>
            <a:r>
              <a:rPr lang="en-CA" sz="2800" dirty="0"/>
              <a:t> (video)</a:t>
            </a:r>
          </a:p>
          <a:p>
            <a:pPr marL="742950" lvl="1" indent="-143509" algn="l" rtl="0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 dirty="0"/>
          </a:p>
          <a:p>
            <a:pPr marL="742950" lvl="1" indent="-143509" algn="l" rtl="0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 dirty="0"/>
          </a:p>
          <a:p>
            <a:pPr marL="342900" lvl="0" indent="-190500" algn="l" rtl="0"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sz="3000" dirty="0"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36A566BB-5ABF-4C48-BB13-462C8A164FA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177"/>
    </mc:Choice>
    <mc:Fallback>
      <p:transition spd="slow" advTm="281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/>
              <a:t>APA</a:t>
            </a:r>
            <a:endParaRPr/>
          </a:p>
        </p:txBody>
      </p:sp>
      <p:sp>
        <p:nvSpPr>
          <p:cNvPr id="321" name="Google Shape;321;p37"/>
          <p:cNvSpPr txBox="1">
            <a:spLocks noGrp="1"/>
          </p:cNvSpPr>
          <p:nvPr>
            <p:ph idx="1"/>
          </p:nvPr>
        </p:nvSpPr>
        <p:spPr>
          <a:xfrm>
            <a:off x="913795" y="2076450"/>
            <a:ext cx="10353762" cy="432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en-CA" sz="3000"/>
              <a:t>How to cite? </a:t>
            </a:r>
            <a:endParaRPr/>
          </a:p>
          <a:p>
            <a:pPr marL="742950" lvl="1" indent="-285750" algn="l" rtl="0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CA" sz="2800" u="sng">
                <a:solidFill>
                  <a:schemeClr val="hlink"/>
                </a:solidFill>
                <a:hlinkClick r:id="rId5"/>
              </a:rPr>
              <a:t>SPARK</a:t>
            </a:r>
            <a:r>
              <a:rPr lang="en-CA" sz="2800"/>
              <a:t> </a:t>
            </a:r>
            <a:br>
              <a:rPr lang="en-CA" sz="2800"/>
            </a:br>
            <a:endParaRPr sz="2800"/>
          </a:p>
          <a:p>
            <a:pPr marL="742950" lvl="1" indent="-285750" algn="l" rtl="0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CA" sz="2800" u="sng">
                <a:solidFill>
                  <a:schemeClr val="hlink"/>
                </a:solidFill>
                <a:hlinkClick r:id="rId6"/>
              </a:rPr>
              <a:t>Purdue OWL</a:t>
            </a:r>
            <a:endParaRPr sz="2800"/>
          </a:p>
          <a:p>
            <a:pPr marL="742950" lvl="1" indent="-143509" algn="l" rtl="0"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/>
          </a:p>
          <a:p>
            <a:pPr marL="742950" lvl="1" indent="-285750" algn="l" rtl="0"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CA" sz="2800"/>
              <a:t>Use APA 6</a:t>
            </a:r>
            <a:r>
              <a:rPr lang="en-CA" sz="2800" baseline="30000"/>
              <a:t>th</a:t>
            </a:r>
            <a:r>
              <a:rPr lang="en-CA" sz="2800"/>
              <a:t> or APA 7</a:t>
            </a:r>
            <a:r>
              <a:rPr lang="en-CA" sz="2800" baseline="30000"/>
              <a:t>th</a:t>
            </a:r>
            <a:r>
              <a:rPr lang="en-CA" sz="2800"/>
              <a:t> edition? </a:t>
            </a:r>
            <a:endParaRPr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5F42C273-38EC-4DDA-A525-600F4F698C6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088"/>
    </mc:Choice>
    <mc:Fallback>
      <p:transition spd="slow" advTm="440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/>
              <a:t>Questions?</a:t>
            </a:r>
            <a:endParaRPr/>
          </a:p>
        </p:txBody>
      </p:sp>
      <p:sp>
        <p:nvSpPr>
          <p:cNvPr id="327" name="Google Shape;327;p3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51459" algn="l" rtl="0">
              <a:spcBef>
                <a:spcPts val="0"/>
              </a:spcBef>
              <a:spcAft>
                <a:spcPts val="0"/>
              </a:spcAft>
              <a:buSzPts val="1440"/>
              <a:buNone/>
            </a:pPr>
            <a:endParaRPr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  <a:p>
            <a:pPr marL="36900" lvl="0" indent="0" algn="ctr" rtl="0">
              <a:spcBef>
                <a:spcPts val="1000"/>
              </a:spcBef>
              <a:spcAft>
                <a:spcPts val="0"/>
              </a:spcAft>
              <a:buSzPts val="5280"/>
              <a:buNone/>
            </a:pPr>
            <a:r>
              <a:rPr lang="en-CA" sz="6600"/>
              <a:t>Thank you </a:t>
            </a:r>
            <a:endParaRPr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B193E296-105E-4557-A20F-12BD387C588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771"/>
    </mc:Choice>
    <mc:Fallback>
      <p:transition spd="slow" advTm="87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3B8262-D334-4E72-82B4-A865506AC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834" y="643466"/>
            <a:ext cx="10662331" cy="5571067"/>
          </a:xfrm>
          <a:prstGeom prst="rect">
            <a:avLst/>
          </a:prstGeom>
        </p:spPr>
      </p:pic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68DF2CDF-9D8F-4DC2-AF35-76BF3A063B1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051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600"/>
    </mc:Choice>
    <mc:Fallback>
      <p:transition spd="slow" advTm="39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4" name="Google Shape;194;p20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5" name="Google Shape;195;p20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 dirty="0"/>
              <a:t>Learning Objectives or Goals for Library Session</a:t>
            </a:r>
            <a:endParaRPr dirty="0"/>
          </a:p>
        </p:txBody>
      </p:sp>
      <p:sp>
        <p:nvSpPr>
          <p:cNvPr id="196" name="Google Shape;196;p20"/>
          <p:cNvSpPr txBox="1"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342900" lvl="0" indent="-342900">
              <a:buSzPts val="1440"/>
              <a:buChar char="►"/>
            </a:pPr>
            <a:r>
              <a:rPr lang="en-US" dirty="0"/>
              <a:t>Choosing the most appropriate database to search</a:t>
            </a:r>
          </a:p>
          <a:p>
            <a:pPr marL="342900" lvl="0" indent="-342900">
              <a:buSzPts val="1440"/>
              <a:buChar char="►"/>
            </a:pPr>
            <a:r>
              <a:rPr lang="en-US" dirty="0"/>
              <a:t>Build an effective search strategy</a:t>
            </a:r>
          </a:p>
          <a:p>
            <a:pPr marL="342900" lvl="0" indent="-342900">
              <a:buSzPts val="1440"/>
              <a:buChar char="►"/>
            </a:pPr>
            <a:r>
              <a:rPr lang="en-US" dirty="0"/>
              <a:t>Critically evaluate sources</a:t>
            </a:r>
          </a:p>
          <a:p>
            <a:pPr marL="342900" lvl="0" indent="-342900">
              <a:buSzPts val="1440"/>
              <a:buChar char="►"/>
            </a:pPr>
            <a:r>
              <a:rPr lang="en-US" dirty="0"/>
              <a:t>Find books in the library catalogue</a:t>
            </a:r>
          </a:p>
          <a:p>
            <a:pPr marL="342900" lvl="0" indent="-342900">
              <a:buSzPts val="1440"/>
              <a:buChar char="►"/>
            </a:pPr>
            <a:r>
              <a:rPr lang="en-US" dirty="0"/>
              <a:t>Search for scholarly journal articles in PsycINFO</a:t>
            </a:r>
          </a:p>
          <a:p>
            <a:pPr marL="342900" lvl="0" indent="-342900">
              <a:buSzPts val="1440"/>
              <a:buChar char="►"/>
            </a:pPr>
            <a:r>
              <a:rPr lang="en-US" dirty="0"/>
              <a:t>Academic integrity and citing using APA style</a:t>
            </a: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endParaRPr dirty="0"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C280C42A-F724-412A-ABC2-A427A59A694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966"/>
    </mc:Choice>
    <mc:Fallback>
      <p:transition spd="slow" advTm="379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8" name="Google Shape;208;p22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9" name="Google Shape;209;p22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 dirty="0"/>
              <a:t>Where do you start and where you should end</a:t>
            </a:r>
            <a:endParaRPr dirty="0"/>
          </a:p>
        </p:txBody>
      </p:sp>
      <p:sp>
        <p:nvSpPr>
          <p:cNvPr id="210" name="Google Shape;210;p22"/>
          <p:cNvSpPr txBox="1"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CA" dirty="0"/>
              <a:t>Google </a:t>
            </a:r>
            <a:endParaRPr dirty="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 dirty="0"/>
              <a:t>Google Scholar</a:t>
            </a:r>
            <a:endParaRPr dirty="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 dirty="0" err="1"/>
              <a:t>duckduckgo</a:t>
            </a:r>
            <a:endParaRPr dirty="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 dirty="0"/>
              <a:t>Bing</a:t>
            </a:r>
            <a:endParaRPr dirty="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 dirty="0"/>
              <a:t>Library – OMNI</a:t>
            </a:r>
            <a:endParaRPr dirty="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 dirty="0"/>
              <a:t>PsycINFO</a:t>
            </a:r>
            <a:endParaRPr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7F0ECB69-4391-46AB-97BB-F6556CCAB6C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247"/>
    </mc:Choice>
    <mc:Fallback>
      <p:transition spd="slow" advTm="232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9" name="Google Shape;239;p25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0" name="Google Shape;240;p25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spcBef>
                <a:spcPts val="0"/>
              </a:spcBef>
              <a:buClr>
                <a:schemeClr val="accent1"/>
              </a:buClr>
              <a:buSzPts val="3600"/>
            </a:pPr>
            <a:r>
              <a:rPr lang="en-US" dirty="0"/>
              <a:t>Where Do you Start and Where you Should </a:t>
            </a:r>
            <a:br>
              <a:rPr lang="en-US" dirty="0"/>
            </a:br>
            <a:r>
              <a:rPr lang="en-US" dirty="0"/>
              <a:t>Why the differences?</a:t>
            </a:r>
            <a:endParaRPr dirty="0"/>
          </a:p>
        </p:txBody>
      </p:sp>
      <p:sp>
        <p:nvSpPr>
          <p:cNvPr id="241" name="Google Shape;241;p25"/>
          <p:cNvSpPr txBox="1"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342900">
              <a:spcBef>
                <a:spcPts val="0"/>
              </a:spcBef>
              <a:buSzPts val="1440"/>
              <a:buChar char="►"/>
            </a:pPr>
            <a:r>
              <a:rPr lang="en-US" dirty="0"/>
              <a:t>Audiences </a:t>
            </a:r>
          </a:p>
          <a:p>
            <a:pPr marL="342900" lvl="0" indent="-342900">
              <a:spcBef>
                <a:spcPts val="0"/>
              </a:spcBef>
              <a:buSzPts val="1440"/>
              <a:buChar char="►"/>
            </a:pPr>
            <a:r>
              <a:rPr lang="en-US" dirty="0"/>
              <a:t>Monetary </a:t>
            </a:r>
          </a:p>
          <a:p>
            <a:pPr marL="342900" lvl="0" indent="-342900">
              <a:spcBef>
                <a:spcPts val="0"/>
              </a:spcBef>
              <a:buSzPts val="1440"/>
              <a:buChar char="►"/>
            </a:pPr>
            <a:r>
              <a:rPr lang="en-US" dirty="0"/>
              <a:t>Relevance algorithm </a:t>
            </a:r>
          </a:p>
          <a:p>
            <a:pPr marL="342900" lvl="0" indent="-342900">
              <a:spcBef>
                <a:spcPts val="0"/>
              </a:spcBef>
              <a:buSzPts val="1440"/>
              <a:buChar char="►"/>
            </a:pPr>
            <a:r>
              <a:rPr lang="en-US" dirty="0"/>
              <a:t>Linking</a:t>
            </a:r>
          </a:p>
          <a:p>
            <a:pPr marL="342900" lvl="0" indent="-342900">
              <a:spcBef>
                <a:spcPts val="0"/>
              </a:spcBef>
              <a:buSzPts val="1440"/>
              <a:buChar char="►"/>
            </a:pPr>
            <a:r>
              <a:rPr lang="en-US" dirty="0"/>
              <a:t>Tagging </a:t>
            </a:r>
          </a:p>
          <a:p>
            <a:pPr marL="342900" lvl="0" indent="-342900">
              <a:spcBef>
                <a:spcPts val="0"/>
              </a:spcBef>
              <a:buSzPts val="1440"/>
              <a:buChar char="►"/>
            </a:pPr>
            <a:r>
              <a:rPr lang="en-US" dirty="0"/>
              <a:t>Popularity </a:t>
            </a:r>
          </a:p>
          <a:p>
            <a:pPr marL="342900" lvl="0" indent="-342900">
              <a:spcBef>
                <a:spcPts val="0"/>
              </a:spcBef>
              <a:buSzPts val="1440"/>
              <a:buChar char="►"/>
            </a:pPr>
            <a:r>
              <a:rPr lang="en-US" dirty="0"/>
              <a:t>Current events </a:t>
            </a:r>
            <a:endParaRPr dirty="0"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6132B0BB-14FC-45E8-B588-77C78EAB0A6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851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880"/>
    </mc:Choice>
    <mc:Fallback>
      <p:transition spd="slow" advTm="538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9" name="Google Shape;239;p25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0" name="Google Shape;240;p25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/>
              <a:t>Search strategies </a:t>
            </a:r>
            <a:endParaRPr/>
          </a:p>
        </p:txBody>
      </p:sp>
      <p:sp>
        <p:nvSpPr>
          <p:cNvPr id="241" name="Google Shape;241;p25"/>
          <p:cNvSpPr txBox="1"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CA"/>
              <a:t>Concepts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/>
              <a:t>Keywords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/>
              <a:t>AND / OR</a:t>
            </a:r>
            <a:endParaRPr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CA"/>
              <a:t>Relevant? Current? Methodology? Age group? Cause? Treatment? …… </a:t>
            </a:r>
            <a:endParaRPr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C9815BA3-42B6-498B-8458-C8DDA513001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154"/>
    </mc:Choice>
    <mc:Fallback>
      <p:transition spd="slow" advTm="421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9" name="Google Shape;239;p25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0" name="Google Shape;240;p25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 dirty="0"/>
              <a:t>Search strategies:  Boolean operators </a:t>
            </a:r>
            <a:endParaRPr dirty="0"/>
          </a:p>
        </p:txBody>
      </p:sp>
      <p:sp>
        <p:nvSpPr>
          <p:cNvPr id="241" name="Google Shape;241;p25"/>
          <p:cNvSpPr txBox="1"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Use AND to narrow your  search</a:t>
            </a: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Tells the database to  search ALL terms</a:t>
            </a: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US" b="1" dirty="0"/>
              <a:t>AND</a:t>
            </a:r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37B0DB6F-94B9-4433-B7D2-6C3DD745B4D8}"/>
              </a:ext>
            </a:extLst>
          </p:cNvPr>
          <p:cNvSpPr/>
          <p:nvPr/>
        </p:nvSpPr>
        <p:spPr>
          <a:xfrm>
            <a:off x="5285351" y="3934174"/>
            <a:ext cx="3357593" cy="21071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F3280A3F-8888-45EF-ACD4-5249525F507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009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791"/>
    </mc:Choice>
    <mc:Fallback>
      <p:transition spd="slow" advTm="497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9" name="Google Shape;239;p25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0" name="Google Shape;240;p25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 dirty="0"/>
              <a:t>Search strategies:  Boolean operators </a:t>
            </a:r>
            <a:endParaRPr dirty="0"/>
          </a:p>
        </p:txBody>
      </p:sp>
      <p:sp>
        <p:nvSpPr>
          <p:cNvPr id="241" name="Google Shape;241;p25"/>
          <p:cNvSpPr txBox="1"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342900">
              <a:buSzPts val="1440"/>
              <a:buChar char="►"/>
            </a:pPr>
            <a:r>
              <a:rPr lang="en-US" dirty="0"/>
              <a:t>Use OR to broaden your  search</a:t>
            </a:r>
          </a:p>
          <a:p>
            <a:pPr marL="342900" lvl="0" indent="-342900">
              <a:buSzPts val="1440"/>
              <a:buChar char="►"/>
            </a:pPr>
            <a:r>
              <a:rPr lang="en-US" dirty="0"/>
              <a:t>Connect synonyms  or similar concepts</a:t>
            </a: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US" b="1" dirty="0"/>
              <a:t>OR</a:t>
            </a:r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582328-B552-448C-8C21-F500426C8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6767" y="3816129"/>
            <a:ext cx="3395766" cy="2225233"/>
          </a:xfrm>
          <a:prstGeom prst="rect">
            <a:avLst/>
          </a:prstGeom>
        </p:spPr>
      </p:pic>
      <p:pic>
        <p:nvPicPr>
          <p:cNvPr id="3" name="Video 2">
            <a:hlinkClick r:id="" action="ppaction://media"/>
            <a:extLst>
              <a:ext uri="{FF2B5EF4-FFF2-40B4-BE49-F238E27FC236}">
                <a16:creationId xmlns:a16="http://schemas.microsoft.com/office/drawing/2014/main" id="{CAB2DA0C-5BA6-46DE-8C65-EEC1F275DB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743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915"/>
    </mc:Choice>
    <mc:Fallback>
      <p:transition spd="slow" advTm="309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9" name="Google Shape;239;p25"/>
          <p:cNvCxnSpPr/>
          <p:nvPr/>
        </p:nvCxnSpPr>
        <p:spPr>
          <a:xfrm>
            <a:off x="4241804" y="1460500"/>
            <a:ext cx="0" cy="3937000"/>
          </a:xfrm>
          <a:prstGeom prst="straightConnector1">
            <a:avLst/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0" name="Google Shape;240;p25"/>
          <p:cNvSpPr txBox="1"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n-CA" dirty="0"/>
              <a:t>Search strategies:  Phrase searching and Truncation</a:t>
            </a:r>
            <a:endParaRPr dirty="0"/>
          </a:p>
        </p:txBody>
      </p:sp>
      <p:sp>
        <p:nvSpPr>
          <p:cNvPr id="241" name="Google Shape;241;p25"/>
          <p:cNvSpPr txBox="1">
            <a:spLocks noGrp="1"/>
          </p:cNvSpPr>
          <p:nvPr>
            <p:ph idx="1"/>
          </p:nvPr>
        </p:nvSpPr>
        <p:spPr>
          <a:xfrm>
            <a:off x="4654295" y="1828800"/>
            <a:ext cx="4619706" cy="4212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342900" lvl="0" indent="-342900">
              <a:buSzPts val="1440"/>
              <a:buChar char="►"/>
            </a:pPr>
            <a:r>
              <a:rPr lang="en-US" dirty="0"/>
              <a:t>Use quotation marks (“ ”) to search for an exact phrase</a:t>
            </a:r>
          </a:p>
          <a:p>
            <a:pPr marL="342900" lvl="0" indent="-342900">
              <a:buSzPts val="1440"/>
              <a:buChar char="►"/>
            </a:pPr>
            <a:r>
              <a:rPr lang="en-US" dirty="0"/>
              <a:t>e.g. “</a:t>
            </a:r>
            <a:r>
              <a:rPr lang="en-US" dirty="0" err="1"/>
              <a:t>behaviour</a:t>
            </a:r>
            <a:r>
              <a:rPr lang="en-US" dirty="0"/>
              <a:t> therapy”</a:t>
            </a:r>
          </a:p>
          <a:p>
            <a:pPr marL="342900" lvl="0" indent="-342900">
              <a:buSzPts val="1440"/>
              <a:buChar char="►"/>
            </a:pPr>
            <a:endParaRPr lang="en-US" dirty="0"/>
          </a:p>
          <a:p>
            <a:pPr marL="342900" lvl="0" indent="-342900">
              <a:buSzPts val="1440"/>
              <a:buChar char="►"/>
            </a:pPr>
            <a:r>
              <a:rPr lang="en-US" dirty="0"/>
              <a:t>Use the asterisk (*) to replace one or more characters</a:t>
            </a:r>
          </a:p>
          <a:p>
            <a:pPr marL="342900" lvl="0" indent="-342900">
              <a:buSzPts val="1440"/>
              <a:buChar char="►"/>
            </a:pPr>
            <a:r>
              <a:rPr lang="en-US" dirty="0"/>
              <a:t>e.g. </a:t>
            </a:r>
            <a:r>
              <a:rPr lang="en-US" dirty="0" err="1"/>
              <a:t>therap</a:t>
            </a:r>
            <a:r>
              <a:rPr lang="en-US" dirty="0"/>
              <a:t>* will ﬁnd therapy, therapists, therapeutic,  etc.</a:t>
            </a:r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lang="en-US" dirty="0"/>
          </a:p>
          <a:p>
            <a:pPr marL="342900" lvl="0" indent="-251459" algn="l" rtl="0"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</p:txBody>
      </p:sp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2B4822EE-CB67-418C-AF59-7D5895DE37A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0" y="5143500"/>
            <a:ext cx="2285999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57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889"/>
    </mc:Choice>
    <mc:Fallback>
      <p:transition spd="slow" advTm="478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</TotalTime>
  <Words>363</Words>
  <Application>Microsoft Office PowerPoint</Application>
  <PresentationFormat>Widescreen</PresentationFormat>
  <Paragraphs>112</Paragraphs>
  <Slides>18</Slides>
  <Notes>16</Notes>
  <HiddenSlides>0</HiddenSlides>
  <MMClips>19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Trebuchet MS</vt:lpstr>
      <vt:lpstr>Office Theme</vt:lpstr>
      <vt:lpstr>PSYC  2030 Library Session</vt:lpstr>
      <vt:lpstr>PowerPoint Presentation</vt:lpstr>
      <vt:lpstr>Learning Objectives or Goals for Library Session</vt:lpstr>
      <vt:lpstr>Where do you start and where you should end</vt:lpstr>
      <vt:lpstr>Where Do you Start and Where you Should  Why the differences?</vt:lpstr>
      <vt:lpstr>Search strategies </vt:lpstr>
      <vt:lpstr>Search strategies:  Boolean operators </vt:lpstr>
      <vt:lpstr>Search strategies:  Boolean operators </vt:lpstr>
      <vt:lpstr>Search strategies:  Phrase searching and Truncation</vt:lpstr>
      <vt:lpstr>General Search Strategy </vt:lpstr>
      <vt:lpstr>Evaluating Information Sources:  PARCA</vt:lpstr>
      <vt:lpstr>Evaluating Information Sources Video</vt:lpstr>
      <vt:lpstr>Psychology Research Videos</vt:lpstr>
      <vt:lpstr>PsycINFO</vt:lpstr>
      <vt:lpstr>Demo</vt:lpstr>
      <vt:lpstr>Academic Integrity</vt:lpstr>
      <vt:lpstr>APA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  2030 Library Session</dc:title>
  <dc:creator>Marcia K Salmon</dc:creator>
  <cp:lastModifiedBy>Marcia Salmon</cp:lastModifiedBy>
  <cp:revision>12</cp:revision>
  <dcterms:created xsi:type="dcterms:W3CDTF">2021-02-17T23:16:23Z</dcterms:created>
  <dcterms:modified xsi:type="dcterms:W3CDTF">2021-03-02T21:08:48Z</dcterms:modified>
</cp:coreProperties>
</file>