
<file path=[Content_Types].xml><?xml version="1.0" encoding="utf-8"?>
<Types xmlns="http://schemas.openxmlformats.org/package/2006/content-types">
  <Default Extension="emf" ContentType="image/x-emf"/>
  <Default Extension="jpeg" ContentType="image/jpeg"/>
  <Default Extension="m4a" ContentType="audio/mp4"/>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6"/>
  </p:notesMasterIdLst>
  <p:sldIdLst>
    <p:sldId id="256" r:id="rId5"/>
    <p:sldId id="319" r:id="rId6"/>
    <p:sldId id="257" r:id="rId7"/>
    <p:sldId id="268" r:id="rId8"/>
    <p:sldId id="258" r:id="rId9"/>
    <p:sldId id="259" r:id="rId10"/>
    <p:sldId id="260" r:id="rId11"/>
    <p:sldId id="261" r:id="rId12"/>
    <p:sldId id="269" r:id="rId13"/>
    <p:sldId id="262" r:id="rId14"/>
    <p:sldId id="273" r:id="rId15"/>
    <p:sldId id="263" r:id="rId16"/>
    <p:sldId id="264" r:id="rId17"/>
    <p:sldId id="265" r:id="rId18"/>
    <p:sldId id="266" r:id="rId19"/>
    <p:sldId id="293" r:id="rId20"/>
    <p:sldId id="294" r:id="rId21"/>
    <p:sldId id="296" r:id="rId22"/>
    <p:sldId id="283" r:id="rId23"/>
    <p:sldId id="298" r:id="rId24"/>
    <p:sldId id="301" r:id="rId25"/>
    <p:sldId id="288" r:id="rId26"/>
    <p:sldId id="291" r:id="rId27"/>
    <p:sldId id="304" r:id="rId28"/>
    <p:sldId id="305" r:id="rId29"/>
    <p:sldId id="307" r:id="rId30"/>
    <p:sldId id="280" r:id="rId31"/>
    <p:sldId id="267" r:id="rId32"/>
    <p:sldId id="308" r:id="rId33"/>
    <p:sldId id="317" r:id="rId34"/>
    <p:sldId id="312" r:id="rId35"/>
    <p:sldId id="316" r:id="rId36"/>
    <p:sldId id="313" r:id="rId37"/>
    <p:sldId id="311" r:id="rId38"/>
    <p:sldId id="310" r:id="rId39"/>
    <p:sldId id="281" r:id="rId40"/>
    <p:sldId id="279" r:id="rId41"/>
    <p:sldId id="270" r:id="rId42"/>
    <p:sldId id="274" r:id="rId43"/>
    <p:sldId id="276" r:id="rId44"/>
    <p:sldId id="271"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FBAD3C-4051-B96D-E662-1976B86EEDEE}" v="2" dt="2021-05-26T14:06:19.603"/>
    <p1510:client id="{06CEBD81-354D-4E6B-8341-3984B3758FD5}" v="1" dt="2021-05-05T19:38:23.481"/>
    <p1510:client id="{27FB3580-91FF-4743-9A48-DCB739A9BEEA}" v="6" dt="2021-05-05T17:58:15.788"/>
    <p1510:client id="{2F551128-86C5-48D4-9BD2-0939D178DD44}" v="14" dt="2021-05-05T19:00:10.765"/>
    <p1510:client id="{4C1FCD10-3B2F-4B64-85CA-F42B3EF1ADC8}" v="4" dt="2021-05-04T20:57:28.958"/>
    <p1510:client id="{5D942F24-2CF3-48B2-8FA9-462254015728}" v="1" dt="2021-06-11T14:40:18.378"/>
    <p1510:client id="{8973464F-E942-CD49-82F1-F4A4166061E9}" v="1489" dt="2021-05-05T20:30:46.333"/>
    <p1510:client id="{914993B4-853C-C893-909C-948122AB25E4}" v="2" dt="2021-05-26T14:02:59.051"/>
    <p1510:client id="{BDB4E1E7-3F73-3AA5-11CD-80F9FF09726B}" v="7" dt="2021-05-06T17:31:38.3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230"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91A071-CD17-0640-B603-7F4BEFEB5132}" type="datetimeFigureOut">
              <a:rPr lang="en-US" smtClean="0"/>
              <a:t>6/11/2021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213C9-7F64-604A-BAC8-65CEA0E1B773}" type="slidenum">
              <a:rPr lang="en-US" smtClean="0"/>
              <a:t>‹#›</a:t>
            </a:fld>
            <a:endParaRPr lang="en-US"/>
          </a:p>
        </p:txBody>
      </p:sp>
    </p:spTree>
    <p:extLst>
      <p:ext uri="{BB962C8B-B14F-4D97-AF65-F5344CB8AC3E}">
        <p14:creationId xmlns:p14="http://schemas.microsoft.com/office/powerpoint/2010/main" val="489485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3AEE8-8F16-F043-B61B-6C72C78592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D05D43-0FC5-9848-8633-E8EE645FED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D7D976-A9DA-CB46-8C6A-366C606EC893}"/>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8152D45D-93EA-5448-BFE3-591459449C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4D5B6-C5EF-C74A-8991-D751595E493C}"/>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11785857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AE297-4F5E-2446-84B0-B27A3BFEF9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142B990-6DD5-AE4B-BB63-43DC312F42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8EC985-75AB-C049-A724-EE9578F0A38F}"/>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EA5FF09C-314C-8F40-A446-92CC0F5402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43FCFE-DBC7-C142-9252-A57244A92566}"/>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6347796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9521DB9-C315-6D4F-B31C-DDE8003457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6FBBE3F-0F4D-564C-8CFD-2946E38D51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5AAF04-80BD-DA42-BA3A-AD2FD9A7E88D}"/>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F7E2C6D9-895A-7C43-9F50-C468285D89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73EDD-0907-C34F-9C35-D9C1F57D7649}"/>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9199342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60AB7-5948-9D44-A558-71AAAA1639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C74D88-7F15-0249-B0DE-73D0D1AFBA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672365-D63D-2846-B5B2-1D724E663856}"/>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51A53249-806D-E24A-997A-F8152C999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16A365-26CD-764C-9BC0-48AA21656360}"/>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99699259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3F236-2B5C-EF42-87A6-9F3DA0A50F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4D1D21-B540-3340-801D-E91530286D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8ED77D-3448-DD4C-B924-8F27C9D75533}"/>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E6F879F1-C1AC-AF43-AB07-372A12F60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A4F8BB-6D6F-E147-AC93-5FB077C96556}"/>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337966496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A5A08-A703-2E48-AF66-6F4590C7C7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BE3795-E77D-A248-B928-9065362B59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11F4C9-07D5-834F-B93B-7AE1DCFDE1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10CDDB-C73F-2746-B84B-2594731EE48D}"/>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6" name="Footer Placeholder 5">
            <a:extLst>
              <a:ext uri="{FF2B5EF4-FFF2-40B4-BE49-F238E27FC236}">
                <a16:creationId xmlns:a16="http://schemas.microsoft.com/office/drawing/2014/main" id="{7AE8E893-03AB-BE47-9572-F48433562F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2267AC-8D8C-CE45-B686-D71F8B513BA7}"/>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256136725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B00E9-15D0-1143-863E-D6B7C789F2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115815-1DA7-B641-9476-9897FCDF81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5C8A67-ADE2-3C42-9186-355EDFAF60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814F43-A355-224A-AA81-26FE1ACB54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83EBBC-407E-4942-B4B9-26A830194E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63E61A-6CA6-B740-BAA3-CEF1F4E7498B}"/>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8" name="Footer Placeholder 7">
            <a:extLst>
              <a:ext uri="{FF2B5EF4-FFF2-40B4-BE49-F238E27FC236}">
                <a16:creationId xmlns:a16="http://schemas.microsoft.com/office/drawing/2014/main" id="{1FCE4CC5-C29C-7A43-882F-3AF3A2CBD7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66BF07-2AE2-894B-88E8-3B183421323A}"/>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413352030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37F41-1AA1-B241-AD80-D59704C321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8470D8-7BDB-B34B-92A8-7A19E10DF72B}"/>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4" name="Footer Placeholder 3">
            <a:extLst>
              <a:ext uri="{FF2B5EF4-FFF2-40B4-BE49-F238E27FC236}">
                <a16:creationId xmlns:a16="http://schemas.microsoft.com/office/drawing/2014/main" id="{82BF4205-97A6-0744-B4F0-CC26E10FA6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BA2861-2FC4-514C-B1E6-E1990D003967}"/>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42650654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1A7C2C-01F0-3F4A-BE93-318B321F66FD}"/>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3" name="Footer Placeholder 2">
            <a:extLst>
              <a:ext uri="{FF2B5EF4-FFF2-40B4-BE49-F238E27FC236}">
                <a16:creationId xmlns:a16="http://schemas.microsoft.com/office/drawing/2014/main" id="{82CB2630-701F-C445-AA75-7159510970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ACB58D-F329-8E42-BB24-22024757BD11}"/>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191855522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3ADE2-C937-1944-9D4F-688AA07E3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EC1205-2103-6A40-8B70-57DF7E5BDC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E79D42-B558-E047-95D2-9101ADF36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70AE62-355D-8B42-A2DE-CFCA2F24E9F1}"/>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6" name="Footer Placeholder 5">
            <a:extLst>
              <a:ext uri="{FF2B5EF4-FFF2-40B4-BE49-F238E27FC236}">
                <a16:creationId xmlns:a16="http://schemas.microsoft.com/office/drawing/2014/main" id="{B7AAC12C-9587-F646-B52A-12771EC70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386DB1-F10F-964C-8B67-07971B436AAE}"/>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103703625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2F614-3B9A-B44E-A7F1-0ED6376143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64E930F-779E-FD48-AEEC-5EB65D9446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6E77E2-FD69-3F45-9E71-EB193B0A40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085048-6365-E847-9A82-A9219AB8F5F1}"/>
              </a:ext>
            </a:extLst>
          </p:cNvPr>
          <p:cNvSpPr>
            <a:spLocks noGrp="1"/>
          </p:cNvSpPr>
          <p:nvPr>
            <p:ph type="dt" sz="half" idx="10"/>
          </p:nvPr>
        </p:nvSpPr>
        <p:spPr/>
        <p:txBody>
          <a:bodyPr/>
          <a:lstStyle/>
          <a:p>
            <a:fld id="{F3C9C600-2782-4245-9064-F5D2A70EDCE0}" type="datetimeFigureOut">
              <a:rPr lang="en-US" smtClean="0"/>
              <a:t>6/11/2021</a:t>
            </a:fld>
            <a:endParaRPr lang="en-US"/>
          </a:p>
        </p:txBody>
      </p:sp>
      <p:sp>
        <p:nvSpPr>
          <p:cNvPr id="6" name="Footer Placeholder 5">
            <a:extLst>
              <a:ext uri="{FF2B5EF4-FFF2-40B4-BE49-F238E27FC236}">
                <a16:creationId xmlns:a16="http://schemas.microsoft.com/office/drawing/2014/main" id="{6CDC4638-A6FD-D44C-AA25-63E5EE803B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3E75CB-A103-D64A-8EA1-C4F8C0A7D120}"/>
              </a:ext>
            </a:extLst>
          </p:cNvPr>
          <p:cNvSpPr>
            <a:spLocks noGrp="1"/>
          </p:cNvSpPr>
          <p:nvPr>
            <p:ph type="sldNum" sz="quarter" idx="12"/>
          </p:nvPr>
        </p:nvSpPr>
        <p:spPr/>
        <p:txBody>
          <a:bodyPr/>
          <a:lstStyle/>
          <a:p>
            <a:fld id="{10A5CB9E-463A-6D40-A1CB-3EFD1165EA2C}" type="slidenum">
              <a:rPr lang="en-US" smtClean="0"/>
              <a:t>‹#›</a:t>
            </a:fld>
            <a:endParaRPr lang="en-US"/>
          </a:p>
        </p:txBody>
      </p:sp>
    </p:spTree>
    <p:extLst>
      <p:ext uri="{BB962C8B-B14F-4D97-AF65-F5344CB8AC3E}">
        <p14:creationId xmlns:p14="http://schemas.microsoft.com/office/powerpoint/2010/main" val="6749589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50BBA9-FFC9-4940-8F2E-A71DDE788B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BAC978-3C3F-E848-B3A9-51FCC60AD3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7F2DFA-C98F-6644-8D89-271A975230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C9C600-2782-4245-9064-F5D2A70EDCE0}" type="datetimeFigureOut">
              <a:rPr lang="en-US" smtClean="0"/>
              <a:t>6/11/2021</a:t>
            </a:fld>
            <a:endParaRPr lang="en-US"/>
          </a:p>
        </p:txBody>
      </p:sp>
      <p:sp>
        <p:nvSpPr>
          <p:cNvPr id="5" name="Footer Placeholder 4">
            <a:extLst>
              <a:ext uri="{FF2B5EF4-FFF2-40B4-BE49-F238E27FC236}">
                <a16:creationId xmlns:a16="http://schemas.microsoft.com/office/drawing/2014/main" id="{AB0A0511-8E1D-0E42-BBEB-ACAF6E3460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A10292C-0B95-2340-8ED5-1FC3076BDB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A5CB9E-463A-6D40-A1CB-3EFD1165EA2C}" type="slidenum">
              <a:rPr lang="en-US" smtClean="0"/>
              <a:t>‹#›</a:t>
            </a:fld>
            <a:endParaRPr lang="en-US"/>
          </a:p>
        </p:txBody>
      </p:sp>
    </p:spTree>
    <p:extLst>
      <p:ext uri="{BB962C8B-B14F-4D97-AF65-F5344CB8AC3E}">
        <p14:creationId xmlns:p14="http://schemas.microsoft.com/office/powerpoint/2010/main" val="1812489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p3"/><Relationship Id="rId1" Type="http://schemas.microsoft.com/office/2007/relationships/media" Target="../media/media5.mp3"/><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p3"/><Relationship Id="rId1" Type="http://schemas.microsoft.com/office/2007/relationships/media" Target="../media/media6.mp3"/><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hyperlink" Target="https://www.youtube.com/watch?v=msX8iULEQgA" TargetMode="External"/><Relationship Id="rId2" Type="http://schemas.openxmlformats.org/officeDocument/2006/relationships/hyperlink" Target="https://www.youtube.com/watch?v=ac2IiRNEr14" TargetMode="External"/><Relationship Id="rId1" Type="http://schemas.openxmlformats.org/officeDocument/2006/relationships/slideLayout" Target="../slideLayouts/slideLayout2.xml"/><Relationship Id="rId4" Type="http://schemas.openxmlformats.org/officeDocument/2006/relationships/hyperlink" Target="https://youtu.be/8vl19-XSPk0"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media" Target="../media/media4.m4a"/><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6.png"/><Relationship Id="rId5" Type="http://schemas.openxmlformats.org/officeDocument/2006/relationships/slideLayout" Target="../slideLayouts/slideLayout2.xml"/><Relationship Id="rId4" Type="http://schemas.openxmlformats.org/officeDocument/2006/relationships/audio" Target="../media/media4.m4a"/></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a:xfrm>
            <a:off x="50191" y="91755"/>
            <a:ext cx="14255426" cy="762521"/>
          </a:xfrm>
        </p:spPr>
        <p:txBody>
          <a:bodyPr>
            <a:noAutofit/>
          </a:bodyPr>
          <a:lstStyle/>
          <a:p>
            <a:pPr algn="l"/>
            <a:r>
              <a:rPr lang="en-US" sz="4800">
                <a:solidFill>
                  <a:srgbClr val="FFFF00"/>
                </a:solidFill>
              </a:rPr>
              <a:t>For the best viewing of the play:</a:t>
            </a:r>
            <a:endParaRPr lang="en-US" sz="4800">
              <a:solidFill>
                <a:srgbClr val="FFFF00"/>
              </a:solidFill>
              <a:cs typeface="Calibri Light"/>
            </a:endParaRPr>
          </a:p>
        </p:txBody>
      </p:sp>
      <p:sp>
        <p:nvSpPr>
          <p:cNvPr id="7" name="TextBox 6">
            <a:extLst>
              <a:ext uri="{FF2B5EF4-FFF2-40B4-BE49-F238E27FC236}">
                <a16:creationId xmlns:a16="http://schemas.microsoft.com/office/drawing/2014/main" id="{1A6C46E6-16B9-4F75-802D-CC2A52208114}"/>
              </a:ext>
            </a:extLst>
          </p:cNvPr>
          <p:cNvSpPr txBox="1"/>
          <p:nvPr/>
        </p:nvSpPr>
        <p:spPr>
          <a:xfrm>
            <a:off x="303828" y="1034727"/>
            <a:ext cx="7943654"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3200" b="1"/>
              <a:t>Turn off your video and microphone</a:t>
            </a:r>
          </a:p>
          <a:p>
            <a:pPr marL="285750" indent="-285750">
              <a:buFont typeface="Arial"/>
              <a:buChar char="•"/>
            </a:pPr>
            <a:r>
              <a:rPr lang="en-US" sz="3200">
                <a:cs typeface="Calibri"/>
              </a:rPr>
              <a:t>Set your</a:t>
            </a:r>
            <a:r>
              <a:rPr lang="en-US" sz="3200" b="1">
                <a:cs typeface="Calibri"/>
              </a:rPr>
              <a:t> view to Gallery</a:t>
            </a:r>
          </a:p>
          <a:p>
            <a:pPr marL="285750" indent="-285750">
              <a:buFont typeface="Arial"/>
              <a:buChar char="•"/>
            </a:pPr>
            <a:r>
              <a:rPr lang="en-US" sz="3200">
                <a:cs typeface="Calibri"/>
              </a:rPr>
              <a:t>Use the slide to</a:t>
            </a:r>
            <a:r>
              <a:rPr lang="en-US" sz="3200" b="1">
                <a:cs typeface="Calibri"/>
              </a:rPr>
              <a:t> split the screen </a:t>
            </a:r>
            <a:r>
              <a:rPr lang="en-US" sz="3200">
                <a:cs typeface="Calibri"/>
              </a:rPr>
              <a:t>between the Gallery view and the </a:t>
            </a:r>
            <a:r>
              <a:rPr lang="en-US" sz="3200" err="1">
                <a:cs typeface="Calibri"/>
              </a:rPr>
              <a:t>Powerpoint</a:t>
            </a:r>
            <a:endParaRPr lang="en-US" sz="3200">
              <a:cs typeface="Calibri"/>
            </a:endParaRPr>
          </a:p>
          <a:p>
            <a:pPr marL="285750" indent="-285750">
              <a:buFont typeface="Arial"/>
              <a:buChar char="•"/>
            </a:pPr>
            <a:r>
              <a:rPr lang="en-US" sz="3200" b="1">
                <a:cs typeface="Calibri"/>
              </a:rPr>
              <a:t>Click on the 3 dots</a:t>
            </a:r>
            <a:r>
              <a:rPr lang="en-US" sz="3200">
                <a:cs typeface="Calibri"/>
              </a:rPr>
              <a:t> in the top right corner of any participant with their video off</a:t>
            </a:r>
          </a:p>
          <a:p>
            <a:pPr marL="285750" indent="-285750">
              <a:buFont typeface="Arial"/>
              <a:buChar char="•"/>
            </a:pPr>
            <a:r>
              <a:rPr lang="en-US" sz="3200">
                <a:cs typeface="Calibri"/>
              </a:rPr>
              <a:t>Select </a:t>
            </a:r>
            <a:r>
              <a:rPr lang="en-US" sz="3200" b="1">
                <a:cs typeface="Calibri"/>
              </a:rPr>
              <a:t>Hide Non-Video Participants</a:t>
            </a:r>
            <a:endParaRPr lang="en-US"/>
          </a:p>
        </p:txBody>
      </p:sp>
      <p:pic>
        <p:nvPicPr>
          <p:cNvPr id="8" name="Picture 8" descr="Graphical user interface, text, application&#10;&#10;Description automatically generated">
            <a:extLst>
              <a:ext uri="{FF2B5EF4-FFF2-40B4-BE49-F238E27FC236}">
                <a16:creationId xmlns:a16="http://schemas.microsoft.com/office/drawing/2014/main" id="{6BE6C006-5061-423B-AE68-E26BD1521475}"/>
              </a:ext>
            </a:extLst>
          </p:cNvPr>
          <p:cNvPicPr>
            <a:picLocks noChangeAspect="1"/>
          </p:cNvPicPr>
          <p:nvPr/>
        </p:nvPicPr>
        <p:blipFill>
          <a:blip r:embed="rId2"/>
          <a:stretch>
            <a:fillRect/>
          </a:stretch>
        </p:blipFill>
        <p:spPr>
          <a:xfrm>
            <a:off x="9564655" y="4378293"/>
            <a:ext cx="2377363" cy="2295914"/>
          </a:xfrm>
          <a:prstGeom prst="rect">
            <a:avLst/>
          </a:prstGeom>
        </p:spPr>
      </p:pic>
      <p:pic>
        <p:nvPicPr>
          <p:cNvPr id="10" name="Picture 10" descr="Graphical user interface, application&#10;&#10;Description automatically generated">
            <a:extLst>
              <a:ext uri="{FF2B5EF4-FFF2-40B4-BE49-F238E27FC236}">
                <a16:creationId xmlns:a16="http://schemas.microsoft.com/office/drawing/2014/main" id="{DB3912EF-E568-4447-9F7F-3385FBD55E16}"/>
              </a:ext>
            </a:extLst>
          </p:cNvPr>
          <p:cNvPicPr>
            <a:picLocks noChangeAspect="1"/>
          </p:cNvPicPr>
          <p:nvPr/>
        </p:nvPicPr>
        <p:blipFill>
          <a:blip r:embed="rId3"/>
          <a:stretch>
            <a:fillRect/>
          </a:stretch>
        </p:blipFill>
        <p:spPr>
          <a:xfrm>
            <a:off x="9282597" y="327446"/>
            <a:ext cx="2644646" cy="1881480"/>
          </a:xfrm>
          <a:prstGeom prst="rect">
            <a:avLst/>
          </a:prstGeom>
        </p:spPr>
      </p:pic>
      <p:pic>
        <p:nvPicPr>
          <p:cNvPr id="11" name="Picture 11">
            <a:extLst>
              <a:ext uri="{FF2B5EF4-FFF2-40B4-BE49-F238E27FC236}">
                <a16:creationId xmlns:a16="http://schemas.microsoft.com/office/drawing/2014/main" id="{E9437518-A337-4AAE-BD0B-BCA4B9CBB1F8}"/>
              </a:ext>
            </a:extLst>
          </p:cNvPr>
          <p:cNvPicPr>
            <a:picLocks noChangeAspect="1"/>
          </p:cNvPicPr>
          <p:nvPr/>
        </p:nvPicPr>
        <p:blipFill>
          <a:blip r:embed="rId4"/>
          <a:stretch>
            <a:fillRect/>
          </a:stretch>
        </p:blipFill>
        <p:spPr>
          <a:xfrm>
            <a:off x="8450230" y="2299801"/>
            <a:ext cx="3495675" cy="1990725"/>
          </a:xfrm>
          <a:prstGeom prst="rect">
            <a:avLst/>
          </a:prstGeom>
        </p:spPr>
      </p:pic>
      <p:sp>
        <p:nvSpPr>
          <p:cNvPr id="14" name="Title 1">
            <a:extLst>
              <a:ext uri="{FF2B5EF4-FFF2-40B4-BE49-F238E27FC236}">
                <a16:creationId xmlns:a16="http://schemas.microsoft.com/office/drawing/2014/main" id="{AF50D91F-C650-4FDE-92C6-197A87329DC2}"/>
              </a:ext>
            </a:extLst>
          </p:cNvPr>
          <p:cNvSpPr txBox="1">
            <a:spLocks/>
          </p:cNvSpPr>
          <p:nvPr/>
        </p:nvSpPr>
        <p:spPr>
          <a:xfrm>
            <a:off x="3955441" y="5721030"/>
            <a:ext cx="10988351" cy="7815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a:solidFill>
                  <a:srgbClr val="FFFF00"/>
                </a:solidFill>
              </a:rPr>
              <a:t>If your screen now looks </a:t>
            </a:r>
            <a:endParaRPr lang="en-US"/>
          </a:p>
          <a:p>
            <a:pPr algn="l"/>
            <a:r>
              <a:rPr lang="en-US" sz="3600">
                <a:solidFill>
                  <a:srgbClr val="FFFF00"/>
                </a:solidFill>
              </a:rPr>
              <a:t>like this, sit back, relax and </a:t>
            </a:r>
          </a:p>
          <a:p>
            <a:pPr algn="l"/>
            <a:r>
              <a:rPr lang="en-US" sz="3600">
                <a:solidFill>
                  <a:srgbClr val="FFFF00"/>
                </a:solidFill>
              </a:rPr>
              <a:t>enjoy the play!</a:t>
            </a:r>
            <a:endParaRPr lang="en-US" sz="3600">
              <a:solidFill>
                <a:srgbClr val="FFFF00"/>
              </a:solidFill>
              <a:cs typeface="Calibri Light"/>
            </a:endParaRPr>
          </a:p>
        </p:txBody>
      </p:sp>
      <p:pic>
        <p:nvPicPr>
          <p:cNvPr id="15" name="Picture 15">
            <a:extLst>
              <a:ext uri="{FF2B5EF4-FFF2-40B4-BE49-F238E27FC236}">
                <a16:creationId xmlns:a16="http://schemas.microsoft.com/office/drawing/2014/main" id="{1873F28B-4CB3-43FC-AC70-159D8CBB1E3C}"/>
              </a:ext>
            </a:extLst>
          </p:cNvPr>
          <p:cNvPicPr>
            <a:picLocks noChangeAspect="1"/>
          </p:cNvPicPr>
          <p:nvPr/>
        </p:nvPicPr>
        <p:blipFill>
          <a:blip r:embed="rId5"/>
          <a:stretch>
            <a:fillRect/>
          </a:stretch>
        </p:blipFill>
        <p:spPr>
          <a:xfrm>
            <a:off x="381000" y="4690586"/>
            <a:ext cx="3524250" cy="1972628"/>
          </a:xfrm>
          <a:prstGeom prst="rect">
            <a:avLst/>
          </a:prstGeom>
        </p:spPr>
      </p:pic>
      <p:sp>
        <p:nvSpPr>
          <p:cNvPr id="16" name="Rectangle 15">
            <a:extLst>
              <a:ext uri="{FF2B5EF4-FFF2-40B4-BE49-F238E27FC236}">
                <a16:creationId xmlns:a16="http://schemas.microsoft.com/office/drawing/2014/main" id="{187A3357-C669-4108-B0FE-3773130C7C2D}"/>
              </a:ext>
            </a:extLst>
          </p:cNvPr>
          <p:cNvSpPr/>
          <p:nvPr/>
        </p:nvSpPr>
        <p:spPr>
          <a:xfrm>
            <a:off x="304800" y="4600575"/>
            <a:ext cx="8696325" cy="21526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3161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3: Scene 1</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The Rolodex of Achievements</a:t>
            </a:r>
          </a:p>
          <a:p>
            <a:pPr marL="0" indent="0" algn="ctr">
              <a:buNone/>
            </a:pPr>
            <a:endParaRPr lang="en-US" sz="7200">
              <a:cs typeface="Calibri" panose="020F0502020204030204"/>
            </a:endParaRPr>
          </a:p>
        </p:txBody>
      </p:sp>
      <p:pic>
        <p:nvPicPr>
          <p:cNvPr id="4" name="Clock Ticking Sound Effects! The Best 60 Seconds With Bing &amp; Explosion!">
            <a:hlinkClick r:id="" action="ppaction://media"/>
            <a:extLst>
              <a:ext uri="{FF2B5EF4-FFF2-40B4-BE49-F238E27FC236}">
                <a16:creationId xmlns:a16="http://schemas.microsoft.com/office/drawing/2014/main" id="{0948EAFA-E93E-4F8A-B916-029FCF7C33F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26967" y="4932449"/>
            <a:ext cx="730250" cy="730250"/>
          </a:xfrm>
          <a:prstGeom prst="rect">
            <a:avLst/>
          </a:prstGeom>
        </p:spPr>
      </p:pic>
    </p:spTree>
    <p:extLst>
      <p:ext uri="{BB962C8B-B14F-4D97-AF65-F5344CB8AC3E}">
        <p14:creationId xmlns:p14="http://schemas.microsoft.com/office/powerpoint/2010/main" val="214357147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vol="2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3: Scene 2</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Tough Talk about Lockers  </a:t>
            </a:r>
            <a:endParaRPr lang="en-US" sz="7200">
              <a:solidFill>
                <a:schemeClr val="bg1">
                  <a:lumMod val="95000"/>
                </a:schemeClr>
              </a:solidFill>
              <a:cs typeface="Calibri"/>
            </a:endParaRPr>
          </a:p>
          <a:p>
            <a:pPr marL="0" indent="0" algn="ctr">
              <a:buNone/>
            </a:pPr>
            <a:endParaRPr lang="en-US" sz="7200">
              <a:cs typeface="Calibri" panose="020F0502020204030204"/>
            </a:endParaRPr>
          </a:p>
        </p:txBody>
      </p:sp>
    </p:spTree>
    <p:extLst>
      <p:ext uri="{BB962C8B-B14F-4D97-AF65-F5344CB8AC3E}">
        <p14:creationId xmlns:p14="http://schemas.microsoft.com/office/powerpoint/2010/main" val="2124207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4: Scene 1</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a:normAutofit/>
          </a:bodyPr>
          <a:lstStyle/>
          <a:p>
            <a:pPr marL="0" indent="0" algn="ctr">
              <a:buNone/>
            </a:pPr>
            <a:endParaRPr lang="en-US" sz="5400"/>
          </a:p>
          <a:p>
            <a:pPr marL="0" indent="0" algn="ctr">
              <a:buNone/>
            </a:pPr>
            <a:r>
              <a:rPr lang="en-US" sz="7200" err="1">
                <a:solidFill>
                  <a:schemeClr val="bg1">
                    <a:lumMod val="95000"/>
                  </a:schemeClr>
                </a:solidFill>
              </a:rPr>
              <a:t>Kalina’s</a:t>
            </a:r>
            <a:r>
              <a:rPr lang="en-US" sz="7200">
                <a:solidFill>
                  <a:schemeClr val="bg1">
                    <a:lumMod val="95000"/>
                  </a:schemeClr>
                </a:solidFill>
              </a:rPr>
              <a:t> Proposal</a:t>
            </a:r>
          </a:p>
        </p:txBody>
      </p:sp>
    </p:spTree>
    <p:extLst>
      <p:ext uri="{BB962C8B-B14F-4D97-AF65-F5344CB8AC3E}">
        <p14:creationId xmlns:p14="http://schemas.microsoft.com/office/powerpoint/2010/main" val="3033166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4: Scene 2</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David N’s Dark Night </a:t>
            </a:r>
            <a:endParaRPr lang="en-US" sz="7200">
              <a:solidFill>
                <a:schemeClr val="bg1">
                  <a:lumMod val="95000"/>
                </a:schemeClr>
              </a:solidFill>
              <a:cs typeface="Calibri"/>
            </a:endParaRPr>
          </a:p>
          <a:p>
            <a:pPr marL="0" indent="0" algn="ctr">
              <a:buNone/>
            </a:pPr>
            <a:r>
              <a:rPr lang="en-US" sz="7200">
                <a:solidFill>
                  <a:schemeClr val="bg1">
                    <a:lumMod val="95000"/>
                  </a:schemeClr>
                </a:solidFill>
              </a:rPr>
              <a:t>of the Soul</a:t>
            </a:r>
            <a:endParaRPr lang="en-US" sz="7200">
              <a:solidFill>
                <a:schemeClr val="bg1">
                  <a:lumMod val="95000"/>
                </a:schemeClr>
              </a:solidFill>
              <a:cs typeface="Calibri"/>
            </a:endParaRPr>
          </a:p>
          <a:p>
            <a:pPr marL="0" indent="0" algn="ctr">
              <a:buNone/>
            </a:pPr>
            <a:endParaRPr lang="en-US" sz="7200"/>
          </a:p>
        </p:txBody>
      </p:sp>
      <p:pic>
        <p:nvPicPr>
          <p:cNvPr id="4" name="FINAL noir fade">
            <a:hlinkClick r:id="" action="ppaction://media"/>
            <a:extLst>
              <a:ext uri="{FF2B5EF4-FFF2-40B4-BE49-F238E27FC236}">
                <a16:creationId xmlns:a16="http://schemas.microsoft.com/office/drawing/2014/main" id="{D267F6F1-525C-4D7E-81AA-C256F8E4235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81791" y="5311116"/>
            <a:ext cx="730250" cy="730250"/>
          </a:xfrm>
          <a:prstGeom prst="rect">
            <a:avLst/>
          </a:prstGeom>
        </p:spPr>
      </p:pic>
    </p:spTree>
    <p:extLst>
      <p:ext uri="{BB962C8B-B14F-4D97-AF65-F5344CB8AC3E}">
        <p14:creationId xmlns:p14="http://schemas.microsoft.com/office/powerpoint/2010/main" val="21726143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vol="2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4: Scene 3</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a:normAutofit/>
          </a:bodyPr>
          <a:lstStyle/>
          <a:p>
            <a:pPr marL="0" indent="0" algn="ctr">
              <a:buNone/>
            </a:pPr>
            <a:endParaRPr lang="en-US" sz="5400"/>
          </a:p>
          <a:p>
            <a:pPr marL="0" indent="0" algn="ctr">
              <a:buNone/>
            </a:pPr>
            <a:r>
              <a:rPr lang="en-US" sz="7200">
                <a:solidFill>
                  <a:schemeClr val="bg1">
                    <a:lumMod val="95000"/>
                  </a:schemeClr>
                </a:solidFill>
              </a:rPr>
              <a:t>Trevor Has Wanderlust</a:t>
            </a:r>
          </a:p>
        </p:txBody>
      </p:sp>
    </p:spTree>
    <p:extLst>
      <p:ext uri="{BB962C8B-B14F-4D97-AF65-F5344CB8AC3E}">
        <p14:creationId xmlns:p14="http://schemas.microsoft.com/office/powerpoint/2010/main" val="2656119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4: Scene 4</a:t>
            </a: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Genny Goes Cross Country</a:t>
            </a:r>
            <a:endParaRPr lang="en-US" sz="7200">
              <a:solidFill>
                <a:schemeClr val="bg1">
                  <a:lumMod val="95000"/>
                </a:schemeClr>
              </a:solidFill>
              <a:cs typeface="Calibri"/>
            </a:endParaRPr>
          </a:p>
        </p:txBody>
      </p:sp>
    </p:spTree>
    <p:extLst>
      <p:ext uri="{BB962C8B-B14F-4D97-AF65-F5344CB8AC3E}">
        <p14:creationId xmlns:p14="http://schemas.microsoft.com/office/powerpoint/2010/main" val="1448506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Content Placeholder 9" descr="A picture containing snow, outdoor&#10;&#10;Description automatically generated">
            <a:extLst>
              <a:ext uri="{FF2B5EF4-FFF2-40B4-BE49-F238E27FC236}">
                <a16:creationId xmlns:a16="http://schemas.microsoft.com/office/drawing/2014/main" id="{5FD76CFB-1025-D147-93D7-26956E49658F}"/>
              </a:ext>
            </a:extLst>
          </p:cNvPr>
          <p:cNvPicPr>
            <a:picLocks noGrp="1" noChangeAspect="1"/>
          </p:cNvPicPr>
          <p:nvPr>
            <p:ph sz="half" idx="1"/>
          </p:nvPr>
        </p:nvPicPr>
        <p:blipFill rotWithShape="1">
          <a:blip r:embed="rId2"/>
          <a:srcRect l="9091" t="9091"/>
          <a:stretch/>
        </p:blipFill>
        <p:spPr>
          <a:xfrm>
            <a:off x="20" y="10"/>
            <a:ext cx="12191980" cy="6857990"/>
          </a:xfrm>
          <a:prstGeom prst="rect">
            <a:avLst/>
          </a:prstGeom>
        </p:spPr>
      </p:pic>
      <p:sp>
        <p:nvSpPr>
          <p:cNvPr id="50" name="Rectangle 49">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F1BD62-770E-B741-944F-E21ACEE7B8C0}"/>
              </a:ext>
            </a:extLst>
          </p:cNvPr>
          <p:cNvSpPr>
            <a:spLocks noGrp="1"/>
          </p:cNvSpPr>
          <p:nvPr>
            <p:ph type="title"/>
          </p:nvPr>
        </p:nvSpPr>
        <p:spPr>
          <a:xfrm>
            <a:off x="7749985" y="640263"/>
            <a:ext cx="3759240" cy="1344975"/>
          </a:xfrm>
        </p:spPr>
        <p:txBody>
          <a:bodyPr vert="horz" lIns="91440" tIns="45720" rIns="91440" bIns="45720" rtlCol="0" anchor="ctr">
            <a:normAutofit/>
          </a:bodyPr>
          <a:lstStyle/>
          <a:p>
            <a:r>
              <a:rPr lang="en-US" sz="1800">
                <a:latin typeface="Bangla Sangam MN" panose="02000000000000000000" pitchFamily="2" charset="0"/>
                <a:cs typeface="Bangla Sangam MN" panose="02000000000000000000" pitchFamily="2" charset="0"/>
              </a:rPr>
              <a:t>November 25, 2020</a:t>
            </a:r>
          </a:p>
        </p:txBody>
      </p:sp>
      <p:sp>
        <p:nvSpPr>
          <p:cNvPr id="4" name="Content Placeholder 3">
            <a:extLst>
              <a:ext uri="{FF2B5EF4-FFF2-40B4-BE49-F238E27FC236}">
                <a16:creationId xmlns:a16="http://schemas.microsoft.com/office/drawing/2014/main" id="{00EDD8C5-EDB1-FE4E-9332-8D9940747729}"/>
              </a:ext>
            </a:extLst>
          </p:cNvPr>
          <p:cNvSpPr>
            <a:spLocks noGrp="1"/>
          </p:cNvSpPr>
          <p:nvPr>
            <p:ph sz="half" idx="2"/>
          </p:nvPr>
        </p:nvSpPr>
        <p:spPr>
          <a:xfrm>
            <a:off x="7749290" y="2121763"/>
            <a:ext cx="3764826" cy="3773010"/>
          </a:xfrm>
        </p:spPr>
        <p:txBody>
          <a:bodyPr vert="horz" lIns="91440" tIns="45720" rIns="91440" bIns="45720" rtlCol="0">
            <a:normAutofit/>
          </a:bodyPr>
          <a:lstStyle/>
          <a:p>
            <a:pPr marL="0" indent="0">
              <a:buNone/>
            </a:pPr>
            <a:r>
              <a:rPr lang="en-US" sz="1700" b="1">
                <a:latin typeface="Bangla Sangam MN" panose="02000000000000000000" pitchFamily="2" charset="0"/>
                <a:cs typeface="Bangla Sangam MN" panose="02000000000000000000" pitchFamily="2" charset="0"/>
              </a:rPr>
              <a:t>Dear CCSD Friends,   </a:t>
            </a:r>
          </a:p>
          <a:p>
            <a:pPr marL="0" indent="0">
              <a:buNone/>
            </a:pPr>
            <a:r>
              <a:rPr lang="en-US" sz="1700">
                <a:latin typeface="Bangla Sangam MN" panose="02000000000000000000" pitchFamily="2" charset="0"/>
                <a:cs typeface="Bangla Sangam MN" panose="02000000000000000000" pitchFamily="2" charset="0"/>
              </a:rPr>
              <a:t>We took a memorable and moving journey to </a:t>
            </a:r>
            <a:r>
              <a:rPr lang="en-US" sz="1700" b="1">
                <a:latin typeface="Bangla Sangam MN" panose="02000000000000000000" pitchFamily="2" charset="0"/>
                <a:cs typeface="Bangla Sangam MN" panose="02000000000000000000" pitchFamily="2" charset="0"/>
              </a:rPr>
              <a:t>Nunavut</a:t>
            </a:r>
            <a:r>
              <a:rPr lang="en-US" sz="1700">
                <a:latin typeface="Bangla Sangam MN" panose="02000000000000000000" pitchFamily="2" charset="0"/>
                <a:cs typeface="Bangla Sangam MN" panose="02000000000000000000" pitchFamily="2" charset="0"/>
              </a:rPr>
              <a:t> this week.   </a:t>
            </a:r>
          </a:p>
          <a:p>
            <a:pPr marL="0" indent="0">
              <a:buNone/>
            </a:pPr>
            <a:r>
              <a:rPr lang="en-US" sz="1700">
                <a:latin typeface="Bangla Sangam MN" panose="02000000000000000000" pitchFamily="2" charset="0"/>
                <a:cs typeface="Bangla Sangam MN" panose="02000000000000000000" pitchFamily="2" charset="0"/>
              </a:rPr>
              <a:t>Alethea </a:t>
            </a:r>
            <a:r>
              <a:rPr lang="en-US" sz="1700" err="1">
                <a:latin typeface="Bangla Sangam MN" panose="02000000000000000000" pitchFamily="2" charset="0"/>
                <a:cs typeface="Bangla Sangam MN" panose="02000000000000000000" pitchFamily="2" charset="0"/>
              </a:rPr>
              <a:t>Arnaquq-Baril</a:t>
            </a:r>
            <a:r>
              <a:rPr lang="en-US" sz="1700">
                <a:latin typeface="Bangla Sangam MN" panose="02000000000000000000" pitchFamily="2" charset="0"/>
                <a:cs typeface="Bangla Sangam MN" panose="02000000000000000000" pitchFamily="2" charset="0"/>
              </a:rPr>
              <a:t>, the director, writer and producer of </a:t>
            </a:r>
            <a:r>
              <a:rPr lang="en-US" sz="1700" b="1" i="1">
                <a:latin typeface="Bangla Sangam MN" panose="02000000000000000000" pitchFamily="2" charset="0"/>
                <a:cs typeface="Bangla Sangam MN" panose="02000000000000000000" pitchFamily="2" charset="0"/>
              </a:rPr>
              <a:t>Angry Inuk</a:t>
            </a:r>
            <a:r>
              <a:rPr lang="en-US" sz="1700">
                <a:latin typeface="Bangla Sangam MN" panose="02000000000000000000" pitchFamily="2" charset="0"/>
                <a:cs typeface="Bangla Sangam MN" panose="02000000000000000000" pitchFamily="2" charset="0"/>
              </a:rPr>
              <a:t>, gave us a glimpse of this vast and beautiful land and some of the people who live there.  </a:t>
            </a:r>
          </a:p>
          <a:p>
            <a:pPr marL="0" indent="0">
              <a:buNone/>
            </a:pPr>
            <a:r>
              <a:rPr lang="en-US" sz="1700">
                <a:latin typeface="Bangla Sangam MN" panose="02000000000000000000" pitchFamily="2" charset="0"/>
                <a:cs typeface="Bangla Sangam MN" panose="02000000000000000000" pitchFamily="2" charset="0"/>
              </a:rPr>
              <a:t>The film is set up as  a </a:t>
            </a:r>
            <a:r>
              <a:rPr lang="en-US" sz="1700" b="1">
                <a:latin typeface="Bangla Sangam MN" panose="02000000000000000000" pitchFamily="2" charset="0"/>
                <a:cs typeface="Bangla Sangam MN" panose="02000000000000000000" pitchFamily="2" charset="0"/>
              </a:rPr>
              <a:t>quest for a dialogue </a:t>
            </a:r>
            <a:r>
              <a:rPr lang="en-US" sz="1700">
                <a:latin typeface="Bangla Sangam MN" panose="02000000000000000000" pitchFamily="2" charset="0"/>
                <a:cs typeface="Bangla Sangam MN" panose="02000000000000000000" pitchFamily="2" charset="0"/>
              </a:rPr>
              <a:t>with elusive but powerful anti-seal hunting activists.  Along the way, people that are quietly passionate about keeping their way of life explain what the seal hunt means to the Inuit.</a:t>
            </a:r>
          </a:p>
          <a:p>
            <a:pPr marL="0"/>
            <a:endParaRPr lang="en-US" sz="1700"/>
          </a:p>
        </p:txBody>
      </p:sp>
      <p:sp>
        <p:nvSpPr>
          <p:cNvPr id="12" name="TextBox 11">
            <a:extLst>
              <a:ext uri="{FF2B5EF4-FFF2-40B4-BE49-F238E27FC236}">
                <a16:creationId xmlns:a16="http://schemas.microsoft.com/office/drawing/2014/main" id="{A5415A70-C408-B84A-9CF8-3F471D0F57FB}"/>
              </a:ext>
            </a:extLst>
          </p:cNvPr>
          <p:cNvSpPr txBox="1"/>
          <p:nvPr/>
        </p:nvSpPr>
        <p:spPr>
          <a:xfrm>
            <a:off x="10124053" y="6372265"/>
            <a:ext cx="1816443" cy="369332"/>
          </a:xfrm>
          <a:prstGeom prst="rect">
            <a:avLst/>
          </a:prstGeom>
          <a:noFill/>
        </p:spPr>
        <p:txBody>
          <a:bodyPr wrap="square" rtlCol="0">
            <a:spAutoFit/>
          </a:bodyPr>
          <a:lstStyle/>
          <a:p>
            <a:r>
              <a:rPr lang="en-US"/>
              <a:t>From </a:t>
            </a:r>
            <a:r>
              <a:rPr lang="en-US" b="1" i="1"/>
              <a:t>Angry Inuk</a:t>
            </a:r>
          </a:p>
        </p:txBody>
      </p:sp>
    </p:spTree>
    <p:extLst>
      <p:ext uri="{BB962C8B-B14F-4D97-AF65-F5344CB8AC3E}">
        <p14:creationId xmlns:p14="http://schemas.microsoft.com/office/powerpoint/2010/main" val="1601029000"/>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5" name="Content Placeholder 4" descr="A picture containing text&#10;&#10;Description automatically generated">
            <a:extLst>
              <a:ext uri="{FF2B5EF4-FFF2-40B4-BE49-F238E27FC236}">
                <a16:creationId xmlns:a16="http://schemas.microsoft.com/office/drawing/2014/main" id="{65708101-2A38-D544-9DEA-1F9482CE5641}"/>
              </a:ext>
            </a:extLst>
          </p:cNvPr>
          <p:cNvPicPr>
            <a:picLocks noGrp="1" noChangeAspect="1"/>
          </p:cNvPicPr>
          <p:nvPr>
            <p:ph sz="half" idx="1"/>
          </p:nvPr>
        </p:nvPicPr>
        <p:blipFill>
          <a:blip r:embed="rId2"/>
          <a:stretch>
            <a:fillRect/>
          </a:stretch>
        </p:blipFill>
        <p:spPr>
          <a:xfrm>
            <a:off x="6349314" y="1974698"/>
            <a:ext cx="5181600" cy="2908604"/>
          </a:xfrm>
        </p:spPr>
      </p:pic>
      <p:sp>
        <p:nvSpPr>
          <p:cNvPr id="4" name="Content Placeholder 3">
            <a:extLst>
              <a:ext uri="{FF2B5EF4-FFF2-40B4-BE49-F238E27FC236}">
                <a16:creationId xmlns:a16="http://schemas.microsoft.com/office/drawing/2014/main" id="{00EDD8C5-EDB1-FE4E-9332-8D9940747729}"/>
              </a:ext>
            </a:extLst>
          </p:cNvPr>
          <p:cNvSpPr>
            <a:spLocks noGrp="1"/>
          </p:cNvSpPr>
          <p:nvPr>
            <p:ph sz="half" idx="2"/>
          </p:nvPr>
        </p:nvSpPr>
        <p:spPr>
          <a:xfrm>
            <a:off x="1068859" y="1974698"/>
            <a:ext cx="4639963" cy="3031372"/>
          </a:xfrm>
        </p:spPr>
        <p:txBody>
          <a:bodyPr>
            <a:normAutofit lnSpcReduction="10000"/>
          </a:bodyPr>
          <a:lstStyle/>
          <a:p>
            <a:pPr marL="0" indent="0">
              <a:buNone/>
            </a:pPr>
            <a:r>
              <a:rPr lang="en-CA" sz="1600">
                <a:latin typeface="Bangla Sangam MN" panose="02000000000000000000" pitchFamily="2" charset="0"/>
                <a:cs typeface="Bangla Sangam MN" panose="02000000000000000000" pitchFamily="2" charset="0"/>
              </a:rPr>
              <a:t>Through this film we learned that </a:t>
            </a:r>
            <a:r>
              <a:rPr lang="en-CA" sz="1600" b="1">
                <a:latin typeface="Bangla Sangam MN" panose="02000000000000000000" pitchFamily="2" charset="0"/>
                <a:cs typeface="Bangla Sangam MN" panose="02000000000000000000" pitchFamily="2" charset="0"/>
              </a:rPr>
              <a:t>“The North” </a:t>
            </a:r>
            <a:r>
              <a:rPr lang="en-CA" sz="1600">
                <a:latin typeface="Bangla Sangam MN" panose="02000000000000000000" pitchFamily="2" charset="0"/>
                <a:cs typeface="Bangla Sangam MN" panose="02000000000000000000" pitchFamily="2" charset="0"/>
              </a:rPr>
              <a:t>is not just some general climate and geography found way up there!  </a:t>
            </a:r>
            <a:r>
              <a:rPr lang="en-CA" sz="1600" b="1">
                <a:latin typeface="Bangla Sangam MN" panose="02000000000000000000" pitchFamily="2" charset="0"/>
                <a:cs typeface="Bangla Sangam MN" panose="02000000000000000000" pitchFamily="2" charset="0"/>
              </a:rPr>
              <a:t>It is specific</a:t>
            </a:r>
            <a:r>
              <a:rPr lang="en-CA" sz="1600">
                <a:latin typeface="Bangla Sangam MN" panose="02000000000000000000" pitchFamily="2" charset="0"/>
                <a:cs typeface="Bangla Sangam MN" panose="02000000000000000000" pitchFamily="2" charset="0"/>
              </a:rPr>
              <a:t>. If you want to learn about Nunavut, its history, its people and their lives, watch </a:t>
            </a:r>
            <a:r>
              <a:rPr lang="en-CA" sz="1600" b="1" i="1">
                <a:latin typeface="Bangla Sangam MN" panose="02000000000000000000" pitchFamily="2" charset="0"/>
                <a:cs typeface="Bangla Sangam MN" panose="02000000000000000000" pitchFamily="2" charset="0"/>
              </a:rPr>
              <a:t>Angry Inuk</a:t>
            </a:r>
            <a:r>
              <a:rPr lang="en-CA" sz="1600">
                <a:latin typeface="Bangla Sangam MN" panose="02000000000000000000" pitchFamily="2" charset="0"/>
                <a:cs typeface="Bangla Sangam MN" panose="02000000000000000000" pitchFamily="2" charset="0"/>
              </a:rPr>
              <a:t>. </a:t>
            </a:r>
          </a:p>
          <a:p>
            <a:pPr marL="0" indent="0">
              <a:buNone/>
            </a:pPr>
            <a:r>
              <a:rPr lang="en-US" sz="1600">
                <a:latin typeface="Bangla Sangam MN" panose="02000000000000000000" pitchFamily="2" charset="0"/>
                <a:cs typeface="Bangla Sangam MN" panose="02000000000000000000" pitchFamily="2" charset="0"/>
              </a:rPr>
              <a:t>We are off to Nova Scotia next.  Hope to see you there!</a:t>
            </a:r>
          </a:p>
          <a:p>
            <a:pPr marL="0" indent="0">
              <a:buNone/>
            </a:pPr>
            <a:endParaRPr lang="en-US" sz="1600">
              <a:latin typeface="Bangla Sangam MN" panose="02000000000000000000" pitchFamily="2" charset="0"/>
              <a:cs typeface="Bangla Sangam MN" panose="02000000000000000000" pitchFamily="2" charset="0"/>
            </a:endParaRPr>
          </a:p>
          <a:p>
            <a:pPr marL="0" indent="0">
              <a:buNone/>
            </a:pPr>
            <a:r>
              <a:rPr lang="en-US" sz="1600">
                <a:latin typeface="Bangla Sangam MN" panose="02000000000000000000" pitchFamily="2" charset="0"/>
                <a:cs typeface="Bangla Sangam MN" panose="02000000000000000000" pitchFamily="2" charset="0"/>
              </a:rPr>
              <a:t>Yours,</a:t>
            </a:r>
          </a:p>
          <a:p>
            <a:pPr marL="0" indent="0">
              <a:buNone/>
            </a:pPr>
            <a:endParaRPr lang="en-US" sz="1600">
              <a:latin typeface="Bangla Sangam MN" panose="02000000000000000000" pitchFamily="2" charset="0"/>
              <a:cs typeface="Bangla Sangam MN" panose="02000000000000000000" pitchFamily="2" charset="0"/>
            </a:endParaRPr>
          </a:p>
          <a:p>
            <a:pPr marL="0" indent="0">
              <a:buNone/>
            </a:pPr>
            <a:r>
              <a:rPr lang="en-US" sz="1600" b="1">
                <a:latin typeface="Bangla Sangam MN" panose="02000000000000000000" pitchFamily="2" charset="0"/>
                <a:cs typeface="Bangla Sangam MN" panose="02000000000000000000" pitchFamily="2" charset="0"/>
              </a:rPr>
              <a:t>the CATS (CCSD Armchair Travelers)</a:t>
            </a:r>
            <a:endParaRPr lang="en-US" sz="1600" b="1"/>
          </a:p>
        </p:txBody>
      </p:sp>
    </p:spTree>
    <p:extLst>
      <p:ext uri="{BB962C8B-B14F-4D97-AF65-F5344CB8AC3E}">
        <p14:creationId xmlns:p14="http://schemas.microsoft.com/office/powerpoint/2010/main" val="2097455342"/>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7" name="Rectangle 9">
            <a:extLst>
              <a:ext uri="{FF2B5EF4-FFF2-40B4-BE49-F238E27FC236}">
                <a16:creationId xmlns:a16="http://schemas.microsoft.com/office/drawing/2014/main" id="{4608E264-926B-434A-8D58-87ACA185D8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243862-7730-1446-9342-1031FC73A3F5}"/>
              </a:ext>
            </a:extLst>
          </p:cNvPr>
          <p:cNvSpPr>
            <a:spLocks noGrp="1"/>
          </p:cNvSpPr>
          <p:nvPr>
            <p:ph type="title"/>
          </p:nvPr>
        </p:nvSpPr>
        <p:spPr>
          <a:xfrm>
            <a:off x="5279472" y="609600"/>
            <a:ext cx="5844759" cy="970450"/>
          </a:xfrm>
        </p:spPr>
        <p:txBody>
          <a:bodyPr vert="horz" lIns="91440" tIns="45720" rIns="91440" bIns="45720" rtlCol="0" anchor="ctr">
            <a:normAutofit/>
          </a:bodyPr>
          <a:lstStyle/>
          <a:p>
            <a:r>
              <a:rPr lang="en-US" sz="4000"/>
              <a:t>December 10, 2020</a:t>
            </a:r>
          </a:p>
        </p:txBody>
      </p:sp>
      <p:pic>
        <p:nvPicPr>
          <p:cNvPr id="18" name="Picture 11">
            <a:extLst>
              <a:ext uri="{FF2B5EF4-FFF2-40B4-BE49-F238E27FC236}">
                <a16:creationId xmlns:a16="http://schemas.microsoft.com/office/drawing/2014/main" id="{E67A036B-F109-477D-A092-D947533E27E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50" y="1"/>
            <a:ext cx="4966697" cy="6858000"/>
          </a:xfrm>
          <a:prstGeom prst="rect">
            <a:avLst/>
          </a:prstGeom>
        </p:spPr>
      </p:pic>
      <p:pic>
        <p:nvPicPr>
          <p:cNvPr id="5" name="Content Placeholder 4" descr="Text, calendar&#10;&#10;Description automatically generated">
            <a:extLst>
              <a:ext uri="{FF2B5EF4-FFF2-40B4-BE49-F238E27FC236}">
                <a16:creationId xmlns:a16="http://schemas.microsoft.com/office/drawing/2014/main" id="{80224686-5FDB-8940-A7B3-55F9FBB80473}"/>
              </a:ext>
            </a:extLst>
          </p:cNvPr>
          <p:cNvPicPr>
            <a:picLocks noGrp="1" noChangeAspect="1"/>
          </p:cNvPicPr>
          <p:nvPr>
            <p:ph idx="1"/>
          </p:nvPr>
        </p:nvPicPr>
        <p:blipFill rotWithShape="1">
          <a:blip r:embed="rId4"/>
          <a:srcRect l="2354" r="-1" b="-1"/>
          <a:stretch/>
        </p:blipFill>
        <p:spPr>
          <a:xfrm>
            <a:off x="412098" y="609600"/>
            <a:ext cx="4180923" cy="5329947"/>
          </a:xfrm>
          <a:prstGeom prst="rect">
            <a:avLst/>
          </a:prstGeom>
        </p:spPr>
      </p:pic>
      <p:sp>
        <p:nvSpPr>
          <p:cNvPr id="4" name="Text Placeholder 3">
            <a:extLst>
              <a:ext uri="{FF2B5EF4-FFF2-40B4-BE49-F238E27FC236}">
                <a16:creationId xmlns:a16="http://schemas.microsoft.com/office/drawing/2014/main" id="{B27A7B02-ECF6-E14E-BEF2-BBC3F76B934F}"/>
              </a:ext>
            </a:extLst>
          </p:cNvPr>
          <p:cNvSpPr>
            <a:spLocks noGrp="1"/>
          </p:cNvSpPr>
          <p:nvPr>
            <p:ph type="body" sz="half" idx="2"/>
          </p:nvPr>
        </p:nvSpPr>
        <p:spPr>
          <a:xfrm>
            <a:off x="5279472" y="1828801"/>
            <a:ext cx="5844760" cy="3866048"/>
          </a:xfrm>
        </p:spPr>
        <p:txBody>
          <a:bodyPr vert="horz" lIns="91440" tIns="45720" rIns="91440" bIns="45720" rtlCol="0" anchor="ctr">
            <a:normAutofit/>
          </a:bodyPr>
          <a:lstStyle/>
          <a:p>
            <a:pPr algn="l"/>
            <a:r>
              <a:rPr lang="en-US"/>
              <a:t>Dear Friends,</a:t>
            </a:r>
          </a:p>
          <a:p>
            <a:pPr algn="l"/>
            <a:endParaRPr lang="en-US"/>
          </a:p>
          <a:p>
            <a:pPr algn="l"/>
            <a:r>
              <a:rPr lang="en-US"/>
              <a:t>This week we took a road trip to Nova Scotia via two documentaries: The Long Road to Justice: the Viola Desmond Story and Once Upon a Black Halifax.  Despite this official “Canada’s Ocean Playground” map to the left, we strayed far away from the usual lighthouses and lobsters tour of the province. </a:t>
            </a:r>
          </a:p>
          <a:p>
            <a:pPr algn="l"/>
            <a:r>
              <a:rPr lang="en-US"/>
              <a:t>We went back in time, too!  About the 1940s to 1960s when it seemed that Nova Scotia’s rustic, maritime charms could have an edge, especially for the Black Loyalists who had settled there since the late 1700s.  Have a read – perhaps your eyes and hearts will be opened to the people so rarely mentioned in our history books.</a:t>
            </a:r>
          </a:p>
        </p:txBody>
      </p:sp>
    </p:spTree>
    <p:extLst>
      <p:ext uri="{BB962C8B-B14F-4D97-AF65-F5344CB8AC3E}">
        <p14:creationId xmlns:p14="http://schemas.microsoft.com/office/powerpoint/2010/main" val="3736251499"/>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8CDD186-03E3-4AED-BEB6-0B3BEC2080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D39B8855-417F-2740-9D74-2D215E40B32D}"/>
              </a:ext>
            </a:extLst>
          </p:cNvPr>
          <p:cNvSpPr>
            <a:spLocks noGrp="1"/>
          </p:cNvSpPr>
          <p:nvPr>
            <p:ph type="body" sz="half" idx="2"/>
          </p:nvPr>
        </p:nvSpPr>
        <p:spPr>
          <a:xfrm>
            <a:off x="913795" y="643465"/>
            <a:ext cx="5978072" cy="5051384"/>
          </a:xfrm>
        </p:spPr>
        <p:txBody>
          <a:bodyPr vert="horz" lIns="91440" tIns="45720" rIns="91440" bIns="45720" rtlCol="0" anchor="ctr">
            <a:noAutofit/>
          </a:bodyPr>
          <a:lstStyle/>
          <a:p>
            <a:pPr algn="l">
              <a:buClr>
                <a:srgbClr val="C34DA3"/>
              </a:buClr>
            </a:pPr>
            <a:r>
              <a:rPr lang="en-US" sz="2000"/>
              <a:t>Well, that’s a brief report back on our trip to Nova Scotia last week.  Maybe you will get a chance to watch those interesting documentaries sometime.  They are worth your time!</a:t>
            </a:r>
          </a:p>
          <a:p>
            <a:pPr algn="l">
              <a:buClr>
                <a:srgbClr val="C34DA3"/>
              </a:buClr>
            </a:pPr>
            <a:endParaRPr lang="en-US" sz="2000"/>
          </a:p>
          <a:p>
            <a:pPr algn="l">
              <a:buClr>
                <a:srgbClr val="C34DA3"/>
              </a:buClr>
            </a:pPr>
            <a:r>
              <a:rPr lang="en-US" sz="2000"/>
              <a:t>We are sticking around the Maritimes a bit longer.  Join us in Prince Edward Island next.  It’s not just about the  potatoes and pigtails!</a:t>
            </a:r>
          </a:p>
          <a:p>
            <a:pPr algn="l">
              <a:buClr>
                <a:srgbClr val="C34DA3"/>
              </a:buClr>
            </a:pPr>
            <a:endParaRPr lang="en-US" sz="2000"/>
          </a:p>
          <a:p>
            <a:pPr algn="l">
              <a:buClr>
                <a:srgbClr val="C34DA3"/>
              </a:buClr>
            </a:pPr>
            <a:r>
              <a:rPr lang="en-US" sz="2000"/>
              <a:t>Sincerely,</a:t>
            </a:r>
          </a:p>
          <a:p>
            <a:pPr algn="l">
              <a:buClr>
                <a:srgbClr val="C34DA3"/>
              </a:buClr>
            </a:pPr>
            <a:endParaRPr lang="en-US" sz="2000"/>
          </a:p>
          <a:p>
            <a:pPr algn="l">
              <a:buClr>
                <a:srgbClr val="C34DA3"/>
              </a:buClr>
            </a:pPr>
            <a:r>
              <a:rPr lang="en-US" sz="2000"/>
              <a:t>The CATS </a:t>
            </a:r>
          </a:p>
          <a:p>
            <a:pPr algn="l">
              <a:buClr>
                <a:srgbClr val="C34DA3"/>
              </a:buClr>
            </a:pPr>
            <a:r>
              <a:rPr lang="en-US" sz="2000"/>
              <a:t>(CCSD Armchair Travelers)</a:t>
            </a:r>
          </a:p>
        </p:txBody>
      </p:sp>
      <p:pic>
        <p:nvPicPr>
          <p:cNvPr id="13" name="Picture 12">
            <a:extLst>
              <a:ext uri="{FF2B5EF4-FFF2-40B4-BE49-F238E27FC236}">
                <a16:creationId xmlns:a16="http://schemas.microsoft.com/office/drawing/2014/main" id="{1CF706DA-13E8-4A4F-9260-551FB8127B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7232905" y="1"/>
            <a:ext cx="4959095" cy="6858000"/>
          </a:xfrm>
          <a:prstGeom prst="rect">
            <a:avLst/>
          </a:prstGeom>
        </p:spPr>
      </p:pic>
      <p:pic>
        <p:nvPicPr>
          <p:cNvPr id="6" name="Content Placeholder 5" descr="A picture containing text&#10;&#10;Description automatically generated">
            <a:extLst>
              <a:ext uri="{FF2B5EF4-FFF2-40B4-BE49-F238E27FC236}">
                <a16:creationId xmlns:a16="http://schemas.microsoft.com/office/drawing/2014/main" id="{D1D1CEA7-8C7A-A148-8B04-94089983EC9E}"/>
              </a:ext>
            </a:extLst>
          </p:cNvPr>
          <p:cNvPicPr>
            <a:picLocks noGrp="1" noChangeAspect="1"/>
          </p:cNvPicPr>
          <p:nvPr>
            <p:ph idx="1"/>
          </p:nvPr>
        </p:nvPicPr>
        <p:blipFill rotWithShape="1">
          <a:blip r:embed="rId4"/>
          <a:srcRect r="2914" b="-3"/>
          <a:stretch/>
        </p:blipFill>
        <p:spPr>
          <a:xfrm>
            <a:off x="7552945" y="643465"/>
            <a:ext cx="3995592" cy="5103372"/>
          </a:xfrm>
          <a:prstGeom prst="rect">
            <a:avLst/>
          </a:prstGeom>
        </p:spPr>
      </p:pic>
    </p:spTree>
    <p:extLst>
      <p:ext uri="{BB962C8B-B14F-4D97-AF65-F5344CB8AC3E}">
        <p14:creationId xmlns:p14="http://schemas.microsoft.com/office/powerpoint/2010/main" val="2175601924"/>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5" name="Picture 4" descr="A picture containing building&#10;&#10;Description automatically generated">
            <a:extLst>
              <a:ext uri="{FF2B5EF4-FFF2-40B4-BE49-F238E27FC236}">
                <a16:creationId xmlns:a16="http://schemas.microsoft.com/office/drawing/2014/main" id="{D06C349A-EA01-3844-BD17-009E8A5F9CA6}"/>
              </a:ext>
            </a:extLst>
          </p:cNvPr>
          <p:cNvPicPr>
            <a:picLocks noChangeAspect="1"/>
          </p:cNvPicPr>
          <p:nvPr/>
        </p:nvPicPr>
        <p:blipFill rotWithShape="1">
          <a:blip r:embed="rId2"/>
          <a:srcRect l="16679" r="16679"/>
          <a:stretch/>
        </p:blipFill>
        <p:spPr>
          <a:xfrm>
            <a:off x="374736" y="400833"/>
            <a:ext cx="6279193" cy="6279193"/>
          </a:xfrm>
          <a:prstGeom prst="rect">
            <a:avLst/>
          </a:prstGeom>
        </p:spPr>
      </p:pic>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a:xfrm>
            <a:off x="6953287" y="400833"/>
            <a:ext cx="5686815" cy="2387600"/>
          </a:xfrm>
        </p:spPr>
        <p:txBody>
          <a:bodyPr>
            <a:noAutofit/>
          </a:bodyPr>
          <a:lstStyle/>
          <a:p>
            <a:pPr algn="l"/>
            <a:r>
              <a:rPr lang="en-US" sz="4800">
                <a:solidFill>
                  <a:srgbClr val="FFFF00"/>
                </a:solidFill>
              </a:rPr>
              <a:t>Team-building in the  </a:t>
            </a:r>
            <a:br>
              <a:rPr lang="en-US" sz="4800">
                <a:solidFill>
                  <a:srgbClr val="FFFF00"/>
                </a:solidFill>
              </a:rPr>
            </a:br>
            <a:r>
              <a:rPr lang="en-US" sz="4800">
                <a:solidFill>
                  <a:srgbClr val="FFFF00"/>
                </a:solidFill>
              </a:rPr>
              <a:t>Time of Covid-19: </a:t>
            </a:r>
            <a:br>
              <a:rPr lang="en-US" sz="4800">
                <a:solidFill>
                  <a:srgbClr val="FFFF00"/>
                </a:solidFill>
                <a:cs typeface="Calibri Light"/>
              </a:rPr>
            </a:br>
            <a:r>
              <a:rPr lang="en-US" sz="4800">
                <a:solidFill>
                  <a:srgbClr val="FFFF00"/>
                </a:solidFill>
              </a:rPr>
              <a:t>A Play</a:t>
            </a:r>
          </a:p>
        </p:txBody>
      </p:sp>
      <p:sp>
        <p:nvSpPr>
          <p:cNvPr id="3" name="Subtitle 2">
            <a:extLst>
              <a:ext uri="{FF2B5EF4-FFF2-40B4-BE49-F238E27FC236}">
                <a16:creationId xmlns:a16="http://schemas.microsoft.com/office/drawing/2014/main" id="{0138ED06-5A88-1143-91D9-5429A6D59856}"/>
              </a:ext>
            </a:extLst>
          </p:cNvPr>
          <p:cNvSpPr>
            <a:spLocks noGrp="1"/>
          </p:cNvSpPr>
          <p:nvPr>
            <p:ph type="subTitle" idx="1"/>
          </p:nvPr>
        </p:nvSpPr>
        <p:spPr>
          <a:xfrm>
            <a:off x="7093609" y="3969361"/>
            <a:ext cx="4815214" cy="2281871"/>
          </a:xfrm>
        </p:spPr>
        <p:txBody>
          <a:bodyPr vert="horz" lIns="91440" tIns="45720" rIns="91440" bIns="45720" rtlCol="0" anchor="t">
            <a:normAutofit lnSpcReduction="10000"/>
          </a:bodyPr>
          <a:lstStyle/>
          <a:p>
            <a:pPr algn="l"/>
            <a:r>
              <a:rPr lang="en-US" sz="3600">
                <a:solidFill>
                  <a:srgbClr val="00B0F0"/>
                </a:solidFill>
              </a:rPr>
              <a:t>York University Libraries</a:t>
            </a:r>
          </a:p>
          <a:p>
            <a:pPr algn="l"/>
            <a:r>
              <a:rPr lang="en-US" sz="3600">
                <a:solidFill>
                  <a:srgbClr val="FFC000"/>
                </a:solidFill>
              </a:rPr>
              <a:t>May 6, 2021</a:t>
            </a:r>
            <a:endParaRPr lang="en-US" sz="3600">
              <a:solidFill>
                <a:srgbClr val="FFC000"/>
              </a:solidFill>
              <a:cs typeface="Calibri"/>
            </a:endParaRPr>
          </a:p>
          <a:p>
            <a:pPr algn="l"/>
            <a:r>
              <a:rPr lang="en-US" sz="3600">
                <a:solidFill>
                  <a:srgbClr val="92D050"/>
                </a:solidFill>
              </a:rPr>
              <a:t>Toronto, Ontario</a:t>
            </a:r>
            <a:endParaRPr lang="en-US" sz="3600">
              <a:solidFill>
                <a:srgbClr val="92D050"/>
              </a:solidFill>
              <a:cs typeface="Calibri"/>
            </a:endParaRPr>
          </a:p>
          <a:p>
            <a:pPr algn="l"/>
            <a:r>
              <a:rPr lang="en-US" sz="3600">
                <a:solidFill>
                  <a:srgbClr val="C00000"/>
                </a:solidFill>
              </a:rPr>
              <a:t>Canada</a:t>
            </a:r>
            <a:endParaRPr lang="en-US" sz="3600">
              <a:solidFill>
                <a:srgbClr val="C00000"/>
              </a:solidFill>
              <a:cs typeface="Calibri"/>
            </a:endParaRPr>
          </a:p>
          <a:p>
            <a:pPr algn="r"/>
            <a:endParaRPr lang="en-US" sz="3600">
              <a:solidFill>
                <a:srgbClr val="92D050"/>
              </a:solidFill>
            </a:endParaRPr>
          </a:p>
          <a:p>
            <a:pPr algn="r"/>
            <a:endParaRPr lang="en-US" sz="3600">
              <a:solidFill>
                <a:srgbClr val="FFC000"/>
              </a:solidFill>
            </a:endParaRPr>
          </a:p>
          <a:p>
            <a:endParaRPr lang="en-US" sz="3600">
              <a:solidFill>
                <a:srgbClr val="FFC000"/>
              </a:solidFill>
            </a:endParaRPr>
          </a:p>
        </p:txBody>
      </p:sp>
    </p:spTree>
    <p:extLst>
      <p:ext uri="{BB962C8B-B14F-4D97-AF65-F5344CB8AC3E}">
        <p14:creationId xmlns:p14="http://schemas.microsoft.com/office/powerpoint/2010/main" val="1967559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pic>
        <p:nvPicPr>
          <p:cNvPr id="2" name="Content Placeholder 4" descr="A picture containing grass, sky, outdoor, field&#10;&#10;Description automatically generated">
            <a:extLst>
              <a:ext uri="{FF2B5EF4-FFF2-40B4-BE49-F238E27FC236}">
                <a16:creationId xmlns:a16="http://schemas.microsoft.com/office/drawing/2014/main" id="{FCC44E59-08D4-5B44-968D-D8C686A7742D}"/>
              </a:ext>
            </a:extLst>
          </p:cNvPr>
          <p:cNvPicPr>
            <a:picLocks noChangeAspect="1"/>
          </p:cNvPicPr>
          <p:nvPr/>
        </p:nvPicPr>
        <p:blipFill rotWithShape="1">
          <a:blip r:embed="rId2"/>
          <a:srcRect l="864"/>
          <a:stretch/>
        </p:blipFill>
        <p:spPr>
          <a:xfrm>
            <a:off x="3571103" y="805838"/>
            <a:ext cx="7815721" cy="5246324"/>
          </a:xfrm>
          <a:prstGeom prst="rect">
            <a:avLst/>
          </a:prstGeom>
          <a:effectLst/>
        </p:spPr>
      </p:pic>
      <p:sp>
        <p:nvSpPr>
          <p:cNvPr id="3" name="Rectangle 2">
            <a:extLst>
              <a:ext uri="{FF2B5EF4-FFF2-40B4-BE49-F238E27FC236}">
                <a16:creationId xmlns:a16="http://schemas.microsoft.com/office/drawing/2014/main" id="{1519523A-B9BB-424D-AA53-4ACA33FA8F9D}"/>
              </a:ext>
            </a:extLst>
          </p:cNvPr>
          <p:cNvSpPr/>
          <p:nvPr/>
        </p:nvSpPr>
        <p:spPr>
          <a:xfrm>
            <a:off x="8435695" y="6211448"/>
            <a:ext cx="2951129" cy="341632"/>
          </a:xfrm>
          <a:prstGeom prst="rect">
            <a:avLst/>
          </a:prstGeom>
        </p:spPr>
        <p:txBody>
          <a:bodyPr wrap="none">
            <a:spAutoFit/>
          </a:bodyPr>
          <a:lstStyle/>
          <a:p>
            <a:pPr>
              <a:lnSpc>
                <a:spcPct val="90000"/>
              </a:lnSpc>
              <a:spcBef>
                <a:spcPct val="0"/>
              </a:spcBef>
              <a:spcAft>
                <a:spcPts val="600"/>
              </a:spcAft>
            </a:pPr>
            <a:r>
              <a:rPr lang="en-US">
                <a:solidFill>
                  <a:schemeClr val="bg1">
                    <a:lumMod val="75000"/>
                  </a:schemeClr>
                </a:solidFill>
              </a:rPr>
              <a:t>Image from </a:t>
            </a:r>
            <a:r>
              <a:rPr lang="en-US" err="1">
                <a:solidFill>
                  <a:schemeClr val="bg1">
                    <a:lumMod val="75000"/>
                  </a:schemeClr>
                </a:solidFill>
              </a:rPr>
              <a:t>Welcomepei.com</a:t>
            </a:r>
            <a:endParaRPr lang="en-US">
              <a:solidFill>
                <a:schemeClr val="bg1">
                  <a:lumMod val="75000"/>
                </a:schemeClr>
              </a:solidFill>
            </a:endParaRPr>
          </a:p>
        </p:txBody>
      </p:sp>
      <p:sp>
        <p:nvSpPr>
          <p:cNvPr id="4" name="Rectangle 3">
            <a:extLst>
              <a:ext uri="{FF2B5EF4-FFF2-40B4-BE49-F238E27FC236}">
                <a16:creationId xmlns:a16="http://schemas.microsoft.com/office/drawing/2014/main" id="{2319C32D-0119-344B-9F73-280F8B3857A5}"/>
              </a:ext>
            </a:extLst>
          </p:cNvPr>
          <p:cNvSpPr/>
          <p:nvPr/>
        </p:nvSpPr>
        <p:spPr>
          <a:xfrm>
            <a:off x="523103" y="805838"/>
            <a:ext cx="2813221" cy="5355312"/>
          </a:xfrm>
          <a:prstGeom prst="rect">
            <a:avLst/>
          </a:prstGeom>
        </p:spPr>
        <p:txBody>
          <a:bodyPr wrap="square">
            <a:spAutoFit/>
          </a:bodyPr>
          <a:lstStyle/>
          <a:p>
            <a:r>
              <a:rPr lang="en-US">
                <a:solidFill>
                  <a:schemeClr val="bg1"/>
                </a:solidFill>
              </a:rPr>
              <a:t>January 13, 2021</a:t>
            </a:r>
          </a:p>
          <a:p>
            <a:endParaRPr lang="en-US">
              <a:solidFill>
                <a:schemeClr val="bg1"/>
              </a:solidFill>
            </a:endParaRPr>
          </a:p>
          <a:p>
            <a:r>
              <a:rPr lang="en-US">
                <a:solidFill>
                  <a:schemeClr val="bg1"/>
                </a:solidFill>
              </a:rPr>
              <a:t>Dear CCSD Friends,</a:t>
            </a:r>
          </a:p>
          <a:p>
            <a:endParaRPr lang="en-US">
              <a:solidFill>
                <a:schemeClr val="bg1"/>
              </a:solidFill>
            </a:endParaRPr>
          </a:p>
          <a:p>
            <a:r>
              <a:rPr lang="en-US">
                <a:solidFill>
                  <a:schemeClr val="bg1"/>
                </a:solidFill>
              </a:rPr>
              <a:t>We headed to Prince Edward Island last week via the Confederation Bridge!  There were great views all around us.  Indeed, the beauty of the island is its land and its people.</a:t>
            </a:r>
          </a:p>
          <a:p>
            <a:endParaRPr lang="en-US">
              <a:solidFill>
                <a:schemeClr val="bg1"/>
              </a:solidFill>
            </a:endParaRPr>
          </a:p>
          <a:p>
            <a:endParaRPr lang="en-US">
              <a:solidFill>
                <a:schemeClr val="bg1"/>
              </a:solidFill>
            </a:endParaRPr>
          </a:p>
          <a:p>
            <a:r>
              <a:rPr lang="en-US">
                <a:solidFill>
                  <a:schemeClr val="bg1"/>
                </a:solidFill>
              </a:rPr>
              <a:t>We met some very interesting, very engaged senior women living out in rural Prince Edward Island – </a:t>
            </a:r>
          </a:p>
          <a:p>
            <a:r>
              <a:rPr lang="en-US">
                <a:solidFill>
                  <a:schemeClr val="bg1"/>
                </a:solidFill>
              </a:rPr>
              <a:t>all courtesy of a special documentary.</a:t>
            </a:r>
          </a:p>
        </p:txBody>
      </p:sp>
    </p:spTree>
    <p:extLst>
      <p:ext uri="{BB962C8B-B14F-4D97-AF65-F5344CB8AC3E}">
        <p14:creationId xmlns:p14="http://schemas.microsoft.com/office/powerpoint/2010/main" val="1244977386"/>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2E730C-9720-0F45-A058-A7ED677451D7}"/>
              </a:ext>
            </a:extLst>
          </p:cNvPr>
          <p:cNvSpPr>
            <a:spLocks noGrp="1"/>
          </p:cNvSpPr>
          <p:nvPr>
            <p:ph type="title"/>
          </p:nvPr>
        </p:nvSpPr>
        <p:spPr>
          <a:xfrm>
            <a:off x="7393135" y="284206"/>
            <a:ext cx="4395582" cy="6456406"/>
          </a:xfrm>
          <a:noFill/>
        </p:spPr>
        <p:txBody>
          <a:bodyPr vert="horz" lIns="91440" tIns="45720" rIns="91440" bIns="45720" rtlCol="0" anchor="b">
            <a:normAutofit fontScale="90000"/>
          </a:bodyPr>
          <a:lstStyle/>
          <a:p>
            <a:r>
              <a:rPr lang="en-US" sz="2000">
                <a:solidFill>
                  <a:schemeClr val="bg1"/>
                </a:solidFill>
                <a:latin typeface="+mn-lt"/>
              </a:rPr>
              <a:t>Spoiler alert!  Olive does defend her dissertation successfully.  Women who are aging in place in rural areas do need supports – and they can rely on their own understanding of what makes them happy and what gives them purpose. </a:t>
            </a:r>
            <a:br>
              <a:rPr lang="en-US" sz="2000">
                <a:solidFill>
                  <a:schemeClr val="bg1"/>
                </a:solidFill>
                <a:latin typeface="+mn-lt"/>
              </a:rPr>
            </a:br>
            <a:br>
              <a:rPr lang="en-US" sz="2000">
                <a:solidFill>
                  <a:schemeClr val="bg1"/>
                </a:solidFill>
                <a:latin typeface="+mn-lt"/>
              </a:rPr>
            </a:br>
            <a:r>
              <a:rPr lang="en-US" sz="2000">
                <a:solidFill>
                  <a:schemeClr val="bg1"/>
                </a:solidFill>
                <a:latin typeface="+mn-lt"/>
              </a:rPr>
              <a:t>In our conversation, it was clear that all of us are working with assumptions and biases about getting older.  Olive and her research participants make it obvious that it can be a rich period of life!  An 80+ year old can enjoy riding a John Deere tractor; making art; going to the hairdresser; taking care of their land and animals; contemplating sex; and growing old in their own home.</a:t>
            </a:r>
            <a:br>
              <a:rPr lang="en-US" sz="2000">
                <a:solidFill>
                  <a:schemeClr val="bg1"/>
                </a:solidFill>
                <a:latin typeface="+mn-lt"/>
              </a:rPr>
            </a:br>
            <a:br>
              <a:rPr lang="en-US" sz="2000">
                <a:solidFill>
                  <a:schemeClr val="bg1"/>
                </a:solidFill>
                <a:latin typeface="+mn-lt"/>
              </a:rPr>
            </a:br>
            <a:r>
              <a:rPr lang="en-US" sz="2000">
                <a:solidFill>
                  <a:schemeClr val="bg1"/>
                </a:solidFill>
                <a:latin typeface="+mn-lt"/>
              </a:rPr>
              <a:t>We are heading west to Quebec next. Hope to see you there!</a:t>
            </a:r>
            <a:br>
              <a:rPr lang="en-US" sz="2000">
                <a:solidFill>
                  <a:schemeClr val="bg1"/>
                </a:solidFill>
                <a:latin typeface="+mn-lt"/>
              </a:rPr>
            </a:br>
            <a:br>
              <a:rPr lang="en-US" sz="2000">
                <a:solidFill>
                  <a:schemeClr val="bg1"/>
                </a:solidFill>
                <a:latin typeface="+mn-lt"/>
              </a:rPr>
            </a:br>
            <a:r>
              <a:rPr lang="en-US" sz="2000">
                <a:solidFill>
                  <a:schemeClr val="bg1"/>
                </a:solidFill>
                <a:latin typeface="+mn-lt"/>
              </a:rPr>
              <a:t>All the best, </a:t>
            </a:r>
            <a:br>
              <a:rPr lang="en-US" sz="2000">
                <a:solidFill>
                  <a:schemeClr val="bg1"/>
                </a:solidFill>
                <a:latin typeface="+mn-lt"/>
              </a:rPr>
            </a:br>
            <a:br>
              <a:rPr lang="en-US" sz="2000">
                <a:solidFill>
                  <a:schemeClr val="bg1"/>
                </a:solidFill>
                <a:latin typeface="+mn-lt"/>
              </a:rPr>
            </a:br>
            <a:r>
              <a:rPr lang="en-US" sz="2000">
                <a:solidFill>
                  <a:schemeClr val="bg1"/>
                </a:solidFill>
                <a:latin typeface="+mn-lt"/>
              </a:rPr>
              <a:t>The CCSD Armchair Travelers</a:t>
            </a:r>
            <a:br>
              <a:rPr lang="en-US" sz="2000">
                <a:solidFill>
                  <a:schemeClr val="bg1"/>
                </a:solidFill>
                <a:latin typeface="+mn-lt"/>
              </a:rPr>
            </a:br>
            <a:r>
              <a:rPr lang="en-US" sz="2000">
                <a:solidFill>
                  <a:schemeClr val="bg1"/>
                </a:solidFill>
                <a:latin typeface="+mn-lt"/>
              </a:rPr>
              <a:t>(aka the </a:t>
            </a:r>
            <a:r>
              <a:rPr lang="en-US" sz="2000" i="1">
                <a:solidFill>
                  <a:schemeClr val="bg1"/>
                </a:solidFill>
                <a:latin typeface="+mn-lt"/>
              </a:rPr>
              <a:t>CATS</a:t>
            </a:r>
            <a:r>
              <a:rPr lang="en-US" sz="2000">
                <a:solidFill>
                  <a:schemeClr val="bg1"/>
                </a:solidFill>
                <a:latin typeface="+mn-lt"/>
              </a:rPr>
              <a:t>)</a:t>
            </a:r>
            <a:br>
              <a:rPr lang="en-US" sz="2000"/>
            </a:br>
            <a:br>
              <a:rPr lang="en-US" sz="1300"/>
            </a:br>
            <a:endParaRPr lang="en-US" sz="1300"/>
          </a:p>
        </p:txBody>
      </p:sp>
      <p:pic>
        <p:nvPicPr>
          <p:cNvPr id="5" name="Content Placeholder 4" descr="A horse looking over a fence&#10;&#10;Description automatically generated with medium confidence">
            <a:extLst>
              <a:ext uri="{FF2B5EF4-FFF2-40B4-BE49-F238E27FC236}">
                <a16:creationId xmlns:a16="http://schemas.microsoft.com/office/drawing/2014/main" id="{D28FAD36-8834-B74F-8F2C-6EAD04A3FDAF}"/>
              </a:ext>
            </a:extLst>
          </p:cNvPr>
          <p:cNvPicPr>
            <a:picLocks noChangeAspect="1"/>
          </p:cNvPicPr>
          <p:nvPr/>
        </p:nvPicPr>
        <p:blipFill rotWithShape="1">
          <a:blip r:embed="rId2"/>
          <a:srcRect r="-1" b="1928"/>
          <a:stretch/>
        </p:blipFill>
        <p:spPr>
          <a:xfrm>
            <a:off x="20" y="10"/>
            <a:ext cx="6992881" cy="6857990"/>
          </a:xfrm>
          <a:prstGeom prst="rect">
            <a:avLst/>
          </a:prstGeom>
        </p:spPr>
      </p:pic>
      <p:sp>
        <p:nvSpPr>
          <p:cNvPr id="33" name="Content Placeholder 15">
            <a:extLst>
              <a:ext uri="{FF2B5EF4-FFF2-40B4-BE49-F238E27FC236}">
                <a16:creationId xmlns:a16="http://schemas.microsoft.com/office/drawing/2014/main" id="{A2E242E9-F5C2-4B09-AB5B-D1729FFB384E}"/>
              </a:ext>
            </a:extLst>
          </p:cNvPr>
          <p:cNvSpPr>
            <a:spLocks noGrp="1"/>
          </p:cNvSpPr>
          <p:nvPr>
            <p:ph idx="1"/>
          </p:nvPr>
        </p:nvSpPr>
        <p:spPr>
          <a:xfrm>
            <a:off x="4196513" y="6512011"/>
            <a:ext cx="1747087" cy="457200"/>
          </a:xfrm>
          <a:noFill/>
        </p:spPr>
        <p:txBody>
          <a:bodyPr vert="horz" lIns="91440" tIns="45720" rIns="91440" bIns="45720" rtlCol="0">
            <a:normAutofit fontScale="92500"/>
          </a:bodyPr>
          <a:lstStyle/>
          <a:p>
            <a:pPr marL="0" indent="0">
              <a:buNone/>
            </a:pPr>
            <a:r>
              <a:rPr lang="en-US" sz="1800"/>
              <a:t>@CBCPEI Twitter</a:t>
            </a:r>
          </a:p>
        </p:txBody>
      </p:sp>
    </p:spTree>
    <p:extLst>
      <p:ext uri="{BB962C8B-B14F-4D97-AF65-F5344CB8AC3E}">
        <p14:creationId xmlns:p14="http://schemas.microsoft.com/office/powerpoint/2010/main" val="535537370"/>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pic>
        <p:nvPicPr>
          <p:cNvPr id="2" name="Picture 4" descr="Image result for la belle province quebec">
            <a:extLst>
              <a:ext uri="{FF2B5EF4-FFF2-40B4-BE49-F238E27FC236}">
                <a16:creationId xmlns:a16="http://schemas.microsoft.com/office/drawing/2014/main" id="{D86E9CA5-8738-4C47-A8EA-4FE31D57B9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066" b="8496"/>
          <a:stretch/>
        </p:blipFill>
        <p:spPr bwMode="auto">
          <a:xfrm>
            <a:off x="20" y="0"/>
            <a:ext cx="6095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7B5E64B-E63A-184E-9BE3-1C41EAB1C799}"/>
              </a:ext>
            </a:extLst>
          </p:cNvPr>
          <p:cNvSpPr/>
          <p:nvPr/>
        </p:nvSpPr>
        <p:spPr>
          <a:xfrm>
            <a:off x="6620919" y="508710"/>
            <a:ext cx="5185598" cy="5441490"/>
          </a:xfrm>
          <a:prstGeom prst="rect">
            <a:avLst/>
          </a:prstGeom>
        </p:spPr>
        <p:txBody>
          <a:bodyPr wrap="square">
            <a:spAutoFit/>
          </a:bodyPr>
          <a:lstStyle/>
          <a:p>
            <a:pPr>
              <a:lnSpc>
                <a:spcPct val="90000"/>
              </a:lnSpc>
              <a:spcAft>
                <a:spcPts val="600"/>
              </a:spcAft>
              <a:buSzPct val="70000"/>
            </a:pPr>
            <a:r>
              <a:rPr lang="en-US" sz="2800" err="1">
                <a:solidFill>
                  <a:schemeClr val="bg1"/>
                </a:solidFill>
                <a:latin typeface="Calibri" panose="020F0502020204030204" pitchFamily="34" charset="0"/>
                <a:cs typeface="Calibri" panose="020F0502020204030204" pitchFamily="34" charset="0"/>
              </a:rPr>
              <a:t>Fevrier</a:t>
            </a:r>
            <a:r>
              <a:rPr lang="en-US" sz="2800">
                <a:solidFill>
                  <a:schemeClr val="bg1"/>
                </a:solidFill>
                <a:latin typeface="Calibri" panose="020F0502020204030204" pitchFamily="34" charset="0"/>
                <a:cs typeface="Calibri" panose="020F0502020204030204" pitchFamily="34" charset="0"/>
              </a:rPr>
              <a:t> 4, 2021</a:t>
            </a:r>
          </a:p>
          <a:p>
            <a:pPr indent="-228600">
              <a:lnSpc>
                <a:spcPct val="90000"/>
              </a:lnSpc>
              <a:spcAft>
                <a:spcPts val="600"/>
              </a:spcAft>
              <a:buSzPct val="70000"/>
              <a:buFont typeface="Arial" panose="020B0604020202020204" pitchFamily="34" charset="0"/>
              <a:buChar char="•"/>
            </a:pPr>
            <a:endParaRPr lang="en-US" sz="2800">
              <a:solidFill>
                <a:schemeClr val="bg1"/>
              </a:solidFill>
              <a:latin typeface="Calibri" panose="020F0502020204030204" pitchFamily="34" charset="0"/>
              <a:cs typeface="Calibri" panose="020F0502020204030204" pitchFamily="34" charset="0"/>
            </a:endParaRPr>
          </a:p>
          <a:p>
            <a:pPr>
              <a:lnSpc>
                <a:spcPct val="90000"/>
              </a:lnSpc>
              <a:spcAft>
                <a:spcPts val="600"/>
              </a:spcAft>
              <a:buSzPct val="70000"/>
            </a:pPr>
            <a:r>
              <a:rPr lang="en-US" sz="2800">
                <a:solidFill>
                  <a:schemeClr val="bg1"/>
                </a:solidFill>
                <a:latin typeface="Calibri" panose="020F0502020204030204" pitchFamily="34" charset="0"/>
                <a:cs typeface="Calibri" panose="020F0502020204030204" pitchFamily="34" charset="0"/>
              </a:rPr>
              <a:t>Dear CCSD Friends,</a:t>
            </a:r>
          </a:p>
          <a:p>
            <a:pPr indent="-228600">
              <a:lnSpc>
                <a:spcPct val="90000"/>
              </a:lnSpc>
              <a:spcAft>
                <a:spcPts val="600"/>
              </a:spcAft>
              <a:buSzPct val="70000"/>
              <a:buFont typeface="Arial" panose="020B0604020202020204" pitchFamily="34" charset="0"/>
              <a:buChar char="•"/>
            </a:pPr>
            <a:endParaRPr lang="en-US" sz="2800">
              <a:solidFill>
                <a:schemeClr val="bg1"/>
              </a:solidFill>
              <a:latin typeface="Calibri" panose="020F0502020204030204" pitchFamily="34" charset="0"/>
              <a:cs typeface="Calibri" panose="020F0502020204030204" pitchFamily="34" charset="0"/>
            </a:endParaRPr>
          </a:p>
          <a:p>
            <a:pPr>
              <a:lnSpc>
                <a:spcPct val="90000"/>
              </a:lnSpc>
              <a:spcAft>
                <a:spcPts val="600"/>
              </a:spcAft>
              <a:buSzPct val="70000"/>
            </a:pPr>
            <a:r>
              <a:rPr lang="en-US" sz="2800">
                <a:solidFill>
                  <a:schemeClr val="bg1"/>
                </a:solidFill>
                <a:latin typeface="Calibri" panose="020F0502020204030204" pitchFamily="34" charset="0"/>
                <a:cs typeface="Calibri" panose="020F0502020204030204" pitchFamily="34" charset="0"/>
              </a:rPr>
              <a:t>We were in La Belle Province this week.  More than just poutine and the Bonhomme de Carnival, Quebec has a great number of lovely and eccentric people! We met a few of them in the documentaries: </a:t>
            </a:r>
            <a:r>
              <a:rPr lang="en-US" sz="2800" i="1">
                <a:solidFill>
                  <a:schemeClr val="bg1"/>
                </a:solidFill>
                <a:latin typeface="Calibri" panose="020F0502020204030204" pitchFamily="34" charset="0"/>
                <a:cs typeface="Calibri" panose="020F0502020204030204" pitchFamily="34" charset="0"/>
              </a:rPr>
              <a:t>On me </a:t>
            </a:r>
            <a:r>
              <a:rPr lang="en-US" sz="2800" i="1" err="1">
                <a:solidFill>
                  <a:schemeClr val="bg1"/>
                </a:solidFill>
                <a:latin typeface="Calibri" panose="020F0502020204030204" pitchFamily="34" charset="0"/>
                <a:cs typeface="Calibri" panose="020F0502020204030204" pitchFamily="34" charset="0"/>
              </a:rPr>
              <a:t>prende</a:t>
            </a:r>
            <a:r>
              <a:rPr lang="en-US" sz="2800" i="1">
                <a:solidFill>
                  <a:schemeClr val="bg1"/>
                </a:solidFill>
                <a:latin typeface="Calibri" panose="020F0502020204030204" pitchFamily="34" charset="0"/>
                <a:cs typeface="Calibri" panose="020F0502020204030204" pitchFamily="34" charset="0"/>
              </a:rPr>
              <a:t> pour </a:t>
            </a:r>
            <a:r>
              <a:rPr lang="en-US" sz="2800" i="1" err="1">
                <a:solidFill>
                  <a:schemeClr val="bg1"/>
                </a:solidFill>
                <a:latin typeface="Calibri" panose="020F0502020204030204" pitchFamily="34" charset="0"/>
                <a:cs typeface="Calibri" panose="020F0502020204030204" pitchFamily="34" charset="0"/>
              </a:rPr>
              <a:t>une</a:t>
            </a:r>
            <a:r>
              <a:rPr lang="en-US" sz="2800" i="1">
                <a:solidFill>
                  <a:schemeClr val="bg1"/>
                </a:solidFill>
                <a:latin typeface="Calibri" panose="020F0502020204030204" pitchFamily="34" charset="0"/>
                <a:cs typeface="Calibri" panose="020F0502020204030204" pitchFamily="34" charset="0"/>
              </a:rPr>
              <a:t> </a:t>
            </a:r>
            <a:r>
              <a:rPr lang="en-US" sz="2800" i="1" err="1">
                <a:solidFill>
                  <a:schemeClr val="bg1"/>
                </a:solidFill>
                <a:latin typeface="Calibri" panose="020F0502020204030204" pitchFamily="34" charset="0"/>
                <a:cs typeface="Calibri" panose="020F0502020204030204" pitchFamily="34" charset="0"/>
              </a:rPr>
              <a:t>Chinoise</a:t>
            </a:r>
            <a:r>
              <a:rPr lang="en-US" sz="2800" i="1">
                <a:solidFill>
                  <a:schemeClr val="bg1"/>
                </a:solidFill>
                <a:latin typeface="Calibri" panose="020F0502020204030204" pitchFamily="34" charset="0"/>
                <a:cs typeface="Calibri" panose="020F0502020204030204" pitchFamily="34" charset="0"/>
              </a:rPr>
              <a:t> </a:t>
            </a:r>
            <a:r>
              <a:rPr lang="en-US" sz="2800">
                <a:solidFill>
                  <a:schemeClr val="bg1"/>
                </a:solidFill>
                <a:latin typeface="Calibri" panose="020F0502020204030204" pitchFamily="34" charset="0"/>
                <a:cs typeface="Calibri" panose="020F0502020204030204" pitchFamily="34" charset="0"/>
              </a:rPr>
              <a:t>(</a:t>
            </a:r>
            <a:r>
              <a:rPr lang="en-US" sz="2800" i="1">
                <a:solidFill>
                  <a:schemeClr val="bg1"/>
                </a:solidFill>
                <a:latin typeface="Calibri" panose="020F0502020204030204" pitchFamily="34" charset="0"/>
                <a:cs typeface="Calibri" panose="020F0502020204030204" pitchFamily="34" charset="0"/>
              </a:rPr>
              <a:t>They think I’m Chinese</a:t>
            </a:r>
            <a:r>
              <a:rPr lang="en-US" sz="2800">
                <a:solidFill>
                  <a:schemeClr val="bg1"/>
                </a:solidFill>
                <a:latin typeface="Calibri" panose="020F0502020204030204" pitchFamily="34" charset="0"/>
                <a:cs typeface="Calibri" panose="020F0502020204030204" pitchFamily="34" charset="0"/>
              </a:rPr>
              <a:t>) and </a:t>
            </a:r>
            <a:r>
              <a:rPr lang="en-US" sz="2800" i="1">
                <a:solidFill>
                  <a:schemeClr val="bg1"/>
                </a:solidFill>
                <a:latin typeface="Calibri" panose="020F0502020204030204" pitchFamily="34" charset="0"/>
                <a:cs typeface="Calibri" panose="020F0502020204030204" pitchFamily="34" charset="0"/>
              </a:rPr>
              <a:t>King Lajoie</a:t>
            </a:r>
            <a:r>
              <a:rPr lang="en-US" sz="2800">
                <a:solidFill>
                  <a:schemeClr val="bg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839917939"/>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F247A8-D614-F646-9F96-4A0879079810}"/>
              </a:ext>
            </a:extLst>
          </p:cNvPr>
          <p:cNvSpPr>
            <a:spLocks noGrp="1"/>
          </p:cNvSpPr>
          <p:nvPr>
            <p:ph sz="half" idx="1"/>
          </p:nvPr>
        </p:nvSpPr>
        <p:spPr>
          <a:xfrm>
            <a:off x="1615808" y="1398494"/>
            <a:ext cx="5031521" cy="3326323"/>
          </a:xfrm>
        </p:spPr>
        <p:txBody>
          <a:bodyPr>
            <a:noAutofit/>
          </a:bodyPr>
          <a:lstStyle/>
          <a:p>
            <a:pPr marL="0" indent="0">
              <a:buNone/>
            </a:pPr>
            <a:r>
              <a:rPr lang="en-US" sz="3200">
                <a:latin typeface="Calibri" panose="020F0502020204030204" pitchFamily="34" charset="0"/>
                <a:cs typeface="Calibri" panose="020F0502020204030204" pitchFamily="34" charset="0"/>
              </a:rPr>
              <a:t>We are coming back to southern Ontario next week!  Stay warm and get your hot chocolate ready for some great viewing.</a:t>
            </a:r>
          </a:p>
          <a:p>
            <a:pPr marL="0" indent="0">
              <a:buNone/>
            </a:pPr>
            <a:r>
              <a:rPr lang="en-US" sz="3200">
                <a:latin typeface="Calibri" panose="020F0502020204030204" pitchFamily="34" charset="0"/>
                <a:cs typeface="Calibri" panose="020F0502020204030204" pitchFamily="34" charset="0"/>
              </a:rPr>
              <a:t>Sincerely, </a:t>
            </a:r>
          </a:p>
          <a:p>
            <a:pPr marL="0" indent="0">
              <a:buNone/>
            </a:pPr>
            <a:r>
              <a:rPr lang="en-US" sz="3200">
                <a:latin typeface="Calibri" panose="020F0502020204030204" pitchFamily="34" charset="0"/>
                <a:cs typeface="Calibri" panose="020F0502020204030204" pitchFamily="34" charset="0"/>
              </a:rPr>
              <a:t>The Cats </a:t>
            </a:r>
          </a:p>
          <a:p>
            <a:pPr marL="0" indent="0">
              <a:buNone/>
            </a:pPr>
            <a:r>
              <a:rPr lang="en-US" sz="3200">
                <a:latin typeface="Calibri" panose="020F0502020204030204" pitchFamily="34" charset="0"/>
                <a:cs typeface="Calibri" panose="020F0502020204030204" pitchFamily="34" charset="0"/>
              </a:rPr>
              <a:t>(CCSD Armchair Travelers)</a:t>
            </a:r>
          </a:p>
        </p:txBody>
      </p:sp>
      <p:pic>
        <p:nvPicPr>
          <p:cNvPr id="7" name="Content Placeholder 6">
            <a:extLst>
              <a:ext uri="{FF2B5EF4-FFF2-40B4-BE49-F238E27FC236}">
                <a16:creationId xmlns:a16="http://schemas.microsoft.com/office/drawing/2014/main" id="{F75EF2EF-EBDF-A04F-9589-4AD520572214}"/>
              </a:ext>
            </a:extLst>
          </p:cNvPr>
          <p:cNvPicPr>
            <a:picLocks noGrp="1" noChangeAspect="1"/>
          </p:cNvPicPr>
          <p:nvPr>
            <p:ph sz="half" idx="2"/>
          </p:nvPr>
        </p:nvPicPr>
        <p:blipFill>
          <a:blip r:embed="rId2"/>
          <a:stretch>
            <a:fillRect/>
          </a:stretch>
        </p:blipFill>
        <p:spPr>
          <a:xfrm>
            <a:off x="9326937" y="1398494"/>
            <a:ext cx="1726545" cy="2054964"/>
          </a:xfrm>
          <a:prstGeom prst="rect">
            <a:avLst/>
          </a:prstGeom>
        </p:spPr>
      </p:pic>
    </p:spTree>
    <p:extLst>
      <p:ext uri="{BB962C8B-B14F-4D97-AF65-F5344CB8AC3E}">
        <p14:creationId xmlns:p14="http://schemas.microsoft.com/office/powerpoint/2010/main" val="1176883111"/>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31" name="Rectangle 15">
            <a:extLst>
              <a:ext uri="{FF2B5EF4-FFF2-40B4-BE49-F238E27FC236}">
                <a16:creationId xmlns:a16="http://schemas.microsoft.com/office/drawing/2014/main" id="{B430338F-E2FD-4573-B0B7-E2EB12CC92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016BAB6-5369-364C-A705-5EB2814C2DD3}"/>
              </a:ext>
            </a:extLst>
          </p:cNvPr>
          <p:cNvSpPr txBox="1"/>
          <p:nvPr/>
        </p:nvSpPr>
        <p:spPr>
          <a:xfrm>
            <a:off x="532015" y="4495568"/>
            <a:ext cx="3861960" cy="1905232"/>
          </a:xfrm>
          <a:prstGeom prst="rect">
            <a:avLst/>
          </a:prstGeom>
        </p:spPr>
        <p:txBody>
          <a:bodyPr vert="horz" lIns="91440" tIns="45720" rIns="91440" bIns="45720" rtlCol="0" anchor="ctr">
            <a:normAutofit/>
          </a:bodyPr>
          <a:lstStyle/>
          <a:p>
            <a:r>
              <a:rPr lang="en-US" sz="3200"/>
              <a:t>February 17, 2021</a:t>
            </a:r>
          </a:p>
        </p:txBody>
      </p:sp>
      <p:sp>
        <p:nvSpPr>
          <p:cNvPr id="32" name="Rectangle 17">
            <a:extLst>
              <a:ext uri="{FF2B5EF4-FFF2-40B4-BE49-F238E27FC236}">
                <a16:creationId xmlns:a16="http://schemas.microsoft.com/office/drawing/2014/main" id="{95C8260E-968F-44E8-A823-ABB4313119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86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89" y="-1"/>
            <a:ext cx="11231745" cy="413142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sky, tree, outdoor, grass&#10;&#10;Description automatically generated">
            <a:extLst>
              <a:ext uri="{FF2B5EF4-FFF2-40B4-BE49-F238E27FC236}">
                <a16:creationId xmlns:a16="http://schemas.microsoft.com/office/drawing/2014/main" id="{DB793721-FE54-E848-8AA8-C8096D67BC77}"/>
              </a:ext>
            </a:extLst>
          </p:cNvPr>
          <p:cNvPicPr>
            <a:picLocks noChangeAspect="1"/>
          </p:cNvPicPr>
          <p:nvPr/>
        </p:nvPicPr>
        <p:blipFill rotWithShape="1">
          <a:blip r:embed="rId2"/>
          <a:srcRect t="1179"/>
          <a:stretch/>
        </p:blipFill>
        <p:spPr>
          <a:xfrm>
            <a:off x="838200" y="364143"/>
            <a:ext cx="5136795" cy="3426462"/>
          </a:xfrm>
          <a:prstGeom prst="rect">
            <a:avLst/>
          </a:prstGeom>
        </p:spPr>
      </p:pic>
      <p:pic>
        <p:nvPicPr>
          <p:cNvPr id="11" name="Picture 10" descr="A picture containing text, water, night&#10;&#10;Description automatically generated">
            <a:extLst>
              <a:ext uri="{FF2B5EF4-FFF2-40B4-BE49-F238E27FC236}">
                <a16:creationId xmlns:a16="http://schemas.microsoft.com/office/drawing/2014/main" id="{143D4C1C-80EA-3C40-8D22-ED472BDAD87D}"/>
              </a:ext>
            </a:extLst>
          </p:cNvPr>
          <p:cNvPicPr>
            <a:picLocks noChangeAspect="1"/>
          </p:cNvPicPr>
          <p:nvPr/>
        </p:nvPicPr>
        <p:blipFill rotWithShape="1">
          <a:blip r:embed="rId3"/>
          <a:srcRect l="681"/>
          <a:stretch/>
        </p:blipFill>
        <p:spPr>
          <a:xfrm>
            <a:off x="6297264" y="364142"/>
            <a:ext cx="5136795" cy="3426462"/>
          </a:xfrm>
          <a:prstGeom prst="rect">
            <a:avLst/>
          </a:prstGeom>
        </p:spPr>
      </p:pic>
      <p:sp>
        <p:nvSpPr>
          <p:cNvPr id="33" name="Rectangle 21">
            <a:extLst>
              <a:ext uri="{FF2B5EF4-FFF2-40B4-BE49-F238E27FC236}">
                <a16:creationId xmlns:a16="http://schemas.microsoft.com/office/drawing/2014/main" id="{FE43805F-24A6-46A4-B19B-54F283473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837444" y="5460209"/>
            <a:ext cx="179036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F9A3606-08EF-024E-8226-38F9F6FE6DE8}"/>
              </a:ext>
            </a:extLst>
          </p:cNvPr>
          <p:cNvSpPr>
            <a:spLocks noGrp="1"/>
          </p:cNvSpPr>
          <p:nvPr>
            <p:ph idx="1"/>
          </p:nvPr>
        </p:nvSpPr>
        <p:spPr>
          <a:xfrm>
            <a:off x="5180285" y="4359654"/>
            <a:ext cx="6586915" cy="2585688"/>
          </a:xfrm>
        </p:spPr>
        <p:txBody>
          <a:bodyPr vert="horz" lIns="91440" tIns="45720" rIns="91440" bIns="45720" rtlCol="0" anchor="ctr">
            <a:normAutofit fontScale="92500" lnSpcReduction="10000"/>
          </a:bodyPr>
          <a:lstStyle/>
          <a:p>
            <a:pPr marL="0" indent="0">
              <a:buNone/>
            </a:pPr>
            <a:r>
              <a:rPr lang="en-US" sz="2400"/>
              <a:t>Dear CCSD Friends,</a:t>
            </a:r>
          </a:p>
          <a:p>
            <a:pPr marL="0" indent="0">
              <a:buNone/>
            </a:pPr>
            <a:r>
              <a:rPr lang="en-US" sz="2400"/>
              <a:t>Ontario, as a wise license plate once claimed, is “Yours to Discover.” There’s so much of Ontario to discover, in fact, that the CCSD travelers split the province in two. We stuck close to home this time for a pair of videos about Southern Ontario: </a:t>
            </a:r>
            <a:r>
              <a:rPr lang="en-US" sz="2400" i="1"/>
              <a:t>Speakers for the Dead</a:t>
            </a:r>
            <a:r>
              <a:rPr lang="en-US" sz="2400"/>
              <a:t> (2000, dirs. David ”</a:t>
            </a:r>
            <a:r>
              <a:rPr lang="en-US" sz="2400" err="1"/>
              <a:t>Sudz</a:t>
            </a:r>
            <a:r>
              <a:rPr lang="en-US" sz="2400"/>
              <a:t>” Sutherland and Jennifer </a:t>
            </a:r>
            <a:r>
              <a:rPr lang="en-US" sz="2400" err="1"/>
              <a:t>Holness</a:t>
            </a:r>
            <a:r>
              <a:rPr lang="en-US" sz="2400"/>
              <a:t>) and </a:t>
            </a:r>
            <a:r>
              <a:rPr lang="en-US" sz="2400" i="1"/>
              <a:t>World in a City </a:t>
            </a:r>
            <a:r>
              <a:rPr lang="en-US" sz="2400"/>
              <a:t>(2016, dir. Brett Story).</a:t>
            </a:r>
            <a:endParaRPr lang="en-US" sz="1400"/>
          </a:p>
        </p:txBody>
      </p:sp>
      <p:sp>
        <p:nvSpPr>
          <p:cNvPr id="38" name="TextBox 37">
            <a:extLst>
              <a:ext uri="{FF2B5EF4-FFF2-40B4-BE49-F238E27FC236}">
                <a16:creationId xmlns:a16="http://schemas.microsoft.com/office/drawing/2014/main" id="{EB30B683-83BD-FF47-8D09-4F1F9F11CF65}"/>
              </a:ext>
            </a:extLst>
          </p:cNvPr>
          <p:cNvSpPr txBox="1"/>
          <p:nvPr/>
        </p:nvSpPr>
        <p:spPr>
          <a:xfrm>
            <a:off x="8108857" y="4113433"/>
            <a:ext cx="3861959" cy="246221"/>
          </a:xfrm>
          <a:prstGeom prst="rect">
            <a:avLst/>
          </a:prstGeom>
          <a:noFill/>
        </p:spPr>
        <p:txBody>
          <a:bodyPr wrap="square" rtlCol="0">
            <a:spAutoFit/>
          </a:bodyPr>
          <a:lstStyle/>
          <a:p>
            <a:r>
              <a:rPr lang="en-US" sz="1000"/>
              <a:t>Image sources: Getty Images/</a:t>
            </a:r>
            <a:r>
              <a:rPr lang="en-US" sz="1000" err="1"/>
              <a:t>iStockphoto</a:t>
            </a:r>
            <a:r>
              <a:rPr lang="en-US" sz="1000"/>
              <a:t> and Kiss the Cook Catering</a:t>
            </a:r>
          </a:p>
        </p:txBody>
      </p:sp>
    </p:spTree>
    <p:extLst>
      <p:ext uri="{BB962C8B-B14F-4D97-AF65-F5344CB8AC3E}">
        <p14:creationId xmlns:p14="http://schemas.microsoft.com/office/powerpoint/2010/main" val="1876428747"/>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4E65CDE2-194C-4A17-9E3C-017E8A8970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2AE495E-2AAF-4BC1-87A5-331009D828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tx1">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63ED836-5099-4643-8CFE-557C51A9C110}"/>
              </a:ext>
            </a:extLst>
          </p:cNvPr>
          <p:cNvSpPr>
            <a:spLocks noGrp="1"/>
          </p:cNvSpPr>
          <p:nvPr>
            <p:ph idx="1"/>
          </p:nvPr>
        </p:nvSpPr>
        <p:spPr>
          <a:xfrm>
            <a:off x="840871" y="928881"/>
            <a:ext cx="5261577" cy="5571516"/>
          </a:xfrm>
        </p:spPr>
        <p:txBody>
          <a:bodyPr>
            <a:normAutofit/>
          </a:bodyPr>
          <a:lstStyle/>
          <a:p>
            <a:pPr marL="0" indent="0">
              <a:buNone/>
            </a:pPr>
            <a:r>
              <a:rPr lang="en-US" sz="2400">
                <a:solidFill>
                  <a:schemeClr val="bg1"/>
                </a:solidFill>
              </a:rPr>
              <a:t>We’re heading out to British Columbia next! Pack your hiking boots, your skis, and your whale-watching binoculars. There’s plenty of room on the bus for everyone! (Yes, we travel by bus. Sorry.)</a:t>
            </a:r>
          </a:p>
          <a:p>
            <a:pPr marL="0" indent="0">
              <a:buNone/>
            </a:pPr>
            <a:endParaRPr lang="en-US" sz="2400">
              <a:solidFill>
                <a:schemeClr val="bg1"/>
              </a:solidFill>
            </a:endParaRPr>
          </a:p>
          <a:p>
            <a:pPr marL="0" indent="0">
              <a:buNone/>
            </a:pPr>
            <a:r>
              <a:rPr lang="en-US" sz="2400">
                <a:solidFill>
                  <a:schemeClr val="bg1"/>
                </a:solidFill>
              </a:rPr>
              <a:t>Sincerely,</a:t>
            </a:r>
          </a:p>
          <a:p>
            <a:pPr marL="0" indent="0">
              <a:buNone/>
            </a:pPr>
            <a:endParaRPr lang="en-US" sz="2400">
              <a:solidFill>
                <a:schemeClr val="bg1"/>
              </a:solidFill>
            </a:endParaRPr>
          </a:p>
          <a:p>
            <a:pPr marL="0" indent="0">
              <a:buNone/>
            </a:pPr>
            <a:r>
              <a:rPr lang="en-US" sz="2400">
                <a:solidFill>
                  <a:schemeClr val="bg1"/>
                </a:solidFill>
              </a:rPr>
              <a:t>The CATs</a:t>
            </a:r>
            <a:br>
              <a:rPr lang="en-US" sz="2400">
                <a:solidFill>
                  <a:schemeClr val="bg1"/>
                </a:solidFill>
              </a:rPr>
            </a:br>
            <a:r>
              <a:rPr lang="en-US" sz="2400">
                <a:solidFill>
                  <a:schemeClr val="bg1"/>
                </a:solidFill>
              </a:rPr>
              <a:t>(CCSD Armchair Travelers)</a:t>
            </a:r>
          </a:p>
        </p:txBody>
      </p:sp>
      <p:pic>
        <p:nvPicPr>
          <p:cNvPr id="11" name="Picture 10" descr="A close-up of a bank note&#10;&#10;Description automatically generated with medium confidence">
            <a:extLst>
              <a:ext uri="{FF2B5EF4-FFF2-40B4-BE49-F238E27FC236}">
                <a16:creationId xmlns:a16="http://schemas.microsoft.com/office/drawing/2014/main" id="{02993833-012C-B240-84F4-CD072AC07D02}"/>
              </a:ext>
            </a:extLst>
          </p:cNvPr>
          <p:cNvPicPr>
            <a:picLocks noChangeAspect="1"/>
          </p:cNvPicPr>
          <p:nvPr/>
        </p:nvPicPr>
        <p:blipFill>
          <a:blip r:embed="rId2"/>
          <a:stretch>
            <a:fillRect/>
          </a:stretch>
        </p:blipFill>
        <p:spPr>
          <a:xfrm>
            <a:off x="9198797" y="2004176"/>
            <a:ext cx="2600405" cy="1780457"/>
          </a:xfrm>
          <a:prstGeom prst="rect">
            <a:avLst/>
          </a:prstGeom>
        </p:spPr>
      </p:pic>
      <p:pic>
        <p:nvPicPr>
          <p:cNvPr id="1026" name="Picture 2" descr="OTD: First national declaration of Black History Month in Canada - Canadian  Stamp News">
            <a:extLst>
              <a:ext uri="{FF2B5EF4-FFF2-40B4-BE49-F238E27FC236}">
                <a16:creationId xmlns:a16="http://schemas.microsoft.com/office/drawing/2014/main" id="{441AE4C1-DC48-B34C-B34B-14F605E1E6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348" y="669600"/>
            <a:ext cx="2600405" cy="3263957"/>
          </a:xfrm>
          <a:prstGeom prst="rect">
            <a:avLst/>
          </a:prstGeom>
          <a:noFill/>
          <a:ln w="38100">
            <a:noFill/>
          </a:ln>
          <a:extLst>
            <a:ext uri="{909E8E84-426E-40DD-AFC4-6F175D3DCCD1}">
              <a14:hiddenFill xmlns:a14="http://schemas.microsoft.com/office/drawing/2010/main">
                <a:solidFill>
                  <a:srgbClr val="FFFFFF"/>
                </a:solidFill>
              </a14:hiddenFill>
            </a:ext>
          </a:extLst>
        </p:spPr>
      </p:pic>
      <p:pic>
        <p:nvPicPr>
          <p:cNvPr id="1028" name="Picture 4" descr="Runnymede Library, Toronto - Canada Postage Stamp | Architecture">
            <a:extLst>
              <a:ext uri="{FF2B5EF4-FFF2-40B4-BE49-F238E27FC236}">
                <a16:creationId xmlns:a16="http://schemas.microsoft.com/office/drawing/2014/main" id="{8E34FF76-45F7-0449-A7D0-FDFD25EED7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3422" y="4082481"/>
            <a:ext cx="2836127" cy="18088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51BA4A6-751B-2B45-BB4D-A42F751C667D}"/>
              </a:ext>
            </a:extLst>
          </p:cNvPr>
          <p:cNvSpPr txBox="1"/>
          <p:nvPr/>
        </p:nvSpPr>
        <p:spPr>
          <a:xfrm>
            <a:off x="8464731" y="966651"/>
            <a:ext cx="156755" cy="369332"/>
          </a:xfrm>
          <a:prstGeom prst="rect">
            <a:avLst/>
          </a:prstGeom>
          <a:noFill/>
          <a:ln w="12700">
            <a:solidFill>
              <a:schemeClr val="tx1"/>
            </a:solidFill>
          </a:ln>
        </p:spPr>
        <p:txBody>
          <a:bodyPr wrap="square" rtlCol="0">
            <a:spAutoFit/>
          </a:bodyPr>
          <a:lstStyle/>
          <a:p>
            <a:endParaRPr lang="en-US"/>
          </a:p>
        </p:txBody>
      </p:sp>
      <p:cxnSp>
        <p:nvCxnSpPr>
          <p:cNvPr id="12" name="Straight Connector 11">
            <a:extLst>
              <a:ext uri="{FF2B5EF4-FFF2-40B4-BE49-F238E27FC236}">
                <a16:creationId xmlns:a16="http://schemas.microsoft.com/office/drawing/2014/main" id="{EBA60A9E-4C8F-044F-8FC4-5048DD70F50F}"/>
              </a:ext>
            </a:extLst>
          </p:cNvPr>
          <p:cNvCxnSpPr>
            <a:cxnSpLocks/>
          </p:cNvCxnSpPr>
          <p:nvPr/>
        </p:nvCxnSpPr>
        <p:spPr>
          <a:xfrm>
            <a:off x="6202679" y="928881"/>
            <a:ext cx="0" cy="5119222"/>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9981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D7D321-B06D-334C-B4A2-A34CBFBBD8C5}"/>
              </a:ext>
            </a:extLst>
          </p:cNvPr>
          <p:cNvPicPr>
            <a:picLocks noChangeAspect="1"/>
          </p:cNvPicPr>
          <p:nvPr/>
        </p:nvPicPr>
        <p:blipFill>
          <a:blip r:embed="rId2"/>
          <a:stretch>
            <a:fillRect/>
          </a:stretch>
        </p:blipFill>
        <p:spPr>
          <a:xfrm>
            <a:off x="494614" y="431457"/>
            <a:ext cx="5995086" cy="5995086"/>
          </a:xfrm>
          <a:prstGeom prst="rect">
            <a:avLst/>
          </a:prstGeom>
          <a:ln w="12700">
            <a:solidFill>
              <a:schemeClr val="accent1">
                <a:shade val="50000"/>
              </a:schemeClr>
            </a:solidFill>
          </a:ln>
        </p:spPr>
      </p:pic>
      <p:sp>
        <p:nvSpPr>
          <p:cNvPr id="5" name="TextBox 4">
            <a:extLst>
              <a:ext uri="{FF2B5EF4-FFF2-40B4-BE49-F238E27FC236}">
                <a16:creationId xmlns:a16="http://schemas.microsoft.com/office/drawing/2014/main" id="{0CADF8C3-8B75-D140-8A39-C2DE10ECD8EB}"/>
              </a:ext>
            </a:extLst>
          </p:cNvPr>
          <p:cNvSpPr txBox="1"/>
          <p:nvPr/>
        </p:nvSpPr>
        <p:spPr>
          <a:xfrm>
            <a:off x="939114" y="3064476"/>
            <a:ext cx="1248032" cy="1359243"/>
          </a:xfrm>
          <a:prstGeom prst="rect">
            <a:avLst/>
          </a:prstGeom>
          <a:solidFill>
            <a:schemeClr val="accent1">
              <a:lumMod val="20000"/>
              <a:lumOff val="80000"/>
              <a:alpha val="50000"/>
            </a:schemeClr>
          </a:solidFill>
          <a:ln>
            <a:solidFill>
              <a:schemeClr val="accent1">
                <a:shade val="50000"/>
              </a:schemeClr>
            </a:solidFill>
          </a:ln>
        </p:spPr>
        <p:txBody>
          <a:bodyPr wrap="square" rtlCol="0">
            <a:spAutoFit/>
          </a:bodyPr>
          <a:lstStyle/>
          <a:p>
            <a:endParaRPr lang="en-US"/>
          </a:p>
        </p:txBody>
      </p:sp>
      <p:sp>
        <p:nvSpPr>
          <p:cNvPr id="13" name="TextBox 12">
            <a:extLst>
              <a:ext uri="{FF2B5EF4-FFF2-40B4-BE49-F238E27FC236}">
                <a16:creationId xmlns:a16="http://schemas.microsoft.com/office/drawing/2014/main" id="{A4790F49-0FC4-DD4C-A4BD-0FAA4B5398DF}"/>
              </a:ext>
            </a:extLst>
          </p:cNvPr>
          <p:cNvSpPr txBox="1"/>
          <p:nvPr/>
        </p:nvSpPr>
        <p:spPr>
          <a:xfrm>
            <a:off x="3675108" y="5511113"/>
            <a:ext cx="649757" cy="535460"/>
          </a:xfrm>
          <a:prstGeom prst="rect">
            <a:avLst/>
          </a:prstGeom>
          <a:solidFill>
            <a:schemeClr val="accent1">
              <a:lumMod val="20000"/>
              <a:lumOff val="80000"/>
              <a:alpha val="50000"/>
            </a:schemeClr>
          </a:solidFill>
          <a:ln>
            <a:solidFill>
              <a:schemeClr val="accent1">
                <a:shade val="50000"/>
              </a:schemeClr>
            </a:solidFill>
          </a:ln>
        </p:spPr>
        <p:txBody>
          <a:bodyPr wrap="square" rtlCol="0">
            <a:spAutoFit/>
          </a:bodyPr>
          <a:lstStyle/>
          <a:p>
            <a:endParaRPr lang="en-US"/>
          </a:p>
        </p:txBody>
      </p:sp>
      <p:sp>
        <p:nvSpPr>
          <p:cNvPr id="6" name="TextBox 5">
            <a:extLst>
              <a:ext uri="{FF2B5EF4-FFF2-40B4-BE49-F238E27FC236}">
                <a16:creationId xmlns:a16="http://schemas.microsoft.com/office/drawing/2014/main" id="{DC645573-A8BA-684D-B8BA-048DEF6B7B2E}"/>
              </a:ext>
            </a:extLst>
          </p:cNvPr>
          <p:cNvSpPr txBox="1"/>
          <p:nvPr/>
        </p:nvSpPr>
        <p:spPr>
          <a:xfrm>
            <a:off x="6895070" y="546100"/>
            <a:ext cx="4802316" cy="5970865"/>
          </a:xfrm>
          <a:prstGeom prst="rect">
            <a:avLst/>
          </a:prstGeom>
          <a:noFill/>
        </p:spPr>
        <p:txBody>
          <a:bodyPr wrap="square" rtlCol="0">
            <a:spAutoFit/>
          </a:bodyPr>
          <a:lstStyle/>
          <a:p>
            <a:r>
              <a:rPr lang="en-CA" sz="2400" b="1"/>
              <a:t>March 4, 2021</a:t>
            </a:r>
          </a:p>
          <a:p>
            <a:br>
              <a:rPr lang="en-CA" sz="2000"/>
            </a:br>
            <a:endParaRPr lang="en-CA" sz="2000"/>
          </a:p>
          <a:p>
            <a:r>
              <a:rPr lang="en-CA"/>
              <a:t>Dear CCSD Friends, </a:t>
            </a:r>
          </a:p>
          <a:p>
            <a:endParaRPr lang="en-CA" sz="2000"/>
          </a:p>
          <a:p>
            <a:endParaRPr lang="en-CA" sz="2000"/>
          </a:p>
          <a:p>
            <a:r>
              <a:rPr lang="en-CA" sz="2000"/>
              <a:t>The motto for our visit to British Columbia could have been: “Big province, little videos.”</a:t>
            </a:r>
          </a:p>
          <a:p>
            <a:endParaRPr lang="en-CA" sz="2000"/>
          </a:p>
          <a:p>
            <a:endParaRPr lang="en-CA" sz="2000"/>
          </a:p>
          <a:p>
            <a:r>
              <a:rPr lang="en-CA" sz="2000"/>
              <a:t>To sample the breadth of our country’s westernmost province, we watched four short films that gave us a snapshot of the people who live, play, and worship there. From basketball to Buddhists, grizzly bears to grandmothers, our films covered a lot of ground. But the connections were there if you looked for them…</a:t>
            </a:r>
            <a:endParaRPr lang="en-US"/>
          </a:p>
        </p:txBody>
      </p:sp>
    </p:spTree>
    <p:extLst>
      <p:ext uri="{BB962C8B-B14F-4D97-AF65-F5344CB8AC3E}">
        <p14:creationId xmlns:p14="http://schemas.microsoft.com/office/powerpoint/2010/main" val="177667757"/>
      </p:ext>
    </p:extLst>
  </p:cSld>
  <p:clrMapOvr>
    <a:masterClrMapping/>
  </p:clrMapOvr>
  <mc:AlternateContent xmlns:mc="http://schemas.openxmlformats.org/markup-compatibility/2006" xmlns:p14="http://schemas.microsoft.com/office/powerpoint/2010/main">
    <mc:Choice Requires="p14">
      <p:transition spd="slow" p14:dur="3000" advClick="0" advTm="0">
        <p:pull/>
      </p:transition>
    </mc:Choice>
    <mc:Fallback xmlns="">
      <p:transition spd="slow" advClick="0" advTm="0">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7723D5-6215-7C49-891E-86ABBD21F091}"/>
              </a:ext>
            </a:extLst>
          </p:cNvPr>
          <p:cNvSpPr/>
          <p:nvPr/>
        </p:nvSpPr>
        <p:spPr>
          <a:xfrm>
            <a:off x="1003299" y="786957"/>
            <a:ext cx="812801" cy="72434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136D9087-D558-AA40-9B5B-D20A26694DF1}"/>
              </a:ext>
            </a:extLst>
          </p:cNvPr>
          <p:cNvSpPr txBox="1"/>
          <p:nvPr/>
        </p:nvSpPr>
        <p:spPr>
          <a:xfrm>
            <a:off x="1003299" y="1885892"/>
            <a:ext cx="812801" cy="1432868"/>
          </a:xfrm>
          <a:prstGeom prst="rect">
            <a:avLst/>
          </a:prstGeom>
          <a:solidFill>
            <a:srgbClr val="157196"/>
          </a:solidFill>
        </p:spPr>
        <p:txBody>
          <a:bodyPr wrap="square" rtlCol="0">
            <a:spAutoFit/>
          </a:bodyPr>
          <a:lstStyle/>
          <a:p>
            <a:endParaRPr lang="en-US"/>
          </a:p>
        </p:txBody>
      </p:sp>
      <p:sp>
        <p:nvSpPr>
          <p:cNvPr id="4" name="Rectangle 3">
            <a:extLst>
              <a:ext uri="{FF2B5EF4-FFF2-40B4-BE49-F238E27FC236}">
                <a16:creationId xmlns:a16="http://schemas.microsoft.com/office/drawing/2014/main" id="{FF069008-8C5B-7749-A335-970E4FB5666F}"/>
              </a:ext>
            </a:extLst>
          </p:cNvPr>
          <p:cNvSpPr/>
          <p:nvPr/>
        </p:nvSpPr>
        <p:spPr>
          <a:xfrm>
            <a:off x="1003301" y="3807652"/>
            <a:ext cx="812799" cy="751648"/>
          </a:xfrm>
          <a:prstGeom prst="rect">
            <a:avLst/>
          </a:prstGeom>
          <a:solidFill>
            <a:srgbClr val="F8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61D84-F391-FA49-8298-ED33B7474FC4}"/>
              </a:ext>
            </a:extLst>
          </p:cNvPr>
          <p:cNvSpPr/>
          <p:nvPr/>
        </p:nvSpPr>
        <p:spPr>
          <a:xfrm>
            <a:off x="1003299" y="4940300"/>
            <a:ext cx="812799" cy="1130743"/>
          </a:xfrm>
          <a:prstGeom prst="rect">
            <a:avLst/>
          </a:prstGeom>
          <a:solidFill>
            <a:srgbClr val="008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FECAE1D-1536-C643-A253-879DEB51122D}"/>
              </a:ext>
            </a:extLst>
          </p:cNvPr>
          <p:cNvSpPr txBox="1"/>
          <p:nvPr/>
        </p:nvSpPr>
        <p:spPr>
          <a:xfrm>
            <a:off x="2479104" y="695266"/>
            <a:ext cx="4912296" cy="5262979"/>
          </a:xfrm>
          <a:prstGeom prst="rect">
            <a:avLst/>
          </a:prstGeom>
          <a:noFill/>
        </p:spPr>
        <p:txBody>
          <a:bodyPr wrap="square" rtlCol="0">
            <a:spAutoFit/>
          </a:bodyPr>
          <a:lstStyle/>
          <a:p>
            <a:r>
              <a:rPr lang="en-CA" sz="2800"/>
              <a:t>Next up is our second visit to a Canadian territory! We’re heading to the Yukon, a beautiful land where we almost certainly won’t encounter any more bears. </a:t>
            </a:r>
          </a:p>
          <a:p>
            <a:endParaRPr lang="en-CA" sz="2800"/>
          </a:p>
          <a:p>
            <a:r>
              <a:rPr lang="en-CA" sz="2800"/>
              <a:t>Please come along!</a:t>
            </a:r>
          </a:p>
          <a:p>
            <a:endParaRPr lang="en-CA" sz="2800"/>
          </a:p>
          <a:p>
            <a:r>
              <a:rPr lang="en-CA" sz="2800"/>
              <a:t>Sincerely,</a:t>
            </a:r>
          </a:p>
          <a:p>
            <a:br>
              <a:rPr lang="en-CA" sz="2800"/>
            </a:br>
            <a:r>
              <a:rPr lang="en-CA" sz="2800"/>
              <a:t>The CATS</a:t>
            </a:r>
            <a:endParaRPr lang="en-US" sz="2800"/>
          </a:p>
        </p:txBody>
      </p:sp>
      <p:pic>
        <p:nvPicPr>
          <p:cNvPr id="14" name="Picture 13">
            <a:extLst>
              <a:ext uri="{FF2B5EF4-FFF2-40B4-BE49-F238E27FC236}">
                <a16:creationId xmlns:a16="http://schemas.microsoft.com/office/drawing/2014/main" id="{6ECACE8C-C525-3149-A3F5-2288D2435DD2}"/>
              </a:ext>
            </a:extLst>
          </p:cNvPr>
          <p:cNvPicPr>
            <a:picLocks noChangeAspect="1"/>
          </p:cNvPicPr>
          <p:nvPr/>
        </p:nvPicPr>
        <p:blipFill>
          <a:blip r:embed="rId2"/>
          <a:stretch>
            <a:fillRect/>
          </a:stretch>
        </p:blipFill>
        <p:spPr>
          <a:xfrm>
            <a:off x="7676010" y="695266"/>
            <a:ext cx="3619500" cy="2781300"/>
          </a:xfrm>
          <a:prstGeom prst="rect">
            <a:avLst/>
          </a:prstGeom>
        </p:spPr>
      </p:pic>
    </p:spTree>
    <p:extLst>
      <p:ext uri="{BB962C8B-B14F-4D97-AF65-F5344CB8AC3E}">
        <p14:creationId xmlns:p14="http://schemas.microsoft.com/office/powerpoint/2010/main" val="2400008426"/>
      </p:ext>
    </p:extLst>
  </p:cSld>
  <p:clrMapOvr>
    <a:masterClrMapping/>
  </p:clrMapOvr>
  <mc:AlternateContent xmlns:mc="http://schemas.openxmlformats.org/markup-compatibility/2006" xmlns:p14="http://schemas.microsoft.com/office/powerpoint/2010/main">
    <mc:Choice Requires="p14">
      <p:transition spd="slow" p14:dur="3000">
        <p:pull/>
      </p:transition>
    </mc:Choice>
    <mc:Fallback xmlns="">
      <p:transition spd="slow">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5: Scene 1</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The Two T’s Talk Triumph</a:t>
            </a:r>
            <a:endParaRPr lang="en-US" sz="7200">
              <a:solidFill>
                <a:schemeClr val="bg1">
                  <a:lumMod val="95000"/>
                </a:schemeClr>
              </a:solidFill>
              <a:cs typeface="Calibri"/>
            </a:endParaRPr>
          </a:p>
        </p:txBody>
      </p:sp>
    </p:spTree>
    <p:extLst>
      <p:ext uri="{BB962C8B-B14F-4D97-AF65-F5344CB8AC3E}">
        <p14:creationId xmlns:p14="http://schemas.microsoft.com/office/powerpoint/2010/main" val="4187651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0957-D8D1-D54C-A37E-9B033E82935B}"/>
              </a:ext>
            </a:extLst>
          </p:cNvPr>
          <p:cNvSpPr>
            <a:spLocks noGrp="1"/>
          </p:cNvSpPr>
          <p:nvPr>
            <p:ph type="title"/>
          </p:nvPr>
        </p:nvSpPr>
        <p:spPr>
          <a:xfrm>
            <a:off x="648929" y="629266"/>
            <a:ext cx="3505495" cy="1622321"/>
          </a:xfrm>
        </p:spPr>
        <p:txBody>
          <a:bodyPr>
            <a:normAutofit/>
          </a:bodyPr>
          <a:lstStyle/>
          <a:p>
            <a:r>
              <a:rPr lang="en-US" b="1">
                <a:solidFill>
                  <a:srgbClr val="C00000"/>
                </a:solidFill>
              </a:rPr>
              <a:t>York University Libraries</a:t>
            </a:r>
            <a:endParaRPr lang="en-US" b="1">
              <a:solidFill>
                <a:srgbClr val="C00000"/>
              </a:solidFill>
              <a:cs typeface="Calibri Light"/>
            </a:endParaRPr>
          </a:p>
        </p:txBody>
      </p:sp>
      <p:sp>
        <p:nvSpPr>
          <p:cNvPr id="3" name="Content Placeholder 2">
            <a:extLst>
              <a:ext uri="{FF2B5EF4-FFF2-40B4-BE49-F238E27FC236}">
                <a16:creationId xmlns:a16="http://schemas.microsoft.com/office/drawing/2014/main" id="{E90B9DA5-E9BB-A443-A971-C67E0C9532C5}"/>
              </a:ext>
            </a:extLst>
          </p:cNvPr>
          <p:cNvSpPr>
            <a:spLocks noGrp="1"/>
          </p:cNvSpPr>
          <p:nvPr>
            <p:ph idx="1"/>
          </p:nvPr>
        </p:nvSpPr>
        <p:spPr>
          <a:xfrm>
            <a:off x="648931" y="2438400"/>
            <a:ext cx="3505494" cy="3785419"/>
          </a:xfrm>
        </p:spPr>
        <p:txBody>
          <a:bodyPr vert="horz" lIns="91440" tIns="45720" rIns="91440" bIns="45720" rtlCol="0" anchor="t">
            <a:normAutofit/>
          </a:bodyPr>
          <a:lstStyle/>
          <a:p>
            <a:pPr marL="0" indent="0">
              <a:buNone/>
            </a:pPr>
            <a:r>
              <a:rPr lang="en-US" sz="6000">
                <a:cs typeface="Calibri"/>
              </a:rPr>
              <a:t>2020: </a:t>
            </a:r>
          </a:p>
          <a:p>
            <a:pPr marL="0" indent="0">
              <a:buNone/>
            </a:pPr>
            <a:r>
              <a:rPr lang="en-US" sz="6000">
                <a:cs typeface="Calibri"/>
              </a:rPr>
              <a:t>A Year in Review</a:t>
            </a:r>
            <a:endParaRPr lang="en-US" sz="2000">
              <a:cs typeface="Calibri"/>
            </a:endParaRPr>
          </a:p>
          <a:p>
            <a:pPr marL="0" indent="0">
              <a:buNone/>
            </a:pPr>
            <a:endParaRPr lang="en-US" sz="2000">
              <a:cs typeface="Calibri"/>
            </a:endParaRPr>
          </a:p>
          <a:p>
            <a:pPr marL="0" indent="0">
              <a:buNone/>
            </a:pPr>
            <a:endParaRPr lang="en-US" sz="2000">
              <a:cs typeface="Calibri"/>
            </a:endParaRP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9CB2EE-2D4B-1344-8E07-BA17C8464287}"/>
              </a:ext>
            </a:extLst>
          </p:cNvPr>
          <p:cNvSpPr txBox="1"/>
          <p:nvPr/>
        </p:nvSpPr>
        <p:spPr>
          <a:xfrm>
            <a:off x="5486797" y="1033992"/>
            <a:ext cx="5857461" cy="1384995"/>
          </a:xfrm>
          <a:prstGeom prst="rect">
            <a:avLst/>
          </a:prstGeom>
          <a:solidFill>
            <a:schemeClr val="bg1"/>
          </a:solidFill>
        </p:spPr>
        <p:txBody>
          <a:bodyPr wrap="square" rtlCol="0">
            <a:spAutoFit/>
          </a:bodyPr>
          <a:lstStyle/>
          <a:p>
            <a:endParaRPr lang="en-US"/>
          </a:p>
          <a:p>
            <a:endParaRPr lang="en-US" sz="6600"/>
          </a:p>
        </p:txBody>
      </p:sp>
      <p:pic>
        <p:nvPicPr>
          <p:cNvPr id="10" name="Picture 9" descr="A picture containing indoor, ceiling&#10;&#10;Description automatically generated">
            <a:extLst>
              <a:ext uri="{FF2B5EF4-FFF2-40B4-BE49-F238E27FC236}">
                <a16:creationId xmlns:a16="http://schemas.microsoft.com/office/drawing/2014/main" id="{8B6DA683-1EF6-4D44-AE62-1B977C042A46}"/>
              </a:ext>
            </a:extLst>
          </p:cNvPr>
          <p:cNvPicPr>
            <a:picLocks noChangeAspect="1"/>
          </p:cNvPicPr>
          <p:nvPr/>
        </p:nvPicPr>
        <p:blipFill>
          <a:blip r:embed="rId2"/>
          <a:stretch>
            <a:fillRect/>
          </a:stretch>
        </p:blipFill>
        <p:spPr>
          <a:xfrm>
            <a:off x="5123269" y="557784"/>
            <a:ext cx="6584098" cy="5739187"/>
          </a:xfrm>
          <a:prstGeom prst="rect">
            <a:avLst/>
          </a:prstGeom>
        </p:spPr>
      </p:pic>
    </p:spTree>
    <p:extLst>
      <p:ext uri="{BB962C8B-B14F-4D97-AF65-F5344CB8AC3E}">
        <p14:creationId xmlns:p14="http://schemas.microsoft.com/office/powerpoint/2010/main" val="1818762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Click="0" advTm="0">
        <p15:prstTrans prst="pageCurlDouble"/>
      </p:transition>
    </mc:Choice>
    <mc:Fallback xmlns="">
      <p:transition spd="slow" advClick="0"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p:txBody>
          <a:bodyPr>
            <a:normAutofit/>
          </a:bodyPr>
          <a:lstStyle/>
          <a:p>
            <a:r>
              <a:rPr lang="en-US" sz="8000">
                <a:solidFill>
                  <a:schemeClr val="bg1">
                    <a:lumMod val="95000"/>
                  </a:schemeClr>
                </a:solidFill>
              </a:rPr>
              <a:t>The Perfect Library</a:t>
            </a:r>
          </a:p>
        </p:txBody>
      </p:sp>
      <p:sp>
        <p:nvSpPr>
          <p:cNvPr id="3" name="Subtitle 2">
            <a:extLst>
              <a:ext uri="{FF2B5EF4-FFF2-40B4-BE49-F238E27FC236}">
                <a16:creationId xmlns:a16="http://schemas.microsoft.com/office/drawing/2014/main" id="{0138ED06-5A88-1143-91D9-5429A6D59856}"/>
              </a:ext>
            </a:extLst>
          </p:cNvPr>
          <p:cNvSpPr>
            <a:spLocks noGrp="1"/>
          </p:cNvSpPr>
          <p:nvPr>
            <p:ph type="subTitle" idx="1"/>
          </p:nvPr>
        </p:nvSpPr>
        <p:spPr>
          <a:xfrm>
            <a:off x="1524000" y="3602037"/>
            <a:ext cx="9144000" cy="2700791"/>
          </a:xfrm>
        </p:spPr>
        <p:txBody>
          <a:bodyPr vert="horz" lIns="91440" tIns="45720" rIns="91440" bIns="45720" rtlCol="0" anchor="t">
            <a:normAutofit/>
          </a:bodyPr>
          <a:lstStyle/>
          <a:p>
            <a:endParaRPr lang="en-US">
              <a:solidFill>
                <a:schemeClr val="bg1">
                  <a:lumMod val="50000"/>
                </a:schemeClr>
              </a:solidFill>
            </a:endParaRPr>
          </a:p>
          <a:p>
            <a:r>
              <a:rPr lang="en-US">
                <a:solidFill>
                  <a:schemeClr val="bg1">
                    <a:lumMod val="50000"/>
                  </a:schemeClr>
                </a:solidFill>
              </a:rPr>
              <a:t>(an excerpt)</a:t>
            </a:r>
          </a:p>
          <a:p>
            <a:r>
              <a:rPr lang="en-US" sz="4000">
                <a:solidFill>
                  <a:schemeClr val="bg1">
                    <a:lumMod val="85000"/>
                  </a:schemeClr>
                </a:solidFill>
              </a:rPr>
              <a:t>David Clink</a:t>
            </a:r>
          </a:p>
          <a:p>
            <a:endParaRPr lang="en-US" sz="2000">
              <a:solidFill>
                <a:schemeClr val="bg1">
                  <a:lumMod val="85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2000">
              <a:solidFill>
                <a:schemeClr val="bg1">
                  <a:lumMod val="50000"/>
                </a:schemeClr>
              </a:solidFill>
            </a:endParaRPr>
          </a:p>
        </p:txBody>
      </p:sp>
      <p:pic>
        <p:nvPicPr>
          <p:cNvPr id="5" name="I Vow to Thee, My Country, Piano version arranged and performed by Kate Kwok">
            <a:hlinkClick r:id="" action="ppaction://media"/>
            <a:extLst>
              <a:ext uri="{FF2B5EF4-FFF2-40B4-BE49-F238E27FC236}">
                <a16:creationId xmlns:a16="http://schemas.microsoft.com/office/drawing/2014/main" id="{89C6C28F-E708-45C5-A5F6-2F9A6B4490F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30875" y="5299569"/>
            <a:ext cx="730250" cy="730250"/>
          </a:xfrm>
          <a:prstGeom prst="rect">
            <a:avLst/>
          </a:prstGeom>
        </p:spPr>
      </p:pic>
    </p:spTree>
    <p:extLst>
      <p:ext uri="{BB962C8B-B14F-4D97-AF65-F5344CB8AC3E}">
        <p14:creationId xmlns:p14="http://schemas.microsoft.com/office/powerpoint/2010/main" val="3487698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indoor, floor, ceiling, empty&#10;&#10;Description automatically generated">
            <a:extLst>
              <a:ext uri="{FF2B5EF4-FFF2-40B4-BE49-F238E27FC236}">
                <a16:creationId xmlns:a16="http://schemas.microsoft.com/office/drawing/2014/main" id="{00C548B0-D3E7-8046-A262-DC4702315AC1}"/>
              </a:ext>
            </a:extLst>
          </p:cNvPr>
          <p:cNvPicPr>
            <a:picLocks noChangeAspect="1"/>
          </p:cNvPicPr>
          <p:nvPr/>
        </p:nvPicPr>
        <p:blipFill>
          <a:blip r:embed="rId2"/>
          <a:stretch>
            <a:fillRect/>
          </a:stretch>
        </p:blipFill>
        <p:spPr>
          <a:xfrm>
            <a:off x="5831640" y="1993769"/>
            <a:ext cx="5167776" cy="3873631"/>
          </a:xfrm>
          <a:prstGeom prst="rect">
            <a:avLst/>
          </a:prstGeom>
        </p:spPr>
      </p:pic>
      <p:sp>
        <p:nvSpPr>
          <p:cNvPr id="10" name="Content Placeholder 9">
            <a:extLst>
              <a:ext uri="{FF2B5EF4-FFF2-40B4-BE49-F238E27FC236}">
                <a16:creationId xmlns:a16="http://schemas.microsoft.com/office/drawing/2014/main" id="{D5E2F8E6-6286-4D42-8C88-9BFB0B73EAB2}"/>
              </a:ext>
            </a:extLst>
          </p:cNvPr>
          <p:cNvSpPr>
            <a:spLocks noGrp="1"/>
          </p:cNvSpPr>
          <p:nvPr>
            <p:ph idx="1"/>
          </p:nvPr>
        </p:nvSpPr>
        <p:spPr>
          <a:xfrm>
            <a:off x="262999" y="1390196"/>
            <a:ext cx="3667687" cy="4351338"/>
          </a:xfrm>
        </p:spPr>
        <p:txBody>
          <a:bodyPr>
            <a:normAutofit fontScale="70000" lnSpcReduction="20000"/>
          </a:bodyPr>
          <a:lstStyle/>
          <a:p>
            <a:pPr marL="0" indent="0">
              <a:buNone/>
            </a:pPr>
            <a:r>
              <a:rPr lang="en-US">
                <a:ea typeface="+mn-lt"/>
                <a:cs typeface="+mn-lt"/>
              </a:rPr>
              <a:t>I think being part of the teams working on AODA compliance and updating research guides has given me a sense of accomplishment; I'm a detail-oriented person who likes things that work properly, and the campus shutdown has given us an opportunity to work on projects like this.  I only wish we had also taken better advantage of the months-long borrowing freeze and physical absence of patrons to inventory our print collections.  It was a unique opportunity that will probably never come again.</a:t>
            </a:r>
            <a:endParaRPr lang="en-CA">
              <a:ea typeface="+mn-lt"/>
              <a:cs typeface="+mn-lt"/>
            </a:endParaRPr>
          </a:p>
          <a:p>
            <a:pPr marL="0" indent="0">
              <a:buNone/>
            </a:pPr>
            <a:br>
              <a:rPr lang="en-CA">
                <a:ea typeface="+mn-lt"/>
                <a:cs typeface="+mn-lt"/>
              </a:rPr>
            </a:br>
            <a:r>
              <a:rPr lang="en-US">
                <a:ea typeface="+mn-lt"/>
                <a:cs typeface="+mn-lt"/>
              </a:rPr>
              <a:t>Ricardo</a:t>
            </a:r>
            <a:endParaRPr lang="en-US"/>
          </a:p>
        </p:txBody>
      </p:sp>
      <p:sp>
        <p:nvSpPr>
          <p:cNvPr id="12" name="TextBox 11">
            <a:extLst>
              <a:ext uri="{FF2B5EF4-FFF2-40B4-BE49-F238E27FC236}">
                <a16:creationId xmlns:a16="http://schemas.microsoft.com/office/drawing/2014/main" id="{DB0C67EA-2FB2-9147-8381-04542E478CC1}"/>
              </a:ext>
            </a:extLst>
          </p:cNvPr>
          <p:cNvSpPr txBox="1"/>
          <p:nvPr/>
        </p:nvSpPr>
        <p:spPr>
          <a:xfrm>
            <a:off x="5715000" y="990600"/>
            <a:ext cx="5682343" cy="523220"/>
          </a:xfrm>
          <a:prstGeom prst="rect">
            <a:avLst/>
          </a:prstGeom>
          <a:noFill/>
        </p:spPr>
        <p:txBody>
          <a:bodyPr wrap="square" rtlCol="0">
            <a:spAutoFit/>
          </a:bodyPr>
          <a:lstStyle/>
          <a:p>
            <a:r>
              <a:rPr lang="en-US" sz="2800" b="1"/>
              <a:t>Making the most of a surreal quiet ...</a:t>
            </a:r>
          </a:p>
        </p:txBody>
      </p:sp>
    </p:spTree>
    <p:extLst>
      <p:ext uri="{BB962C8B-B14F-4D97-AF65-F5344CB8AC3E}">
        <p14:creationId xmlns:p14="http://schemas.microsoft.com/office/powerpoint/2010/main" val="34928339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text, ceiling, floor, indoor&#10;&#10;Description automatically generated">
            <a:extLst>
              <a:ext uri="{FF2B5EF4-FFF2-40B4-BE49-F238E27FC236}">
                <a16:creationId xmlns:a16="http://schemas.microsoft.com/office/drawing/2014/main" id="{7A0E102A-7251-704F-A26E-C55D82BFFF33}"/>
              </a:ext>
            </a:extLst>
          </p:cNvPr>
          <p:cNvPicPr>
            <a:picLocks noChangeAspect="1"/>
          </p:cNvPicPr>
          <p:nvPr/>
        </p:nvPicPr>
        <p:blipFill>
          <a:blip r:embed="rId2"/>
          <a:stretch>
            <a:fillRect/>
          </a:stretch>
        </p:blipFill>
        <p:spPr>
          <a:xfrm>
            <a:off x="5655555" y="1849270"/>
            <a:ext cx="5519945" cy="4139959"/>
          </a:xfrm>
          <a:prstGeom prst="rect">
            <a:avLst/>
          </a:prstGeom>
        </p:spPr>
      </p:pic>
      <p:sp>
        <p:nvSpPr>
          <p:cNvPr id="4" name="TextBox 3">
            <a:extLst>
              <a:ext uri="{FF2B5EF4-FFF2-40B4-BE49-F238E27FC236}">
                <a16:creationId xmlns:a16="http://schemas.microsoft.com/office/drawing/2014/main" id="{01C51F21-3C91-4A41-87BD-8726F9BCDF7E}"/>
              </a:ext>
            </a:extLst>
          </p:cNvPr>
          <p:cNvSpPr txBox="1"/>
          <p:nvPr/>
        </p:nvSpPr>
        <p:spPr>
          <a:xfrm>
            <a:off x="423254" y="1130813"/>
            <a:ext cx="3799114"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t>What</a:t>
            </a:r>
            <a:r>
              <a:rPr lang="en-US" sz="2000">
                <a:ea typeface="+mn-lt"/>
                <a:cs typeface="+mn-lt"/>
              </a:rPr>
              <a:t> gave me a sense of accomplishment, was how all the staff remembers who do reserves, the Acquisition department and CDA worked together to come up with a way to provide reserve materials for students and provide support for the faculty members.  It was a pan-library effort.</a:t>
            </a:r>
          </a:p>
          <a:p>
            <a:endParaRPr lang="en-US" sz="2000">
              <a:ea typeface="+mn-lt"/>
              <a:cs typeface="+mn-lt"/>
            </a:endParaRPr>
          </a:p>
          <a:p>
            <a:endParaRPr lang="en-US" sz="2000">
              <a:ea typeface="+mn-lt"/>
              <a:cs typeface="+mn-lt"/>
            </a:endParaRPr>
          </a:p>
          <a:p>
            <a:r>
              <a:rPr lang="en-US" sz="2000" b="1">
                <a:ea typeface="+mn-lt"/>
                <a:cs typeface="+mn-lt"/>
              </a:rPr>
              <a:t>Negar</a:t>
            </a:r>
            <a:endParaRPr lang="en-US" sz="2000" b="1">
              <a:cs typeface="Calibri" panose="020F0502020204030204"/>
            </a:endParaRPr>
          </a:p>
        </p:txBody>
      </p:sp>
      <p:sp>
        <p:nvSpPr>
          <p:cNvPr id="10" name="TextBox 9">
            <a:extLst>
              <a:ext uri="{FF2B5EF4-FFF2-40B4-BE49-F238E27FC236}">
                <a16:creationId xmlns:a16="http://schemas.microsoft.com/office/drawing/2014/main" id="{B359D1E8-36A4-7844-8F6F-4E4DE5083749}"/>
              </a:ext>
            </a:extLst>
          </p:cNvPr>
          <p:cNvSpPr txBox="1"/>
          <p:nvPr/>
        </p:nvSpPr>
        <p:spPr>
          <a:xfrm>
            <a:off x="5655555" y="859971"/>
            <a:ext cx="5519945" cy="584775"/>
          </a:xfrm>
          <a:prstGeom prst="rect">
            <a:avLst/>
          </a:prstGeom>
          <a:noFill/>
        </p:spPr>
        <p:txBody>
          <a:bodyPr wrap="square" rtlCol="0">
            <a:spAutoFit/>
          </a:bodyPr>
          <a:lstStyle/>
          <a:p>
            <a:r>
              <a:rPr lang="en-US" sz="3200" b="1"/>
              <a:t>All our services are up ...</a:t>
            </a:r>
            <a:endParaRPr lang="en-US" sz="3200"/>
          </a:p>
        </p:txBody>
      </p:sp>
    </p:spTree>
    <p:extLst>
      <p:ext uri="{BB962C8B-B14F-4D97-AF65-F5344CB8AC3E}">
        <p14:creationId xmlns:p14="http://schemas.microsoft.com/office/powerpoint/2010/main" val="1940347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6F13BA-D7DA-394B-8CB8-7CDF982A8DDA}"/>
              </a:ext>
            </a:extLst>
          </p:cNvPr>
          <p:cNvSpPr>
            <a:spLocks noGrp="1"/>
          </p:cNvSpPr>
          <p:nvPr>
            <p:ph idx="1"/>
          </p:nvPr>
        </p:nvSpPr>
        <p:spPr>
          <a:xfrm>
            <a:off x="614926" y="823879"/>
            <a:ext cx="3505494" cy="3785419"/>
          </a:xfrm>
        </p:spPr>
        <p:txBody>
          <a:bodyPr vert="horz" lIns="91440" tIns="45720" rIns="91440" bIns="45720" rtlCol="0" anchor="t">
            <a:noAutofit/>
          </a:bodyPr>
          <a:lstStyle/>
          <a:p>
            <a:pPr marL="0" indent="0">
              <a:buNone/>
            </a:pPr>
            <a:r>
              <a:rPr lang="en-US" sz="1800">
                <a:ea typeface="+mn-lt"/>
                <a:cs typeface="+mn-lt"/>
              </a:rPr>
              <a:t>helping to keep our reference service(s) open, providing uninterrupted service, throughout COVID and lockdowns</a:t>
            </a:r>
            <a:endParaRPr lang="en-CA" sz="1800">
              <a:ea typeface="+mn-lt"/>
              <a:cs typeface="+mn-lt"/>
            </a:endParaRPr>
          </a:p>
          <a:p>
            <a:pPr marL="0" indent="0">
              <a:buNone/>
            </a:pPr>
            <a:r>
              <a:rPr lang="en-US" sz="1800">
                <a:ea typeface="+mn-lt"/>
                <a:cs typeface="+mn-lt"/>
              </a:rPr>
              <a:t>being flexible, pivoting quickly - learning new tech, sometimes literally on the spot</a:t>
            </a:r>
            <a:endParaRPr lang="en-CA" sz="1800">
              <a:ea typeface="+mn-lt"/>
              <a:cs typeface="+mn-lt"/>
            </a:endParaRPr>
          </a:p>
          <a:p>
            <a:pPr marL="0" indent="0">
              <a:buNone/>
            </a:pPr>
            <a:r>
              <a:rPr lang="en-US" sz="1800">
                <a:ea typeface="+mn-lt"/>
                <a:cs typeface="+mn-lt"/>
              </a:rPr>
              <a:t>being part of a stronger, more connected team</a:t>
            </a:r>
            <a:br>
              <a:rPr lang="en-US" sz="1800">
                <a:ea typeface="+mn-lt"/>
                <a:cs typeface="+mn-lt"/>
              </a:rPr>
            </a:br>
            <a:endParaRPr lang="en-CA" sz="1800">
              <a:ea typeface="+mn-lt"/>
              <a:cs typeface="+mn-lt"/>
            </a:endParaRPr>
          </a:p>
          <a:p>
            <a:pPr marL="0" indent="0">
              <a:buNone/>
            </a:pPr>
            <a:r>
              <a:rPr lang="en-US" sz="1800">
                <a:ea typeface="+mn-lt"/>
                <a:cs typeface="+mn-lt"/>
              </a:rPr>
              <a:t>staying relatively sane 🙂</a:t>
            </a:r>
            <a:endParaRPr lang="en-CA" sz="1800">
              <a:ea typeface="+mn-lt"/>
              <a:cs typeface="+mn-lt"/>
            </a:endParaRPr>
          </a:p>
          <a:p>
            <a:pPr marL="0" indent="0">
              <a:buNone/>
            </a:pPr>
            <a:r>
              <a:rPr lang="en-US" sz="1800">
                <a:ea typeface="+mn-lt"/>
                <a:cs typeface="+mn-lt"/>
              </a:rPr>
              <a:t>I think the list of challenges would be longer (and maybe some of the same points would be on that list too).</a:t>
            </a:r>
            <a:endParaRPr lang="en-CA" sz="1800">
              <a:ea typeface="+mn-lt"/>
              <a:cs typeface="+mn-lt"/>
            </a:endParaRPr>
          </a:p>
          <a:p>
            <a:pPr marL="0" indent="0">
              <a:buNone/>
            </a:pPr>
            <a:br>
              <a:rPr lang="en-CA" sz="1800">
                <a:ea typeface="+mn-lt"/>
                <a:cs typeface="+mn-lt"/>
              </a:rPr>
            </a:br>
            <a:r>
              <a:rPr lang="en-US" sz="3600" err="1">
                <a:ea typeface="+mn-lt"/>
                <a:cs typeface="+mn-lt"/>
              </a:rPr>
              <a:t>Anica</a:t>
            </a:r>
            <a:endParaRPr lang="en-US" sz="3600"/>
          </a:p>
          <a:p>
            <a:pPr marL="0" indent="0">
              <a:buNone/>
            </a:pPr>
            <a:endParaRPr lang="en-US" sz="4400"/>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Graphical user interface, text, application, email&#10;&#10;Description automatically generated">
            <a:extLst>
              <a:ext uri="{FF2B5EF4-FFF2-40B4-BE49-F238E27FC236}">
                <a16:creationId xmlns:a16="http://schemas.microsoft.com/office/drawing/2014/main" id="{E44B5A79-D180-054D-A8D5-9F9D60B8A50E}"/>
              </a:ext>
            </a:extLst>
          </p:cNvPr>
          <p:cNvPicPr>
            <a:picLocks noChangeAspect="1"/>
          </p:cNvPicPr>
          <p:nvPr/>
        </p:nvPicPr>
        <p:blipFill>
          <a:blip r:embed="rId2"/>
          <a:stretch>
            <a:fillRect/>
          </a:stretch>
        </p:blipFill>
        <p:spPr>
          <a:xfrm>
            <a:off x="5917946" y="3233319"/>
            <a:ext cx="4775686" cy="1968187"/>
          </a:xfrm>
          <a:prstGeom prst="rect">
            <a:avLst/>
          </a:prstGeom>
        </p:spPr>
      </p:pic>
      <p:sp>
        <p:nvSpPr>
          <p:cNvPr id="5" name="TextBox 4">
            <a:extLst>
              <a:ext uri="{FF2B5EF4-FFF2-40B4-BE49-F238E27FC236}">
                <a16:creationId xmlns:a16="http://schemas.microsoft.com/office/drawing/2014/main" id="{8D81CF25-6166-5747-A44C-AC76E9C3AF7D}"/>
              </a:ext>
            </a:extLst>
          </p:cNvPr>
          <p:cNvSpPr txBox="1"/>
          <p:nvPr/>
        </p:nvSpPr>
        <p:spPr>
          <a:xfrm>
            <a:off x="5971685" y="1225740"/>
            <a:ext cx="4887686" cy="1446550"/>
          </a:xfrm>
          <a:prstGeom prst="rect">
            <a:avLst/>
          </a:prstGeom>
          <a:noFill/>
        </p:spPr>
        <p:txBody>
          <a:bodyPr wrap="square" rtlCol="0">
            <a:spAutoFit/>
          </a:bodyPr>
          <a:lstStyle/>
          <a:p>
            <a:r>
              <a:rPr lang="en-US" sz="4400" b="1"/>
              <a:t>Expanding Services ... in a pandemic</a:t>
            </a:r>
          </a:p>
        </p:txBody>
      </p:sp>
    </p:spTree>
    <p:extLst>
      <p:ext uri="{BB962C8B-B14F-4D97-AF65-F5344CB8AC3E}">
        <p14:creationId xmlns:p14="http://schemas.microsoft.com/office/powerpoint/2010/main" val="181665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aphical user interface, application&#10;&#10;Description automatically generated">
            <a:extLst>
              <a:ext uri="{FF2B5EF4-FFF2-40B4-BE49-F238E27FC236}">
                <a16:creationId xmlns:a16="http://schemas.microsoft.com/office/drawing/2014/main" id="{76DAE9ED-6F6D-AE45-93F6-B8C89654D8F6}"/>
              </a:ext>
            </a:extLst>
          </p:cNvPr>
          <p:cNvPicPr>
            <a:picLocks noChangeAspect="1"/>
          </p:cNvPicPr>
          <p:nvPr/>
        </p:nvPicPr>
        <p:blipFill rotWithShape="1">
          <a:blip r:embed="rId2"/>
          <a:srcRect t="9664" r="2" b="16588"/>
          <a:stretch/>
        </p:blipFill>
        <p:spPr>
          <a:xfrm>
            <a:off x="6419735" y="1723045"/>
            <a:ext cx="4194512" cy="4194483"/>
          </a:xfrm>
          <a:prstGeom prst="rect">
            <a:avLst/>
          </a:prstGeom>
        </p:spPr>
      </p:pic>
      <p:sp>
        <p:nvSpPr>
          <p:cNvPr id="10" name="TextBox 9">
            <a:extLst>
              <a:ext uri="{FF2B5EF4-FFF2-40B4-BE49-F238E27FC236}">
                <a16:creationId xmlns:a16="http://schemas.microsoft.com/office/drawing/2014/main" id="{DB66CCAA-D3A4-FD40-82E9-ED1BFB4297B6}"/>
              </a:ext>
            </a:extLst>
          </p:cNvPr>
          <p:cNvSpPr txBox="1"/>
          <p:nvPr/>
        </p:nvSpPr>
        <p:spPr>
          <a:xfrm>
            <a:off x="484213" y="426555"/>
            <a:ext cx="3545935"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CA" sz="2400">
              <a:ea typeface="+mn-lt"/>
              <a:cs typeface="+mn-lt"/>
            </a:endParaRPr>
          </a:p>
          <a:p>
            <a:r>
              <a:rPr lang="en-US" sz="2000">
                <a:ea typeface="+mn-lt"/>
                <a:cs typeface="+mn-lt"/>
              </a:rPr>
              <a:t>During the COVID year what has given me a sense of accomplishment was working with other coordinators in creating and putting procedures in place for Curbside Service.  What started off as a service for faculty and graduate members, developed into a locker system which includes services for undergraduate, staff and RACER I.L.L</a:t>
            </a:r>
            <a:r>
              <a:rPr lang="en-US" sz="2400">
                <a:ea typeface="+mn-lt"/>
                <a:cs typeface="+mn-lt"/>
              </a:rPr>
              <a:t>.  </a:t>
            </a:r>
          </a:p>
          <a:p>
            <a:endParaRPr lang="en-US" sz="2400">
              <a:ea typeface="+mn-lt"/>
              <a:cs typeface="+mn-lt"/>
            </a:endParaRPr>
          </a:p>
          <a:p>
            <a:r>
              <a:rPr lang="en-US" sz="2400">
                <a:ea typeface="+mn-lt"/>
                <a:cs typeface="+mn-lt"/>
              </a:rPr>
              <a:t>Anna</a:t>
            </a:r>
            <a:endParaRPr lang="en-CA" sz="2400">
              <a:ea typeface="+mn-lt"/>
              <a:cs typeface="+mn-lt"/>
            </a:endParaRPr>
          </a:p>
        </p:txBody>
      </p:sp>
      <p:sp>
        <p:nvSpPr>
          <p:cNvPr id="14" name="TextBox 13">
            <a:extLst>
              <a:ext uri="{FF2B5EF4-FFF2-40B4-BE49-F238E27FC236}">
                <a16:creationId xmlns:a16="http://schemas.microsoft.com/office/drawing/2014/main" id="{05D8653D-220F-C44A-A933-252D180D465F}"/>
              </a:ext>
            </a:extLst>
          </p:cNvPr>
          <p:cNvSpPr txBox="1"/>
          <p:nvPr/>
        </p:nvSpPr>
        <p:spPr>
          <a:xfrm>
            <a:off x="5660571" y="957943"/>
            <a:ext cx="5438308" cy="584775"/>
          </a:xfrm>
          <a:prstGeom prst="rect">
            <a:avLst/>
          </a:prstGeom>
          <a:noFill/>
        </p:spPr>
        <p:txBody>
          <a:bodyPr wrap="square" rtlCol="0">
            <a:spAutoFit/>
          </a:bodyPr>
          <a:lstStyle/>
          <a:p>
            <a:r>
              <a:rPr lang="en-US" sz="3200" b="1"/>
              <a:t>Lockers ... At both campuses!</a:t>
            </a:r>
          </a:p>
        </p:txBody>
      </p:sp>
    </p:spTree>
    <p:extLst>
      <p:ext uri="{BB962C8B-B14F-4D97-AF65-F5344CB8AC3E}">
        <p14:creationId xmlns:p14="http://schemas.microsoft.com/office/powerpoint/2010/main" val="1059322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FFF1D7D-78FD-884B-98BC-85D883C12E4C}"/>
              </a:ext>
            </a:extLst>
          </p:cNvPr>
          <p:cNvPicPr>
            <a:picLocks noChangeAspect="1"/>
          </p:cNvPicPr>
          <p:nvPr/>
        </p:nvPicPr>
        <p:blipFill>
          <a:blip r:embed="rId2"/>
          <a:stretch>
            <a:fillRect/>
          </a:stretch>
        </p:blipFill>
        <p:spPr>
          <a:xfrm>
            <a:off x="5429496" y="2163593"/>
            <a:ext cx="6140107" cy="3727922"/>
          </a:xfrm>
          <a:prstGeom prst="rect">
            <a:avLst/>
          </a:prstGeom>
        </p:spPr>
      </p:pic>
      <p:sp>
        <p:nvSpPr>
          <p:cNvPr id="5" name="TextBox 4">
            <a:extLst>
              <a:ext uri="{FF2B5EF4-FFF2-40B4-BE49-F238E27FC236}">
                <a16:creationId xmlns:a16="http://schemas.microsoft.com/office/drawing/2014/main" id="{260A13B5-138E-440C-98F6-951B28A89DF4}"/>
              </a:ext>
            </a:extLst>
          </p:cNvPr>
          <p:cNvSpPr txBox="1"/>
          <p:nvPr/>
        </p:nvSpPr>
        <p:spPr>
          <a:xfrm>
            <a:off x="6463162" y="3842888"/>
            <a:ext cx="46230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Calibri"/>
              <a:cs typeface="Calibri"/>
            </a:endParaRPr>
          </a:p>
        </p:txBody>
      </p:sp>
      <p:sp>
        <p:nvSpPr>
          <p:cNvPr id="6" name="Content Placeholder 5">
            <a:extLst>
              <a:ext uri="{FF2B5EF4-FFF2-40B4-BE49-F238E27FC236}">
                <a16:creationId xmlns:a16="http://schemas.microsoft.com/office/drawing/2014/main" id="{4C5133C6-4BF7-40DA-95DB-085555B83A60}"/>
              </a:ext>
            </a:extLst>
          </p:cNvPr>
          <p:cNvSpPr>
            <a:spLocks noGrp="1"/>
          </p:cNvSpPr>
          <p:nvPr>
            <p:ph idx="1"/>
          </p:nvPr>
        </p:nvSpPr>
        <p:spPr>
          <a:xfrm>
            <a:off x="622397" y="557784"/>
            <a:ext cx="3767312" cy="4141661"/>
          </a:xfrm>
        </p:spPr>
        <p:txBody>
          <a:bodyPr vert="horz" lIns="91440" tIns="45720" rIns="91440" bIns="45720" rtlCol="0" anchor="t">
            <a:noAutofit/>
          </a:bodyPr>
          <a:lstStyle/>
          <a:p>
            <a:pPr marL="0" indent="0">
              <a:lnSpc>
                <a:spcPct val="100000"/>
              </a:lnSpc>
              <a:spcBef>
                <a:spcPts val="0"/>
              </a:spcBef>
              <a:buNone/>
            </a:pPr>
            <a:r>
              <a:rPr lang="en-US">
                <a:ea typeface="+mn-lt"/>
                <a:cs typeface="+mn-lt"/>
              </a:rPr>
              <a:t>During this challenging time, it has been most gratifying for me to work with my colleagues in delivering a curbside pickup service that our library community greatly appreciates.</a:t>
            </a:r>
            <a:endParaRPr lang="en-CA">
              <a:ea typeface="+mn-lt"/>
              <a:cs typeface="+mn-lt"/>
            </a:endParaRPr>
          </a:p>
          <a:p>
            <a:pPr marL="0" indent="0">
              <a:lnSpc>
                <a:spcPct val="100000"/>
              </a:lnSpc>
              <a:spcBef>
                <a:spcPts val="0"/>
              </a:spcBef>
              <a:buNone/>
            </a:pPr>
            <a:br>
              <a:rPr lang="en-CA">
                <a:ea typeface="+mn-lt"/>
                <a:cs typeface="+mn-lt"/>
              </a:rPr>
            </a:br>
            <a:endParaRPr lang="en-CA">
              <a:ea typeface="+mn-lt"/>
              <a:cs typeface="+mn-lt"/>
            </a:endParaRPr>
          </a:p>
          <a:p>
            <a:pPr marL="0" indent="0">
              <a:lnSpc>
                <a:spcPct val="100000"/>
              </a:lnSpc>
              <a:spcBef>
                <a:spcPts val="0"/>
              </a:spcBef>
              <a:buNone/>
            </a:pPr>
            <a:r>
              <a:rPr lang="en-US">
                <a:ea typeface="+mn-lt"/>
                <a:cs typeface="+mn-lt"/>
              </a:rPr>
              <a:t>Susan :)</a:t>
            </a:r>
            <a:endParaRPr lang="en-US"/>
          </a:p>
        </p:txBody>
      </p:sp>
      <p:sp>
        <p:nvSpPr>
          <p:cNvPr id="4" name="TextBox 3">
            <a:extLst>
              <a:ext uri="{FF2B5EF4-FFF2-40B4-BE49-F238E27FC236}">
                <a16:creationId xmlns:a16="http://schemas.microsoft.com/office/drawing/2014/main" id="{137E4F90-B553-9644-9895-3EE327C4BCFC}"/>
              </a:ext>
            </a:extLst>
          </p:cNvPr>
          <p:cNvSpPr txBox="1"/>
          <p:nvPr/>
        </p:nvSpPr>
        <p:spPr>
          <a:xfrm>
            <a:off x="5576203" y="1065655"/>
            <a:ext cx="5091796" cy="1446550"/>
          </a:xfrm>
          <a:prstGeom prst="rect">
            <a:avLst/>
          </a:prstGeom>
          <a:noFill/>
        </p:spPr>
        <p:txBody>
          <a:bodyPr wrap="square" rtlCol="0">
            <a:spAutoFit/>
          </a:bodyPr>
          <a:lstStyle/>
          <a:p>
            <a:r>
              <a:rPr lang="en-US" sz="4400" b="1"/>
              <a:t>Curb-side pick </a:t>
            </a:r>
            <a:r>
              <a:rPr lang="en-US" sz="4400"/>
              <a:t>up is where it’s at!</a:t>
            </a:r>
          </a:p>
        </p:txBody>
      </p:sp>
    </p:spTree>
    <p:extLst>
      <p:ext uri="{BB962C8B-B14F-4D97-AF65-F5344CB8AC3E}">
        <p14:creationId xmlns:p14="http://schemas.microsoft.com/office/powerpoint/2010/main" val="991619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Graphical user interface, application&#10;&#10;Description automatically generated">
            <a:extLst>
              <a:ext uri="{FF2B5EF4-FFF2-40B4-BE49-F238E27FC236}">
                <a16:creationId xmlns:a16="http://schemas.microsoft.com/office/drawing/2014/main" id="{4F98AE6E-B16A-1D42-BC0F-4995C884AD0E}"/>
              </a:ext>
            </a:extLst>
          </p:cNvPr>
          <p:cNvPicPr>
            <a:picLocks noChangeAspect="1"/>
          </p:cNvPicPr>
          <p:nvPr/>
        </p:nvPicPr>
        <p:blipFill>
          <a:blip r:embed="rId2"/>
          <a:stretch>
            <a:fillRect/>
          </a:stretch>
        </p:blipFill>
        <p:spPr>
          <a:xfrm>
            <a:off x="5405862" y="3318131"/>
            <a:ext cx="6019331" cy="2452877"/>
          </a:xfrm>
          <a:prstGeom prst="rect">
            <a:avLst/>
          </a:prstGeom>
          <a:effectLst/>
        </p:spPr>
      </p:pic>
      <p:sp>
        <p:nvSpPr>
          <p:cNvPr id="7" name="Content Placeholder 6">
            <a:extLst>
              <a:ext uri="{FF2B5EF4-FFF2-40B4-BE49-F238E27FC236}">
                <a16:creationId xmlns:a16="http://schemas.microsoft.com/office/drawing/2014/main" id="{61C2B8D8-7615-0C43-AF73-DE5D732AA690}"/>
              </a:ext>
            </a:extLst>
          </p:cNvPr>
          <p:cNvSpPr>
            <a:spLocks noGrp="1"/>
          </p:cNvSpPr>
          <p:nvPr>
            <p:ph idx="1"/>
          </p:nvPr>
        </p:nvSpPr>
        <p:spPr>
          <a:xfrm>
            <a:off x="449179" y="685801"/>
            <a:ext cx="3705663" cy="5921828"/>
          </a:xfrm>
        </p:spPr>
        <p:txBody>
          <a:bodyPr>
            <a:normAutofit fontScale="92500"/>
          </a:bodyPr>
          <a:lstStyle/>
          <a:p>
            <a:pPr marL="0" indent="0">
              <a:buNone/>
            </a:pPr>
            <a:r>
              <a:rPr lang="en-US" sz="2400">
                <a:ea typeface="+mn-lt"/>
                <a:cs typeface="+mn-lt"/>
              </a:rPr>
              <a:t>As for the technical proficiency, there was a quick learning curve to get up to speed with the technology of working from home.  It was intense for a few months, but I now feel I am more proficient than ever before and can problem solve technical problems more on my own.  I invested in my own computer and an iPhone, both of which have contributed to my work life run smoothly.</a:t>
            </a:r>
            <a:endParaRPr lang="en-CA" sz="2400">
              <a:ea typeface="+mn-lt"/>
              <a:cs typeface="+mn-lt"/>
            </a:endParaRPr>
          </a:p>
          <a:p>
            <a:pPr marL="0" indent="0">
              <a:buNone/>
            </a:pPr>
            <a:r>
              <a:rPr lang="en-US" sz="2400">
                <a:ea typeface="+mn-lt"/>
                <a:cs typeface="+mn-lt"/>
              </a:rPr>
              <a:t>Thanks for doing this and I hope it turns out great!</a:t>
            </a:r>
            <a:endParaRPr lang="en-CA" sz="2400">
              <a:ea typeface="+mn-lt"/>
              <a:cs typeface="+mn-lt"/>
            </a:endParaRPr>
          </a:p>
          <a:p>
            <a:pPr marL="0" indent="0">
              <a:buNone/>
            </a:pPr>
            <a:endParaRPr lang="en-US" sz="2400">
              <a:ea typeface="+mn-lt"/>
              <a:cs typeface="+mn-lt"/>
            </a:endParaRPr>
          </a:p>
          <a:p>
            <a:pPr marL="0" indent="0">
              <a:buNone/>
            </a:pPr>
            <a:r>
              <a:rPr lang="en-US" sz="2400">
                <a:ea typeface="+mn-lt"/>
                <a:cs typeface="+mn-lt"/>
              </a:rPr>
              <a:t>Janice</a:t>
            </a:r>
            <a:endParaRPr lang="en-CA" sz="2400">
              <a:ea typeface="+mn-lt"/>
              <a:cs typeface="+mn-lt"/>
            </a:endParaRPr>
          </a:p>
          <a:p>
            <a:pPr marL="0" indent="0">
              <a:buNone/>
            </a:pPr>
            <a:endParaRPr lang="en-US"/>
          </a:p>
        </p:txBody>
      </p:sp>
      <p:sp>
        <p:nvSpPr>
          <p:cNvPr id="10" name="Content Placeholder 2">
            <a:extLst>
              <a:ext uri="{FF2B5EF4-FFF2-40B4-BE49-F238E27FC236}">
                <a16:creationId xmlns:a16="http://schemas.microsoft.com/office/drawing/2014/main" id="{E8168FB0-A975-7A40-9910-142B0AFC5A8E}"/>
              </a:ext>
            </a:extLst>
          </p:cNvPr>
          <p:cNvSpPr txBox="1">
            <a:spLocks/>
          </p:cNvSpPr>
          <p:nvPr/>
        </p:nvSpPr>
        <p:spPr>
          <a:xfrm>
            <a:off x="5688890" y="991899"/>
            <a:ext cx="5736303" cy="19553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400" b="1"/>
              <a:t>Chat Service: </a:t>
            </a:r>
            <a:r>
              <a:rPr lang="en-US" sz="4400"/>
              <a:t>We are ready to help ... from our living rooms.</a:t>
            </a:r>
          </a:p>
        </p:txBody>
      </p:sp>
    </p:spTree>
    <p:extLst>
      <p:ext uri="{BB962C8B-B14F-4D97-AF65-F5344CB8AC3E}">
        <p14:creationId xmlns:p14="http://schemas.microsoft.com/office/powerpoint/2010/main" val="1928457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6F13BA-D7DA-394B-8CB8-7CDF982A8DDA}"/>
              </a:ext>
            </a:extLst>
          </p:cNvPr>
          <p:cNvSpPr>
            <a:spLocks noGrp="1"/>
          </p:cNvSpPr>
          <p:nvPr>
            <p:ph idx="1"/>
          </p:nvPr>
        </p:nvSpPr>
        <p:spPr>
          <a:xfrm>
            <a:off x="648931" y="2438400"/>
            <a:ext cx="3505494" cy="3785419"/>
          </a:xfrm>
        </p:spPr>
        <p:txBody>
          <a:bodyPr>
            <a:noAutofit/>
          </a:bodyPr>
          <a:lstStyle/>
          <a:p>
            <a:pPr marL="0" indent="0">
              <a:buNone/>
            </a:pPr>
            <a:r>
              <a:rPr lang="en-US" sz="6000" b="1"/>
              <a:t>Enjoying the team!</a:t>
            </a: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3C681FC1-FACB-4EA6-84D3-1882F9D973CA}"/>
              </a:ext>
            </a:extLst>
          </p:cNvPr>
          <p:cNvSpPr txBox="1"/>
          <p:nvPr/>
        </p:nvSpPr>
        <p:spPr>
          <a:xfrm>
            <a:off x="5765093" y="1145116"/>
            <a:ext cx="5300869"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ea typeface="+mn-lt"/>
                <a:cs typeface="+mn-lt"/>
              </a:rPr>
              <a:t>It seems ironic that it took a pandemic for me to feel less isolated in my work in the library.  Working from home gave me the space to get work done without interruption and the many meetings gave me an opportunity to get to know my colleagues better and feel more connected.</a:t>
            </a:r>
            <a:br>
              <a:rPr lang="en-US" sz="2800">
                <a:ea typeface="+mn-lt"/>
                <a:cs typeface="+mn-lt"/>
              </a:rPr>
            </a:br>
            <a:r>
              <a:rPr lang="en-US" sz="2800" b="1">
                <a:ea typeface="+mn-lt"/>
                <a:cs typeface="+mn-lt"/>
              </a:rPr>
              <a:t>Janice</a:t>
            </a:r>
          </a:p>
        </p:txBody>
      </p:sp>
    </p:spTree>
    <p:extLst>
      <p:ext uri="{BB962C8B-B14F-4D97-AF65-F5344CB8AC3E}">
        <p14:creationId xmlns:p14="http://schemas.microsoft.com/office/powerpoint/2010/main" val="38667884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advTm="0">
        <p15:prstTrans prst="pageCurlDouble"/>
      </p:transition>
    </mc:Choice>
    <mc:Fallback xmlns="">
      <p:transition spd="slow" advClick="0" advTm="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6F13BA-D7DA-394B-8CB8-7CDF982A8DDA}"/>
              </a:ext>
            </a:extLst>
          </p:cNvPr>
          <p:cNvSpPr>
            <a:spLocks noGrp="1"/>
          </p:cNvSpPr>
          <p:nvPr>
            <p:ph idx="1"/>
          </p:nvPr>
        </p:nvSpPr>
        <p:spPr>
          <a:xfrm>
            <a:off x="555811" y="1478321"/>
            <a:ext cx="3505494" cy="3785419"/>
          </a:xfrm>
        </p:spPr>
        <p:txBody>
          <a:bodyPr vert="horz" lIns="91440" tIns="45720" rIns="91440" bIns="45720" rtlCol="0" anchor="t">
            <a:noAutofit/>
          </a:bodyPr>
          <a:lstStyle/>
          <a:p>
            <a:pPr marL="0" indent="0">
              <a:buNone/>
            </a:pPr>
            <a:r>
              <a:rPr lang="en-US" sz="4400"/>
              <a:t>September 2021 ... We’ll be back, stronger than ever.</a:t>
            </a: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floor, indoor, ceiling, table&#10;&#10;Description automatically generated">
            <a:extLst>
              <a:ext uri="{FF2B5EF4-FFF2-40B4-BE49-F238E27FC236}">
                <a16:creationId xmlns:a16="http://schemas.microsoft.com/office/drawing/2014/main" id="{FFAA128D-4101-0043-95EA-E0D0884222BF}"/>
              </a:ext>
            </a:extLst>
          </p:cNvPr>
          <p:cNvPicPr>
            <a:picLocks noChangeAspect="1"/>
          </p:cNvPicPr>
          <p:nvPr/>
        </p:nvPicPr>
        <p:blipFill>
          <a:blip r:embed="rId2"/>
          <a:stretch>
            <a:fillRect/>
          </a:stretch>
        </p:blipFill>
        <p:spPr>
          <a:xfrm>
            <a:off x="5869297" y="1378609"/>
            <a:ext cx="5092462" cy="3817178"/>
          </a:xfrm>
          <a:prstGeom prst="rect">
            <a:avLst/>
          </a:prstGeom>
        </p:spPr>
      </p:pic>
    </p:spTree>
    <p:extLst>
      <p:ext uri="{BB962C8B-B14F-4D97-AF65-F5344CB8AC3E}">
        <p14:creationId xmlns:p14="http://schemas.microsoft.com/office/powerpoint/2010/main" val="160147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pageCurlDouble"/>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p:txBody>
          <a:bodyPr>
            <a:normAutofit/>
          </a:bodyPr>
          <a:lstStyle/>
          <a:p>
            <a:r>
              <a:rPr lang="en-US" sz="8000">
                <a:solidFill>
                  <a:schemeClr val="bg1">
                    <a:lumMod val="95000"/>
                  </a:schemeClr>
                </a:solidFill>
              </a:rPr>
              <a:t>The Perfect Library</a:t>
            </a:r>
          </a:p>
        </p:txBody>
      </p:sp>
      <p:sp>
        <p:nvSpPr>
          <p:cNvPr id="3" name="Subtitle 2">
            <a:extLst>
              <a:ext uri="{FF2B5EF4-FFF2-40B4-BE49-F238E27FC236}">
                <a16:creationId xmlns:a16="http://schemas.microsoft.com/office/drawing/2014/main" id="{0138ED06-5A88-1143-91D9-5429A6D59856}"/>
              </a:ext>
            </a:extLst>
          </p:cNvPr>
          <p:cNvSpPr>
            <a:spLocks noGrp="1"/>
          </p:cNvSpPr>
          <p:nvPr>
            <p:ph type="subTitle" idx="1"/>
          </p:nvPr>
        </p:nvSpPr>
        <p:spPr>
          <a:xfrm>
            <a:off x="1524000" y="3602037"/>
            <a:ext cx="9144000" cy="2700791"/>
          </a:xfrm>
        </p:spPr>
        <p:txBody>
          <a:bodyPr vert="horz" lIns="91440" tIns="45720" rIns="91440" bIns="45720" rtlCol="0" anchor="t">
            <a:normAutofit/>
          </a:bodyPr>
          <a:lstStyle/>
          <a:p>
            <a:endParaRPr lang="en-US">
              <a:solidFill>
                <a:schemeClr val="bg1">
                  <a:lumMod val="85000"/>
                </a:schemeClr>
              </a:solidFill>
            </a:endParaRPr>
          </a:p>
          <a:p>
            <a:r>
              <a:rPr lang="en-US">
                <a:solidFill>
                  <a:schemeClr val="bg1">
                    <a:lumMod val="95000"/>
                  </a:schemeClr>
                </a:solidFill>
              </a:rPr>
              <a:t>(an excerpt)</a:t>
            </a:r>
          </a:p>
          <a:p>
            <a:r>
              <a:rPr lang="en-US" sz="4000">
                <a:solidFill>
                  <a:schemeClr val="bg1">
                    <a:lumMod val="95000"/>
                  </a:schemeClr>
                </a:solidFill>
              </a:rPr>
              <a:t>David Clink</a:t>
            </a:r>
          </a:p>
          <a:p>
            <a:endParaRPr lang="en-US" sz="2000">
              <a:solidFill>
                <a:schemeClr val="bg1">
                  <a:lumMod val="85000"/>
                </a:schemeClr>
              </a:solidFill>
              <a:cs typeface="Calibri"/>
            </a:endParaRPr>
          </a:p>
          <a:p>
            <a:endParaRPr lang="en-US" sz="4000">
              <a:solidFill>
                <a:srgbClr val="7F7F7F"/>
              </a:solidFill>
              <a:cs typeface="Calibri" panose="020F0502020204030204"/>
            </a:endParaRPr>
          </a:p>
          <a:p>
            <a:endParaRPr lang="en-US" sz="4000">
              <a:solidFill>
                <a:schemeClr val="bg1">
                  <a:lumMod val="50000"/>
                </a:schemeClr>
              </a:solidFill>
            </a:endParaRPr>
          </a:p>
          <a:p>
            <a:endParaRPr lang="en-US" sz="4000">
              <a:solidFill>
                <a:schemeClr val="bg1">
                  <a:lumMod val="50000"/>
                </a:schemeClr>
              </a:solidFill>
            </a:endParaRPr>
          </a:p>
          <a:p>
            <a:endParaRPr lang="en-US" sz="2000">
              <a:solidFill>
                <a:schemeClr val="bg1">
                  <a:lumMod val="50000"/>
                </a:schemeClr>
              </a:solidFill>
              <a:cs typeface="Calibri" panose="020F0502020204030204"/>
            </a:endParaRPr>
          </a:p>
        </p:txBody>
      </p:sp>
      <p:pic>
        <p:nvPicPr>
          <p:cNvPr id="5" name="I Vow to Thee, My Country, Piano version arranged and performed by Kate Kwok">
            <a:hlinkClick r:id="" action="ppaction://media"/>
            <a:extLst>
              <a:ext uri="{FF2B5EF4-FFF2-40B4-BE49-F238E27FC236}">
                <a16:creationId xmlns:a16="http://schemas.microsoft.com/office/drawing/2014/main" id="{0B10B347-5CC8-4F7C-85FC-F51FA29CE12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02956" y="5380767"/>
            <a:ext cx="730250" cy="730250"/>
          </a:xfrm>
          <a:prstGeom prst="rect">
            <a:avLst/>
          </a:prstGeom>
        </p:spPr>
      </p:pic>
    </p:spTree>
    <p:extLst>
      <p:ext uri="{BB962C8B-B14F-4D97-AF65-F5344CB8AC3E}">
        <p14:creationId xmlns:p14="http://schemas.microsoft.com/office/powerpoint/2010/main" val="3736294981"/>
      </p:ext>
    </p:extLst>
  </p:cSld>
  <p:clrMapOvr>
    <a:masterClrMapping/>
  </p:clrMapOvr>
  <mc:AlternateContent xmlns:mc="http://schemas.openxmlformats.org/markup-compatibility/2006" xmlns:p14="http://schemas.microsoft.com/office/powerpoint/2010/main">
    <mc:Choice Requires="p14">
      <p:transition spd="slow" p14:dur="3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vol="20000">
                <p:cTn id="7" fill="hold" display="0">
                  <p:stCondLst>
                    <p:cond delay="indefinite"/>
                  </p:stCondLst>
                  <p:endCondLst>
                    <p:cond evt="onStopAudio" delay="0">
                      <p:tgtEl>
                        <p:sldTgt/>
                      </p:tgtEl>
                    </p:cond>
                  </p:endCondLst>
                </p:cTn>
                <p:tgtEl>
                  <p:spTgt spid="5"/>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title"/>
          </p:nvPr>
        </p:nvSpPr>
        <p:spPr>
          <a:xfrm>
            <a:off x="750965" y="280761"/>
            <a:ext cx="7390855" cy="783697"/>
          </a:xfrm>
        </p:spPr>
        <p:txBody>
          <a:bodyPr>
            <a:noAutofit/>
          </a:bodyPr>
          <a:lstStyle/>
          <a:p>
            <a:r>
              <a:rPr lang="en-US" sz="6000">
                <a:solidFill>
                  <a:srgbClr val="C00000"/>
                </a:solidFill>
              </a:rPr>
              <a:t>Sound Credits</a:t>
            </a:r>
          </a:p>
        </p:txBody>
      </p:sp>
      <p:sp>
        <p:nvSpPr>
          <p:cNvPr id="3" name="Subtitle 2">
            <a:extLst>
              <a:ext uri="{FF2B5EF4-FFF2-40B4-BE49-F238E27FC236}">
                <a16:creationId xmlns:a16="http://schemas.microsoft.com/office/drawing/2014/main" id="{0138ED06-5A88-1143-91D9-5429A6D59856}"/>
              </a:ext>
            </a:extLst>
          </p:cNvPr>
          <p:cNvSpPr>
            <a:spLocks noGrp="1"/>
          </p:cNvSpPr>
          <p:nvPr>
            <p:ph idx="1"/>
          </p:nvPr>
        </p:nvSpPr>
        <p:spPr>
          <a:xfrm>
            <a:off x="750965" y="1335391"/>
            <a:ext cx="9644892" cy="4622271"/>
          </a:xfrm>
        </p:spPr>
        <p:txBody>
          <a:bodyPr vert="horz" lIns="91440" tIns="45720" rIns="91440" bIns="45720" rtlCol="0" anchor="t">
            <a:normAutofit fontScale="47500" lnSpcReduction="20000"/>
          </a:bodyPr>
          <a:lstStyle/>
          <a:p>
            <a:pPr marL="0" indent="0">
              <a:buNone/>
            </a:pPr>
            <a:r>
              <a:rPr lang="en-US" sz="2000">
                <a:solidFill>
                  <a:schemeClr val="bg1"/>
                </a:solidFill>
              </a:rPr>
              <a:t>In order of appearance:</a:t>
            </a:r>
            <a:endParaRPr lang="en-US" sz="2000">
              <a:solidFill>
                <a:schemeClr val="bg1"/>
              </a:solidFill>
              <a:cs typeface="Calibri"/>
            </a:endParaRPr>
          </a:p>
          <a:p>
            <a:pPr marL="0" indent="0">
              <a:buNone/>
            </a:pPr>
            <a:endParaRPr lang="en-US" sz="2000">
              <a:solidFill>
                <a:schemeClr val="bg1"/>
              </a:solidFill>
              <a:cs typeface="Calibri"/>
            </a:endParaRPr>
          </a:p>
          <a:p>
            <a:pPr>
              <a:buNone/>
            </a:pPr>
            <a:r>
              <a:rPr lang="en-US" sz="2000">
                <a:solidFill>
                  <a:schemeClr val="bg1"/>
                </a:solidFill>
                <a:ea typeface="+mn-lt"/>
                <a:cs typeface="+mn-lt"/>
              </a:rPr>
              <a:t>Kate Kwok. (2015, August 4.) I Vow to the Thee, My Country: Performance by Kate</a:t>
            </a:r>
            <a:endParaRPr lang="en-US">
              <a:solidFill>
                <a:schemeClr val="bg1"/>
              </a:solidFill>
              <a:cs typeface="Calibri"/>
            </a:endParaRPr>
          </a:p>
          <a:p>
            <a:pPr>
              <a:buNone/>
            </a:pPr>
            <a:r>
              <a:rPr lang="en-US" sz="2000">
                <a:solidFill>
                  <a:schemeClr val="bg1"/>
                </a:solidFill>
                <a:ea typeface="+mn-lt"/>
                <a:cs typeface="+mn-lt"/>
              </a:rPr>
              <a:t>Kwok. Original music by Gustav Holst and Sir Cecil Spring Rice. Retrieved by</a:t>
            </a:r>
            <a:endParaRPr lang="en-US">
              <a:solidFill>
                <a:schemeClr val="bg1"/>
              </a:solidFill>
              <a:cs typeface="Calibri"/>
            </a:endParaRPr>
          </a:p>
          <a:p>
            <a:pPr>
              <a:buNone/>
            </a:pPr>
            <a:r>
              <a:rPr lang="en-US" sz="2000">
                <a:solidFill>
                  <a:schemeClr val="bg1"/>
                </a:solidFill>
                <a:ea typeface="+mn-lt"/>
                <a:cs typeface="+mn-lt"/>
                <a:hlinkClick r:id="rId2">
                  <a:extLst>
                    <a:ext uri="{A12FA001-AC4F-418D-AE19-62706E023703}">
                      <ahyp:hlinkClr xmlns:ahyp="http://schemas.microsoft.com/office/drawing/2018/hyperlinkcolor" val="tx"/>
                    </a:ext>
                  </a:extLst>
                </a:hlinkClick>
              </a:rPr>
              <a:t>https://www.youtube.com/watch?v=ac2IiRNEr14</a:t>
            </a:r>
            <a:r>
              <a:rPr lang="en-US" sz="2000">
                <a:solidFill>
                  <a:schemeClr val="bg1"/>
                </a:solidFill>
                <a:ea typeface="+mn-lt"/>
                <a:cs typeface="+mn-lt"/>
              </a:rPr>
              <a:t> </a:t>
            </a:r>
            <a:endParaRPr lang="en-US">
              <a:solidFill>
                <a:schemeClr val="bg1"/>
              </a:solidFill>
              <a:cs typeface="Calibri"/>
            </a:endParaRPr>
          </a:p>
          <a:p>
            <a:pPr>
              <a:buNone/>
            </a:pPr>
            <a:endParaRPr lang="en-US">
              <a:solidFill>
                <a:schemeClr val="bg1"/>
              </a:solidFill>
              <a:cs typeface="Calibri"/>
            </a:endParaRPr>
          </a:p>
          <a:p>
            <a:pPr>
              <a:buNone/>
            </a:pPr>
            <a:r>
              <a:rPr lang="en-US" sz="2000" err="1">
                <a:solidFill>
                  <a:schemeClr val="bg1"/>
                </a:solidFill>
                <a:ea typeface="+mn-lt"/>
                <a:cs typeface="+mn-lt"/>
              </a:rPr>
              <a:t>SoundEffectsFactory</a:t>
            </a:r>
            <a:r>
              <a:rPr lang="en-US" sz="2000">
                <a:solidFill>
                  <a:schemeClr val="bg1"/>
                </a:solidFill>
                <a:ea typeface="+mn-lt"/>
                <a:cs typeface="+mn-lt"/>
              </a:rPr>
              <a:t>. (2014, April 22.) </a:t>
            </a:r>
            <a:r>
              <a:rPr lang="en-US" sz="2000" i="1">
                <a:solidFill>
                  <a:schemeClr val="bg1"/>
                </a:solidFill>
                <a:ea typeface="+mn-lt"/>
                <a:cs typeface="+mn-lt"/>
              </a:rPr>
              <a:t>World War 2 Air Raid Siren Alarm Sound Effect ~Free Sound Effects</a:t>
            </a:r>
            <a:r>
              <a:rPr lang="en-US" sz="2000">
                <a:solidFill>
                  <a:schemeClr val="bg1"/>
                </a:solidFill>
                <a:ea typeface="+mn-lt"/>
                <a:cs typeface="+mn-lt"/>
              </a:rPr>
              <a:t>.</a:t>
            </a:r>
            <a:endParaRPr lang="en-US">
              <a:solidFill>
                <a:schemeClr val="bg1"/>
              </a:solidFill>
              <a:ea typeface="+mn-lt"/>
              <a:cs typeface="+mn-lt"/>
            </a:endParaRPr>
          </a:p>
          <a:p>
            <a:pPr>
              <a:buNone/>
            </a:pPr>
            <a:r>
              <a:rPr lang="en-US" sz="2000">
                <a:solidFill>
                  <a:schemeClr val="bg1"/>
                </a:solidFill>
                <a:ea typeface="+mn-lt"/>
                <a:cs typeface="+mn-lt"/>
              </a:rPr>
              <a:t>[Sound file]. Retrieved by </a:t>
            </a:r>
            <a:r>
              <a:rPr lang="en-US" sz="2000">
                <a:solidFill>
                  <a:schemeClr val="bg1"/>
                </a:solidFill>
                <a:ea typeface="+mn-lt"/>
                <a:cs typeface="+mn-lt"/>
                <a:hlinkClick r:id="rId3">
                  <a:extLst>
                    <a:ext uri="{A12FA001-AC4F-418D-AE19-62706E023703}">
                      <ahyp:hlinkClr xmlns:ahyp="http://schemas.microsoft.com/office/drawing/2018/hyperlinkcolor" val="tx"/>
                    </a:ext>
                  </a:extLst>
                </a:hlinkClick>
              </a:rPr>
              <a:t>https://www.youtube.com/watch?v=msX8iULEQgA</a:t>
            </a:r>
            <a:r>
              <a:rPr lang="en-US" sz="2000">
                <a:solidFill>
                  <a:schemeClr val="bg1"/>
                </a:solidFill>
                <a:ea typeface="+mn-lt"/>
                <a:cs typeface="+mn-lt"/>
              </a:rPr>
              <a:t> </a:t>
            </a:r>
            <a:endParaRPr lang="en-US">
              <a:solidFill>
                <a:schemeClr val="bg1"/>
              </a:solidFill>
              <a:cs typeface="Calibri"/>
            </a:endParaRPr>
          </a:p>
          <a:p>
            <a:pPr>
              <a:buNone/>
            </a:pPr>
            <a:endParaRPr lang="en-US">
              <a:solidFill>
                <a:schemeClr val="bg1"/>
              </a:solidFill>
              <a:cs typeface="Calibri"/>
            </a:endParaRPr>
          </a:p>
          <a:p>
            <a:pPr>
              <a:buNone/>
            </a:pPr>
            <a:r>
              <a:rPr lang="en-US" sz="2000">
                <a:solidFill>
                  <a:schemeClr val="bg1"/>
                </a:solidFill>
                <a:ea typeface="+mn-lt"/>
                <a:cs typeface="+mn-lt"/>
              </a:rPr>
              <a:t>SFX. (2016, Jan. 14.) </a:t>
            </a:r>
            <a:r>
              <a:rPr lang="en-US" sz="2000" i="1">
                <a:solidFill>
                  <a:schemeClr val="bg1"/>
                </a:solidFill>
                <a:ea typeface="+mn-lt"/>
                <a:cs typeface="+mn-lt"/>
              </a:rPr>
              <a:t>Cell Phone Ringing Sound Effects</a:t>
            </a:r>
            <a:r>
              <a:rPr lang="en-US" sz="2000">
                <a:solidFill>
                  <a:schemeClr val="bg1"/>
                </a:solidFill>
                <a:ea typeface="+mn-lt"/>
                <a:cs typeface="+mn-lt"/>
              </a:rPr>
              <a:t>. [Sound file]. Retrieved by </a:t>
            </a:r>
            <a:r>
              <a:rPr lang="en-US" sz="2000">
                <a:solidFill>
                  <a:schemeClr val="bg1"/>
                </a:solidFill>
                <a:ea typeface="+mn-lt"/>
                <a:cs typeface="+mn-lt"/>
                <a:hlinkClick r:id="rId4">
                  <a:extLst>
                    <a:ext uri="{A12FA001-AC4F-418D-AE19-62706E023703}">
                      <ahyp:hlinkClr xmlns:ahyp="http://schemas.microsoft.com/office/drawing/2018/hyperlinkcolor" val="tx"/>
                    </a:ext>
                  </a:extLst>
                </a:hlinkClick>
              </a:rPr>
              <a:t>https://youtu.be/8vl19-</a:t>
            </a:r>
            <a:endParaRPr lang="en-US">
              <a:solidFill>
                <a:schemeClr val="bg1"/>
              </a:solidFill>
              <a:ea typeface="+mn-lt"/>
              <a:cs typeface="+mn-lt"/>
            </a:endParaRPr>
          </a:p>
          <a:p>
            <a:pPr>
              <a:buNone/>
            </a:pPr>
            <a:r>
              <a:rPr lang="en-US" sz="2000">
                <a:solidFill>
                  <a:schemeClr val="bg1"/>
                </a:solidFill>
                <a:ea typeface="+mn-lt"/>
                <a:cs typeface="+mn-lt"/>
                <a:hlinkClick r:id="rId4">
                  <a:extLst>
                    <a:ext uri="{A12FA001-AC4F-418D-AE19-62706E023703}">
                      <ahyp:hlinkClr xmlns:ahyp="http://schemas.microsoft.com/office/drawing/2018/hyperlinkcolor" val="tx"/>
                    </a:ext>
                  </a:extLst>
                </a:hlinkClick>
              </a:rPr>
              <a:t>XSPk0</a:t>
            </a:r>
            <a:r>
              <a:rPr lang="en-US" sz="2000">
                <a:solidFill>
                  <a:schemeClr val="bg1"/>
                </a:solidFill>
                <a:ea typeface="+mn-lt"/>
                <a:cs typeface="+mn-lt"/>
              </a:rPr>
              <a:t>. </a:t>
            </a:r>
            <a:endParaRPr lang="en-US">
              <a:solidFill>
                <a:schemeClr val="bg1"/>
              </a:solidFill>
              <a:cs typeface="Calibri"/>
            </a:endParaRPr>
          </a:p>
          <a:p>
            <a:pPr>
              <a:buNone/>
            </a:pPr>
            <a:endParaRPr lang="en-US">
              <a:solidFill>
                <a:schemeClr val="bg1"/>
              </a:solidFill>
              <a:cs typeface="Calibri"/>
            </a:endParaRPr>
          </a:p>
          <a:p>
            <a:pPr marL="0" indent="0">
              <a:buNone/>
            </a:pPr>
            <a:r>
              <a:rPr lang="en-US" sz="2000" err="1">
                <a:solidFill>
                  <a:schemeClr val="bg1"/>
                </a:solidFill>
                <a:ea typeface="+mn-lt"/>
                <a:cs typeface="+mn-lt"/>
              </a:rPr>
              <a:t>Barradeen</a:t>
            </a:r>
            <a:r>
              <a:rPr lang="en-US" sz="2000">
                <a:solidFill>
                  <a:schemeClr val="bg1"/>
                </a:solidFill>
                <a:ea typeface="+mn-lt"/>
                <a:cs typeface="+mn-lt"/>
              </a:rPr>
              <a:t>. (2019, December 19.) </a:t>
            </a:r>
            <a:r>
              <a:rPr lang="en-US" sz="2000" i="1">
                <a:solidFill>
                  <a:schemeClr val="bg1"/>
                </a:solidFill>
                <a:ea typeface="+mn-lt"/>
                <a:cs typeface="+mn-lt"/>
              </a:rPr>
              <a:t>you’re thinking about that person again. Free download</a:t>
            </a:r>
            <a:r>
              <a:rPr lang="en-US" sz="2000">
                <a:solidFill>
                  <a:schemeClr val="bg1"/>
                </a:solidFill>
                <a:ea typeface="+mn-lt"/>
                <a:cs typeface="+mn-lt"/>
              </a:rPr>
              <a:t>. [Sound file]. </a:t>
            </a:r>
            <a:endParaRPr lang="en-US">
              <a:solidFill>
                <a:schemeClr val="bg1"/>
              </a:solidFill>
              <a:ea typeface="+mn-lt"/>
              <a:cs typeface="+mn-lt"/>
            </a:endParaRPr>
          </a:p>
          <a:p>
            <a:pPr marL="0" indent="0">
              <a:buNone/>
            </a:pPr>
            <a:r>
              <a:rPr lang="en-US" sz="2000">
                <a:solidFill>
                  <a:schemeClr val="bg1"/>
                </a:solidFill>
                <a:ea typeface="+mn-lt"/>
                <a:cs typeface="+mn-lt"/>
              </a:rPr>
              <a:t>Retrieved by https://soundcloud.com/barradeen/youre-thinking-about-that-person-again. </a:t>
            </a:r>
            <a:endParaRPr lang="en-US">
              <a:solidFill>
                <a:schemeClr val="bg1"/>
              </a:solidFill>
              <a:cs typeface="Calibri"/>
            </a:endParaRPr>
          </a:p>
          <a:p>
            <a:pPr marL="0" indent="0">
              <a:buNone/>
            </a:pPr>
            <a:endParaRPr lang="en-US" sz="2000">
              <a:solidFill>
                <a:schemeClr val="bg1"/>
              </a:solidFill>
              <a:cs typeface="Calibri" panose="020F0502020204030204"/>
            </a:endParaRPr>
          </a:p>
          <a:p>
            <a:pPr marL="0" indent="0">
              <a:buNone/>
            </a:pPr>
            <a:endParaRPr lang="en-US" sz="2000">
              <a:ea typeface="+mn-lt"/>
              <a:cs typeface="+mn-lt"/>
            </a:endParaRPr>
          </a:p>
          <a:p>
            <a:pPr>
              <a:buNone/>
            </a:pPr>
            <a:r>
              <a:rPr lang="en-US" sz="2000">
                <a:solidFill>
                  <a:schemeClr val="bg1"/>
                </a:solidFill>
                <a:ea typeface="+mn-lt"/>
                <a:cs typeface="+mn-lt"/>
              </a:rPr>
              <a:t>Kate Kwok. (2015, August 4.) I Vow to the Thee, My Country: Performance by Kate</a:t>
            </a:r>
          </a:p>
          <a:p>
            <a:pPr>
              <a:buNone/>
            </a:pPr>
            <a:r>
              <a:rPr lang="en-US" sz="2000">
                <a:solidFill>
                  <a:schemeClr val="bg1"/>
                </a:solidFill>
                <a:ea typeface="+mn-lt"/>
                <a:cs typeface="+mn-lt"/>
              </a:rPr>
              <a:t>Kwok. Original music by Gustav Holst and Sir Cecil Spring Rice. Retrieved by</a:t>
            </a:r>
          </a:p>
          <a:p>
            <a:pPr>
              <a:buNone/>
            </a:pPr>
            <a:r>
              <a:rPr lang="en-US" sz="2000">
                <a:solidFill>
                  <a:schemeClr val="bg1"/>
                </a:solidFill>
                <a:ea typeface="+mn-lt"/>
                <a:cs typeface="+mn-lt"/>
                <a:hlinkClick r:id="rId2">
                  <a:extLst>
                    <a:ext uri="{A12FA001-AC4F-418D-AE19-62706E023703}">
                      <ahyp:hlinkClr xmlns:ahyp="http://schemas.microsoft.com/office/drawing/2018/hyperlinkcolor" val="tx"/>
                    </a:ext>
                  </a:extLst>
                </a:hlinkClick>
              </a:rPr>
              <a:t>https://www.youtube.com/watch?v=ac2IiRNEr14</a:t>
            </a:r>
            <a:r>
              <a:rPr lang="en-US" sz="2000">
                <a:solidFill>
                  <a:schemeClr val="bg1"/>
                </a:solidFill>
                <a:ea typeface="+mn-lt"/>
                <a:cs typeface="+mn-lt"/>
              </a:rPr>
              <a:t> </a:t>
            </a:r>
            <a:endParaRPr lang="en-US">
              <a:solidFill>
                <a:schemeClr val="bg1"/>
              </a:solidFill>
            </a:endParaRPr>
          </a:p>
          <a:p>
            <a:pPr marL="0" indent="0">
              <a:buNone/>
            </a:pPr>
            <a:endParaRPr lang="en-US" sz="2000">
              <a:solidFill>
                <a:srgbClr val="D9D9D9"/>
              </a:solidFill>
              <a:cs typeface="Calibri" panose="020F0502020204030204"/>
            </a:endParaRPr>
          </a:p>
          <a:p>
            <a:endParaRPr lang="en-US" sz="4000">
              <a:solidFill>
                <a:schemeClr val="bg1">
                  <a:lumMod val="50000"/>
                </a:schemeClr>
              </a:solidFill>
              <a:cs typeface="Calibri" panose="020F0502020204030204"/>
            </a:endParaRPr>
          </a:p>
          <a:p>
            <a:endParaRPr lang="en-US" sz="4000">
              <a:solidFill>
                <a:schemeClr val="bg1">
                  <a:lumMod val="50000"/>
                </a:schemeClr>
              </a:solidFill>
              <a:cs typeface="Calibri" panose="020F0502020204030204"/>
            </a:endParaRPr>
          </a:p>
          <a:p>
            <a:endParaRPr lang="en-US" sz="2000">
              <a:solidFill>
                <a:schemeClr val="bg1">
                  <a:lumMod val="50000"/>
                </a:schemeClr>
              </a:solidFill>
              <a:cs typeface="Calibri" panose="020F0502020204030204"/>
            </a:endParaRPr>
          </a:p>
        </p:txBody>
      </p:sp>
    </p:spTree>
    <p:extLst>
      <p:ext uri="{BB962C8B-B14F-4D97-AF65-F5344CB8AC3E}">
        <p14:creationId xmlns:p14="http://schemas.microsoft.com/office/powerpoint/2010/main" val="1108069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p:txBody>
          <a:bodyPr>
            <a:normAutofit/>
          </a:bodyPr>
          <a:lstStyle/>
          <a:p>
            <a:r>
              <a:rPr lang="en-US" sz="8000">
                <a:solidFill>
                  <a:schemeClr val="bg1">
                    <a:lumMod val="95000"/>
                  </a:schemeClr>
                </a:solidFill>
              </a:rPr>
              <a:t>The Perfect Library</a:t>
            </a:r>
          </a:p>
        </p:txBody>
      </p:sp>
      <p:sp>
        <p:nvSpPr>
          <p:cNvPr id="3" name="Subtitle 2">
            <a:extLst>
              <a:ext uri="{FF2B5EF4-FFF2-40B4-BE49-F238E27FC236}">
                <a16:creationId xmlns:a16="http://schemas.microsoft.com/office/drawing/2014/main" id="{0138ED06-5A88-1143-91D9-5429A6D59856}"/>
              </a:ext>
            </a:extLst>
          </p:cNvPr>
          <p:cNvSpPr>
            <a:spLocks noGrp="1"/>
          </p:cNvSpPr>
          <p:nvPr>
            <p:ph type="subTitle" idx="1"/>
          </p:nvPr>
        </p:nvSpPr>
        <p:spPr>
          <a:xfrm>
            <a:off x="1524000" y="3602037"/>
            <a:ext cx="9144000" cy="2700791"/>
          </a:xfrm>
        </p:spPr>
        <p:txBody>
          <a:bodyPr vert="horz" lIns="91440" tIns="45720" rIns="91440" bIns="45720" rtlCol="0" anchor="t">
            <a:normAutofit/>
          </a:bodyPr>
          <a:lstStyle/>
          <a:p>
            <a:endParaRPr lang="en-US">
              <a:solidFill>
                <a:schemeClr val="bg1">
                  <a:lumMod val="50000"/>
                </a:schemeClr>
              </a:solidFill>
            </a:endParaRPr>
          </a:p>
          <a:p>
            <a:r>
              <a:rPr lang="en-US">
                <a:solidFill>
                  <a:schemeClr val="bg1">
                    <a:lumMod val="85000"/>
                  </a:schemeClr>
                </a:solidFill>
              </a:rPr>
              <a:t>(an excerpt)</a:t>
            </a:r>
          </a:p>
          <a:p>
            <a:r>
              <a:rPr lang="en-US" sz="4000">
                <a:solidFill>
                  <a:schemeClr val="bg1">
                    <a:lumMod val="95000"/>
                  </a:schemeClr>
                </a:solidFill>
              </a:rPr>
              <a:t>David Clink</a:t>
            </a:r>
          </a:p>
          <a:p>
            <a:endParaRPr lang="en-US" sz="2000">
              <a:solidFill>
                <a:schemeClr val="bg1">
                  <a:lumMod val="85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2000">
              <a:solidFill>
                <a:schemeClr val="bg1">
                  <a:lumMod val="50000"/>
                </a:schemeClr>
              </a:solidFill>
            </a:endParaRPr>
          </a:p>
        </p:txBody>
      </p:sp>
      <p:pic>
        <p:nvPicPr>
          <p:cNvPr id="4" name="World War 2 Air Raid Siren Alarm Sound Effect Free Sound Effects">
            <a:hlinkClick r:id="" action="ppaction://media"/>
            <a:extLst>
              <a:ext uri="{FF2B5EF4-FFF2-40B4-BE49-F238E27FC236}">
                <a16:creationId xmlns:a16="http://schemas.microsoft.com/office/drawing/2014/main" id="{27B3429C-EE79-4A4A-A86B-1A84489F420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30429" y="5246044"/>
            <a:ext cx="730250" cy="730250"/>
          </a:xfrm>
          <a:prstGeom prst="rect">
            <a:avLst/>
          </a:prstGeom>
        </p:spPr>
      </p:pic>
    </p:spTree>
    <p:extLst>
      <p:ext uri="{BB962C8B-B14F-4D97-AF65-F5344CB8AC3E}">
        <p14:creationId xmlns:p14="http://schemas.microsoft.com/office/powerpoint/2010/main" val="24661610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61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StopAudio" delay="0">
                      <p:tgtEl>
                        <p:sldTgt/>
                      </p:tgtEl>
                    </p:cond>
                  </p:endCondLst>
                </p:cTn>
                <p:tgtEl>
                  <p:spTgt spid="4"/>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title"/>
          </p:nvPr>
        </p:nvSpPr>
        <p:spPr>
          <a:xfrm>
            <a:off x="775569" y="268286"/>
            <a:ext cx="10515600" cy="1325563"/>
          </a:xfrm>
        </p:spPr>
        <p:txBody>
          <a:bodyPr>
            <a:normAutofit/>
          </a:bodyPr>
          <a:lstStyle/>
          <a:p>
            <a:r>
              <a:rPr lang="en-US" sz="6000">
                <a:solidFill>
                  <a:srgbClr val="C00000"/>
                </a:solidFill>
              </a:rPr>
              <a:t>Credits</a:t>
            </a:r>
          </a:p>
        </p:txBody>
      </p:sp>
      <p:sp>
        <p:nvSpPr>
          <p:cNvPr id="3" name="Subtitle 2">
            <a:extLst>
              <a:ext uri="{FF2B5EF4-FFF2-40B4-BE49-F238E27FC236}">
                <a16:creationId xmlns:a16="http://schemas.microsoft.com/office/drawing/2014/main" id="{0138ED06-5A88-1143-91D9-5429A6D59856}"/>
              </a:ext>
            </a:extLst>
          </p:cNvPr>
          <p:cNvSpPr>
            <a:spLocks noGrp="1"/>
          </p:cNvSpPr>
          <p:nvPr>
            <p:ph idx="1"/>
          </p:nvPr>
        </p:nvSpPr>
        <p:spPr>
          <a:xfrm>
            <a:off x="838200" y="1593849"/>
            <a:ext cx="5737964" cy="4351338"/>
          </a:xfrm>
        </p:spPr>
        <p:txBody>
          <a:bodyPr>
            <a:normAutofit lnSpcReduction="10000"/>
          </a:bodyPr>
          <a:lstStyle/>
          <a:p>
            <a:pPr marL="0" indent="0">
              <a:buNone/>
            </a:pPr>
            <a:r>
              <a:rPr lang="en-US" sz="2400">
                <a:solidFill>
                  <a:srgbClr val="FFC000"/>
                </a:solidFill>
              </a:rPr>
              <a:t>David Clink       </a:t>
            </a:r>
            <a:endParaRPr lang="en-US" sz="2400">
              <a:solidFill>
                <a:srgbClr val="FFC000"/>
              </a:solidFill>
              <a:cs typeface="Calibri"/>
            </a:endParaRPr>
          </a:p>
          <a:p>
            <a:pPr marL="0" indent="0">
              <a:buNone/>
            </a:pPr>
            <a:r>
              <a:rPr lang="en-US" sz="2400">
                <a:solidFill>
                  <a:srgbClr val="FFC000"/>
                </a:solidFill>
              </a:rPr>
              <a:t>Trevor Daniels</a:t>
            </a:r>
            <a:endParaRPr lang="en-US" sz="2400">
              <a:solidFill>
                <a:srgbClr val="FFC000"/>
              </a:solidFill>
              <a:cs typeface="Calibri"/>
            </a:endParaRPr>
          </a:p>
          <a:p>
            <a:pPr marL="0" indent="0">
              <a:buNone/>
            </a:pPr>
            <a:r>
              <a:rPr lang="en-US" sz="2400">
                <a:solidFill>
                  <a:srgbClr val="FFFF00"/>
                </a:solidFill>
              </a:rPr>
              <a:t>June Hill</a:t>
            </a:r>
            <a:endParaRPr lang="en-US" sz="2400">
              <a:solidFill>
                <a:srgbClr val="FFFF00"/>
              </a:solidFill>
              <a:cs typeface="Calibri"/>
            </a:endParaRPr>
          </a:p>
          <a:p>
            <a:pPr marL="0" indent="0">
              <a:buNone/>
            </a:pPr>
            <a:r>
              <a:rPr lang="en-US" sz="2400">
                <a:solidFill>
                  <a:srgbClr val="FFFF00"/>
                </a:solidFill>
              </a:rPr>
              <a:t>Genny Jon</a:t>
            </a:r>
            <a:endParaRPr lang="en-US" sz="2400">
              <a:solidFill>
                <a:srgbClr val="FFFF00"/>
              </a:solidFill>
              <a:cs typeface="Calibri"/>
            </a:endParaRPr>
          </a:p>
          <a:p>
            <a:pPr marL="0" indent="0">
              <a:buNone/>
            </a:pPr>
            <a:r>
              <a:rPr lang="en-US" sz="2400" err="1">
                <a:solidFill>
                  <a:srgbClr val="92D050"/>
                </a:solidFill>
              </a:rPr>
              <a:t>Kalina</a:t>
            </a:r>
            <a:r>
              <a:rPr lang="en-US" sz="2400">
                <a:solidFill>
                  <a:srgbClr val="92D050"/>
                </a:solidFill>
              </a:rPr>
              <a:t> Grewal</a:t>
            </a:r>
          </a:p>
          <a:p>
            <a:pPr marL="0" indent="0">
              <a:buNone/>
            </a:pPr>
            <a:r>
              <a:rPr lang="en-US" sz="2400">
                <a:solidFill>
                  <a:srgbClr val="92D050"/>
                </a:solidFill>
                <a:ea typeface="+mn-lt"/>
                <a:cs typeface="+mn-lt"/>
              </a:rPr>
              <a:t>David Neilson</a:t>
            </a:r>
          </a:p>
          <a:p>
            <a:pPr marL="0" indent="0">
              <a:buNone/>
            </a:pPr>
            <a:r>
              <a:rPr lang="en-US" sz="2400" err="1">
                <a:solidFill>
                  <a:srgbClr val="0070C0"/>
                </a:solidFill>
                <a:ea typeface="+mn-lt"/>
                <a:cs typeface="+mn-lt"/>
              </a:rPr>
              <a:t>Dat</a:t>
            </a:r>
            <a:r>
              <a:rPr lang="en-US" sz="2400">
                <a:solidFill>
                  <a:srgbClr val="0070C0"/>
                </a:solidFill>
                <a:ea typeface="+mn-lt"/>
                <a:cs typeface="+mn-lt"/>
              </a:rPr>
              <a:t> Quoc Ngo</a:t>
            </a:r>
          </a:p>
          <a:p>
            <a:pPr marL="0" indent="0">
              <a:buNone/>
            </a:pPr>
            <a:r>
              <a:rPr lang="en-US" sz="2400">
                <a:solidFill>
                  <a:srgbClr val="0070C0"/>
                </a:solidFill>
                <a:ea typeface="+mn-lt"/>
                <a:cs typeface="+mn-lt"/>
              </a:rPr>
              <a:t>Veronica Pinnock</a:t>
            </a:r>
          </a:p>
          <a:p>
            <a:pPr marL="0" indent="0">
              <a:buNone/>
            </a:pPr>
            <a:r>
              <a:rPr lang="en-US" sz="2400">
                <a:solidFill>
                  <a:srgbClr val="7030A0"/>
                </a:solidFill>
                <a:ea typeface="+mn-lt"/>
                <a:cs typeface="+mn-lt"/>
              </a:rPr>
              <a:t>Tanya Prince</a:t>
            </a:r>
          </a:p>
          <a:p>
            <a:pPr marL="0" indent="0">
              <a:buNone/>
            </a:pPr>
            <a:r>
              <a:rPr lang="en-US" sz="2400">
                <a:solidFill>
                  <a:srgbClr val="7030A0"/>
                </a:solidFill>
                <a:ea typeface="+mn-lt"/>
                <a:cs typeface="+mn-lt"/>
              </a:rPr>
              <a:t>Alexandra Stevenson</a:t>
            </a:r>
          </a:p>
          <a:p>
            <a:pPr marL="0" indent="0">
              <a:buNone/>
            </a:pPr>
            <a:endParaRPr lang="en-US">
              <a:solidFill>
                <a:schemeClr val="bg1"/>
              </a:solidFill>
              <a:cs typeface="Calibri"/>
            </a:endParaRPr>
          </a:p>
          <a:p>
            <a:endParaRPr lang="en-US">
              <a:solidFill>
                <a:schemeClr val="bg1">
                  <a:lumMod val="50000"/>
                </a:schemeClr>
              </a:solidFill>
            </a:endParaRPr>
          </a:p>
          <a:p>
            <a:pPr marL="0" indent="0">
              <a:buNone/>
            </a:pPr>
            <a:endParaRPr lang="en-US" sz="2000">
              <a:solidFill>
                <a:schemeClr val="bg1">
                  <a:lumMod val="85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2000">
              <a:solidFill>
                <a:schemeClr val="bg1">
                  <a:lumMod val="50000"/>
                </a:schemeClr>
              </a:solidFill>
            </a:endParaRPr>
          </a:p>
        </p:txBody>
      </p:sp>
      <p:pic>
        <p:nvPicPr>
          <p:cNvPr id="5" name="Picture 4" descr="A picture containing text, indoor, floor, room&#10;&#10;Description automatically generated">
            <a:extLst>
              <a:ext uri="{FF2B5EF4-FFF2-40B4-BE49-F238E27FC236}">
                <a16:creationId xmlns:a16="http://schemas.microsoft.com/office/drawing/2014/main" id="{899D89B7-816B-3940-BB99-4D4F4782D0DE}"/>
              </a:ext>
            </a:extLst>
          </p:cNvPr>
          <p:cNvPicPr>
            <a:picLocks noChangeAspect="1"/>
          </p:cNvPicPr>
          <p:nvPr/>
        </p:nvPicPr>
        <p:blipFill>
          <a:blip r:embed="rId2"/>
          <a:stretch>
            <a:fillRect/>
          </a:stretch>
        </p:blipFill>
        <p:spPr>
          <a:xfrm>
            <a:off x="4332550" y="912812"/>
            <a:ext cx="7551465" cy="5032375"/>
          </a:xfrm>
          <a:prstGeom prst="rect">
            <a:avLst/>
          </a:prstGeom>
        </p:spPr>
      </p:pic>
    </p:spTree>
    <p:extLst>
      <p:ext uri="{BB962C8B-B14F-4D97-AF65-F5344CB8AC3E}">
        <p14:creationId xmlns:p14="http://schemas.microsoft.com/office/powerpoint/2010/main" val="1956751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88C6-F62E-AA44-9AE9-999BCB491424}"/>
              </a:ext>
            </a:extLst>
          </p:cNvPr>
          <p:cNvSpPr>
            <a:spLocks noGrp="1"/>
          </p:cNvSpPr>
          <p:nvPr>
            <p:ph type="ctrTitle"/>
          </p:nvPr>
        </p:nvSpPr>
        <p:spPr/>
        <p:txBody>
          <a:bodyPr>
            <a:normAutofit/>
          </a:bodyPr>
          <a:lstStyle/>
          <a:p>
            <a:r>
              <a:rPr lang="en-US" sz="8000">
                <a:solidFill>
                  <a:schemeClr val="bg1">
                    <a:lumMod val="95000"/>
                  </a:schemeClr>
                </a:solidFill>
              </a:rPr>
              <a:t>The End</a:t>
            </a:r>
          </a:p>
        </p:txBody>
      </p:sp>
      <p:sp>
        <p:nvSpPr>
          <p:cNvPr id="3" name="Subtitle 2">
            <a:extLst>
              <a:ext uri="{FF2B5EF4-FFF2-40B4-BE49-F238E27FC236}">
                <a16:creationId xmlns:a16="http://schemas.microsoft.com/office/drawing/2014/main" id="{0138ED06-5A88-1143-91D9-5429A6D59856}"/>
              </a:ext>
            </a:extLst>
          </p:cNvPr>
          <p:cNvSpPr>
            <a:spLocks noGrp="1"/>
          </p:cNvSpPr>
          <p:nvPr>
            <p:ph type="subTitle" idx="1"/>
          </p:nvPr>
        </p:nvSpPr>
        <p:spPr>
          <a:xfrm>
            <a:off x="1524000" y="3602037"/>
            <a:ext cx="9144000" cy="2700791"/>
          </a:xfrm>
        </p:spPr>
        <p:txBody>
          <a:bodyPr/>
          <a:lstStyle/>
          <a:p>
            <a:endParaRPr lang="en-US">
              <a:solidFill>
                <a:schemeClr val="bg1">
                  <a:lumMod val="50000"/>
                </a:schemeClr>
              </a:solidFill>
            </a:endParaRPr>
          </a:p>
          <a:p>
            <a:endParaRPr lang="en-US" sz="2000">
              <a:solidFill>
                <a:schemeClr val="bg1">
                  <a:lumMod val="85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4000">
              <a:solidFill>
                <a:schemeClr val="bg1">
                  <a:lumMod val="50000"/>
                </a:schemeClr>
              </a:solidFill>
            </a:endParaRPr>
          </a:p>
          <a:p>
            <a:endParaRPr lang="en-US" sz="2000">
              <a:solidFill>
                <a:schemeClr val="bg1">
                  <a:lumMod val="50000"/>
                </a:schemeClr>
              </a:solidFill>
            </a:endParaRPr>
          </a:p>
        </p:txBody>
      </p:sp>
    </p:spTree>
    <p:extLst>
      <p:ext uri="{BB962C8B-B14F-4D97-AF65-F5344CB8AC3E}">
        <p14:creationId xmlns:p14="http://schemas.microsoft.com/office/powerpoint/2010/main" val="939797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1: Scene 1</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a:normAutofit/>
          </a:bodyPr>
          <a:lstStyle/>
          <a:p>
            <a:pPr marL="0" indent="0" algn="ctr">
              <a:buNone/>
            </a:pPr>
            <a:endParaRPr lang="en-US" sz="5400"/>
          </a:p>
          <a:p>
            <a:pPr marL="0" indent="0" algn="ctr">
              <a:buNone/>
            </a:pPr>
            <a:r>
              <a:rPr lang="en-US" sz="7200">
                <a:solidFill>
                  <a:schemeClr val="bg1">
                    <a:lumMod val="95000"/>
                  </a:schemeClr>
                </a:solidFill>
              </a:rPr>
              <a:t>The Dean Locks Down the Library</a:t>
            </a:r>
          </a:p>
        </p:txBody>
      </p:sp>
    </p:spTree>
    <p:extLst>
      <p:ext uri="{BB962C8B-B14F-4D97-AF65-F5344CB8AC3E}">
        <p14:creationId xmlns:p14="http://schemas.microsoft.com/office/powerpoint/2010/main" val="116861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1: Scene 2</a:t>
            </a: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a:normAutofit/>
          </a:bodyPr>
          <a:lstStyle/>
          <a:p>
            <a:pPr marL="0" indent="0" algn="ctr">
              <a:buNone/>
            </a:pPr>
            <a:endParaRPr lang="en-US" sz="5400"/>
          </a:p>
          <a:p>
            <a:pPr marL="0" indent="0" algn="ctr">
              <a:buNone/>
            </a:pPr>
            <a:r>
              <a:rPr lang="en-US" sz="7200">
                <a:solidFill>
                  <a:schemeClr val="bg1">
                    <a:lumMod val="95000"/>
                  </a:schemeClr>
                </a:solidFill>
              </a:rPr>
              <a:t>The Big Ask</a:t>
            </a:r>
          </a:p>
        </p:txBody>
      </p:sp>
    </p:spTree>
    <p:extLst>
      <p:ext uri="{BB962C8B-B14F-4D97-AF65-F5344CB8AC3E}">
        <p14:creationId xmlns:p14="http://schemas.microsoft.com/office/powerpoint/2010/main" val="1462490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2: Scene 1</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a:normAutofit/>
          </a:bodyPr>
          <a:lstStyle/>
          <a:p>
            <a:pPr marL="0" indent="0" algn="ctr">
              <a:buNone/>
            </a:pPr>
            <a:endParaRPr lang="en-US" sz="5400"/>
          </a:p>
          <a:p>
            <a:pPr marL="0" indent="0" algn="ctr">
              <a:buNone/>
            </a:pPr>
            <a:r>
              <a:rPr lang="en-US" sz="7200">
                <a:solidFill>
                  <a:schemeClr val="bg1">
                    <a:lumMod val="95000"/>
                  </a:schemeClr>
                </a:solidFill>
              </a:rPr>
              <a:t>Isolation in Ontario</a:t>
            </a:r>
          </a:p>
          <a:p>
            <a:pPr marL="0" indent="0" algn="ctr">
              <a:buNone/>
            </a:pPr>
            <a:endParaRPr lang="en-US" sz="7200"/>
          </a:p>
        </p:txBody>
      </p:sp>
    </p:spTree>
    <p:extLst>
      <p:ext uri="{BB962C8B-B14F-4D97-AF65-F5344CB8AC3E}">
        <p14:creationId xmlns:p14="http://schemas.microsoft.com/office/powerpoint/2010/main" val="953297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2: Scene 2</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Isolation to Community</a:t>
            </a:r>
          </a:p>
          <a:p>
            <a:pPr marL="0" indent="0" algn="ctr">
              <a:buNone/>
            </a:pPr>
            <a:endParaRPr lang="en-US" sz="7200"/>
          </a:p>
        </p:txBody>
      </p:sp>
      <p:pic>
        <p:nvPicPr>
          <p:cNvPr id="4" name="Cell Phone Ringing Sound Effects">
            <a:hlinkClick r:id="" action="ppaction://media"/>
            <a:extLst>
              <a:ext uri="{FF2B5EF4-FFF2-40B4-BE49-F238E27FC236}">
                <a16:creationId xmlns:a16="http://schemas.microsoft.com/office/drawing/2014/main" id="{2C2F1380-58AE-42D8-8D05-FBF66B16663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216150" y="4268873"/>
            <a:ext cx="730250" cy="730250"/>
          </a:xfrm>
          <a:prstGeom prst="rect">
            <a:avLst/>
          </a:prstGeom>
        </p:spPr>
      </p:pic>
      <p:pic>
        <p:nvPicPr>
          <p:cNvPr id="5" name="Daughter's Cries">
            <a:hlinkClick r:id="" action="ppaction://media"/>
            <a:extLst>
              <a:ext uri="{FF2B5EF4-FFF2-40B4-BE49-F238E27FC236}">
                <a16:creationId xmlns:a16="http://schemas.microsoft.com/office/drawing/2014/main" id="{CE88CD74-5C11-4D05-BDAE-F404F61C2059}"/>
              </a:ext>
            </a:extLst>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7454900" y="4330700"/>
            <a:ext cx="730250" cy="730250"/>
          </a:xfrm>
          <a:prstGeom prst="rect">
            <a:avLst/>
          </a:prstGeom>
        </p:spPr>
      </p:pic>
    </p:spTree>
    <p:extLst>
      <p:ext uri="{BB962C8B-B14F-4D97-AF65-F5344CB8AC3E}">
        <p14:creationId xmlns:p14="http://schemas.microsoft.com/office/powerpoint/2010/main" val="223754282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78054-F468-7C4D-AC0B-FAB6F8B58C40}"/>
              </a:ext>
            </a:extLst>
          </p:cNvPr>
          <p:cNvSpPr>
            <a:spLocks noGrp="1"/>
          </p:cNvSpPr>
          <p:nvPr>
            <p:ph type="title"/>
          </p:nvPr>
        </p:nvSpPr>
        <p:spPr/>
        <p:txBody>
          <a:bodyPr/>
          <a:lstStyle/>
          <a:p>
            <a:pPr algn="ctr"/>
            <a:br>
              <a:rPr lang="en-US"/>
            </a:br>
            <a:r>
              <a:rPr lang="en-US">
                <a:solidFill>
                  <a:schemeClr val="bg2"/>
                </a:solidFill>
              </a:rPr>
              <a:t>Act 2: Scene 2</a:t>
            </a:r>
            <a:endParaRPr lang="en-US">
              <a:solidFill>
                <a:schemeClr val="bg2"/>
              </a:solidFill>
              <a:cs typeface="Calibri Light"/>
            </a:endParaRPr>
          </a:p>
        </p:txBody>
      </p:sp>
      <p:sp>
        <p:nvSpPr>
          <p:cNvPr id="3" name="Content Placeholder 2">
            <a:extLst>
              <a:ext uri="{FF2B5EF4-FFF2-40B4-BE49-F238E27FC236}">
                <a16:creationId xmlns:a16="http://schemas.microsoft.com/office/drawing/2014/main" id="{032CF30A-74E9-524F-97CC-D335A05E347F}"/>
              </a:ext>
            </a:extLst>
          </p:cNvPr>
          <p:cNvSpPr>
            <a:spLocks noGrp="1"/>
          </p:cNvSpPr>
          <p:nvPr>
            <p:ph idx="1"/>
          </p:nvPr>
        </p:nvSpPr>
        <p:spPr/>
        <p:txBody>
          <a:bodyPr vert="horz" lIns="91440" tIns="45720" rIns="91440" bIns="45720" rtlCol="0" anchor="t">
            <a:normAutofit/>
          </a:bodyPr>
          <a:lstStyle/>
          <a:p>
            <a:pPr marL="0" indent="0" algn="ctr">
              <a:buNone/>
            </a:pPr>
            <a:endParaRPr lang="en-US" sz="5400"/>
          </a:p>
          <a:p>
            <a:pPr marL="0" indent="0" algn="ctr">
              <a:buNone/>
            </a:pPr>
            <a:r>
              <a:rPr lang="en-US" sz="7200">
                <a:solidFill>
                  <a:schemeClr val="bg1">
                    <a:lumMod val="95000"/>
                  </a:schemeClr>
                </a:solidFill>
              </a:rPr>
              <a:t>Isolation to Community</a:t>
            </a:r>
          </a:p>
          <a:p>
            <a:pPr marL="0" indent="0" algn="ctr">
              <a:buNone/>
            </a:pPr>
            <a:endParaRPr lang="en-US" sz="7200"/>
          </a:p>
        </p:txBody>
      </p:sp>
    </p:spTree>
    <p:extLst>
      <p:ext uri="{BB962C8B-B14F-4D97-AF65-F5344CB8AC3E}">
        <p14:creationId xmlns:p14="http://schemas.microsoft.com/office/powerpoint/2010/main" val="330559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1d185ff5-1c4c-4b07-ac07-2ee16f58ca08">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7D0DC7A757E3C48ABFBFC491EE9FCC0" ma:contentTypeVersion="13" ma:contentTypeDescription="Create a new document." ma:contentTypeScope="" ma:versionID="3f87bdcaf4a73cb1156dd7f17960f258">
  <xsd:schema xmlns:xsd="http://www.w3.org/2001/XMLSchema" xmlns:xs="http://www.w3.org/2001/XMLSchema" xmlns:p="http://schemas.microsoft.com/office/2006/metadata/properties" xmlns:ns2="2264a840-cb60-48fd-8d4e-93585c942531" xmlns:ns3="1d185ff5-1c4c-4b07-ac07-2ee16f58ca08" targetNamespace="http://schemas.microsoft.com/office/2006/metadata/properties" ma:root="true" ma:fieldsID="098db53d7f3475f4ecd87ea4398cdded" ns2:_="" ns3:_="">
    <xsd:import namespace="2264a840-cb60-48fd-8d4e-93585c942531"/>
    <xsd:import namespace="1d185ff5-1c4c-4b07-ac07-2ee16f58ca0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64a840-cb60-48fd-8d4e-93585c9425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185ff5-1c4c-4b07-ac07-2ee16f58ca0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1A0B4B-DE5E-4291-9F5F-E2772F3BD5BD}">
  <ds:schemaRefs>
    <ds:schemaRef ds:uri="http://schemas.microsoft.com/sharepoint/v3/contenttype/forms"/>
  </ds:schemaRefs>
</ds:datastoreItem>
</file>

<file path=customXml/itemProps2.xml><?xml version="1.0" encoding="utf-8"?>
<ds:datastoreItem xmlns:ds="http://schemas.openxmlformats.org/officeDocument/2006/customXml" ds:itemID="{5825FC49-41E3-475A-AEFD-D99C64E127B9}">
  <ds:schemaRef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dcmitype/"/>
    <ds:schemaRef ds:uri="http://schemas.openxmlformats.org/package/2006/metadata/core-properties"/>
    <ds:schemaRef ds:uri="http://www.w3.org/XML/1998/namespace"/>
    <ds:schemaRef ds:uri="1d185ff5-1c4c-4b07-ac07-2ee16f58ca08"/>
    <ds:schemaRef ds:uri="2264a840-cb60-48fd-8d4e-93585c942531"/>
    <ds:schemaRef ds:uri="http://purl.org/dc/terms/"/>
  </ds:schemaRefs>
</ds:datastoreItem>
</file>

<file path=customXml/itemProps3.xml><?xml version="1.0" encoding="utf-8"?>
<ds:datastoreItem xmlns:ds="http://schemas.openxmlformats.org/officeDocument/2006/customXml" ds:itemID="{B53DD46D-4E41-4A63-8947-97516471C6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64a840-cb60-48fd-8d4e-93585c942531"/>
    <ds:schemaRef ds:uri="1d185ff5-1c4c-4b07-ac07-2ee16f58ca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1986</Words>
  <Application>Microsoft Office PowerPoint</Application>
  <PresentationFormat>Widescreen</PresentationFormat>
  <Paragraphs>221</Paragraphs>
  <Slides>41</Slides>
  <Notes>0</Notes>
  <HiddenSlides>0</HiddenSlides>
  <MMClips>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Bangla Sangam MN</vt:lpstr>
      <vt:lpstr>Calibri</vt:lpstr>
      <vt:lpstr>Calibri Light</vt:lpstr>
      <vt:lpstr>Office Theme</vt:lpstr>
      <vt:lpstr>For the best viewing of the play:</vt:lpstr>
      <vt:lpstr>Team-building in the   Time of Covid-19:  A Play</vt:lpstr>
      <vt:lpstr>The Perfect Library</vt:lpstr>
      <vt:lpstr>The Perfect Library</vt:lpstr>
      <vt:lpstr> Act 1: Scene 1</vt:lpstr>
      <vt:lpstr> Act 1: Scene 2</vt:lpstr>
      <vt:lpstr> Act 2: Scene 1</vt:lpstr>
      <vt:lpstr> Act 2: Scene 2</vt:lpstr>
      <vt:lpstr> Act 2: Scene 2</vt:lpstr>
      <vt:lpstr> Act 3: Scene 1</vt:lpstr>
      <vt:lpstr> Act 3: Scene 2</vt:lpstr>
      <vt:lpstr> Act 4: Scene 1</vt:lpstr>
      <vt:lpstr> Act 4: Scene 2</vt:lpstr>
      <vt:lpstr> Act 4: Scene 3</vt:lpstr>
      <vt:lpstr> Act 4: Scene 4</vt:lpstr>
      <vt:lpstr>November 25, 2020</vt:lpstr>
      <vt:lpstr>PowerPoint Presentation</vt:lpstr>
      <vt:lpstr>December 10, 2020</vt:lpstr>
      <vt:lpstr>PowerPoint Presentation</vt:lpstr>
      <vt:lpstr>PowerPoint Presentation</vt:lpstr>
      <vt:lpstr>Spoiler alert!  Olive does defend her dissertation successfully.  Women who are aging in place in rural areas do need supports – and they can rely on their own understanding of what makes them happy and what gives them purpose.   In our conversation, it was clear that all of us are working with assumptions and biases about getting older.  Olive and her research participants make it obvious that it can be a rich period of life!  An 80+ year old can enjoy riding a John Deere tractor; making art; going to the hairdresser; taking care of their land and animals; contemplating sex; and growing old in their own home.  We are heading west to Quebec next. Hope to see you there!  All the best,   The CCSD Armchair Travelers (aka the CATS)  </vt:lpstr>
      <vt:lpstr>PowerPoint Presentation</vt:lpstr>
      <vt:lpstr>PowerPoint Presentation</vt:lpstr>
      <vt:lpstr>PowerPoint Presentation</vt:lpstr>
      <vt:lpstr>PowerPoint Presentation</vt:lpstr>
      <vt:lpstr>PowerPoint Presentation</vt:lpstr>
      <vt:lpstr>PowerPoint Presentation</vt:lpstr>
      <vt:lpstr> Act 5: Scene 1</vt:lpstr>
      <vt:lpstr>York University Libraries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Perfect Library</vt:lpstr>
      <vt:lpstr>Sound Credits</vt:lpstr>
      <vt:lpstr>Credits</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Team-building in the Time of Covid-19</dc:title>
  <dc:creator>Kalina Grewal</dc:creator>
  <cp:lastModifiedBy>June L Hill</cp:lastModifiedBy>
  <cp:revision>7</cp:revision>
  <dcterms:created xsi:type="dcterms:W3CDTF">2021-04-28T19:42:15Z</dcterms:created>
  <dcterms:modified xsi:type="dcterms:W3CDTF">2021-06-11T18:21:20Z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0x01010047D0DC7A757E3C48ABFBFC491EE9FCC0</vt:lpwstr>
  </property>
  <property fmtid="{D5CDD505-2E9C-101B-9397-08002B2CF9AE}" pid="3" name="Order">
    <vt:r8>2700</vt:r8>
  </property>
  <property fmtid="{D5CDD505-2E9C-101B-9397-08002B2CF9AE}" pid="4" name="_ExtendedDescription">
    <vt:lpwstr/>
  </property>
  <property fmtid="{D5CDD505-2E9C-101B-9397-08002B2CF9AE}" pid="5" name="ComplianceAssetId">
    <vt:lpwstr/>
  </property>
</Properties>
</file>