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92" r:id="rId5"/>
    <p:sldId id="260" r:id="rId6"/>
    <p:sldId id="293" r:id="rId7"/>
    <p:sldId id="295" r:id="rId8"/>
    <p:sldId id="296" r:id="rId9"/>
    <p:sldId id="294" r:id="rId10"/>
    <p:sldId id="275" r:id="rId11"/>
    <p:sldId id="297" r:id="rId12"/>
    <p:sldId id="28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29"/>
    <p:restoredTop sz="50000"/>
  </p:normalViewPr>
  <p:slideViewPr>
    <p:cSldViewPr snapToObjects="1">
      <p:cViewPr varScale="1">
        <p:scale>
          <a:sx n="98" d="100"/>
          <a:sy n="98" d="100"/>
        </p:scale>
        <p:origin x="151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A190-02BA-204B-AB2A-D5017F715EF9}" type="datetimeFigureOut">
              <a:rPr lang="en-US" smtClean="0"/>
              <a:t>1/27/19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AC18C-2136-614A-AB67-755DE61D0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6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6B38-AED0-9F4B-9B6F-5FF1F783C6BC}" type="datetimeFigureOut">
              <a:rPr lang="en-US" smtClean="0"/>
              <a:pPr/>
              <a:t>1/27/19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DB0A-A835-0F4A-A137-35C94E04A5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6B38-AED0-9F4B-9B6F-5FF1F783C6BC}" type="datetimeFigureOut">
              <a:rPr lang="en-US" smtClean="0"/>
              <a:pPr/>
              <a:t>1/27/19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DB0A-A835-0F4A-A137-35C94E04A5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6B38-AED0-9F4B-9B6F-5FF1F783C6BC}" type="datetimeFigureOut">
              <a:rPr lang="en-US" smtClean="0"/>
              <a:pPr/>
              <a:t>1/27/19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DB0A-A835-0F4A-A137-35C94E04A5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6B38-AED0-9F4B-9B6F-5FF1F783C6BC}" type="datetimeFigureOut">
              <a:rPr lang="en-US" smtClean="0"/>
              <a:pPr/>
              <a:t>1/27/19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DB0A-A835-0F4A-A137-35C94E04A5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6B38-AED0-9F4B-9B6F-5FF1F783C6BC}" type="datetimeFigureOut">
              <a:rPr lang="en-US" smtClean="0"/>
              <a:pPr/>
              <a:t>1/27/19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DB0A-A835-0F4A-A137-35C94E04A5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6B38-AED0-9F4B-9B6F-5FF1F783C6BC}" type="datetimeFigureOut">
              <a:rPr lang="en-US" smtClean="0"/>
              <a:pPr/>
              <a:t>1/27/19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DB0A-A835-0F4A-A137-35C94E04A5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6B38-AED0-9F4B-9B6F-5FF1F783C6BC}" type="datetimeFigureOut">
              <a:rPr lang="en-US" smtClean="0"/>
              <a:pPr/>
              <a:t>1/27/19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DB0A-A835-0F4A-A137-35C94E04A5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6B38-AED0-9F4B-9B6F-5FF1F783C6BC}" type="datetimeFigureOut">
              <a:rPr lang="en-US" smtClean="0"/>
              <a:pPr/>
              <a:t>1/27/19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DB0A-A835-0F4A-A137-35C94E04A5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6B38-AED0-9F4B-9B6F-5FF1F783C6BC}" type="datetimeFigureOut">
              <a:rPr lang="en-US" smtClean="0"/>
              <a:pPr/>
              <a:t>1/27/19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DB0A-A835-0F4A-A137-35C94E04A5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6B38-AED0-9F4B-9B6F-5FF1F783C6BC}" type="datetimeFigureOut">
              <a:rPr lang="en-US" smtClean="0"/>
              <a:pPr/>
              <a:t>1/27/19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DB0A-A835-0F4A-A137-35C94E04A5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6B38-AED0-9F4B-9B6F-5FF1F783C6BC}" type="datetimeFigureOut">
              <a:rPr lang="en-US" smtClean="0"/>
              <a:pPr/>
              <a:t>1/27/19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DB0A-A835-0F4A-A137-35C94E04A5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26B38-AED0-9F4B-9B6F-5FF1F783C6BC}" type="datetimeFigureOut">
              <a:rPr lang="en-US" smtClean="0"/>
              <a:pPr/>
              <a:t>1/27/19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4DB0A-A835-0F4A-A137-35C94E04A5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ress.umich.edu/9708836/academic_ableis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Autofit/>
          </a:bodyPr>
          <a:lstStyle/>
          <a:p>
            <a:br>
              <a:rPr lang="en-US" sz="3800" b="1" dirty="0"/>
            </a:br>
            <a:br>
              <a:rPr lang="en-US" sz="3800" b="1" dirty="0"/>
            </a:br>
            <a:br>
              <a:rPr lang="en-US" sz="3800" b="1" dirty="0"/>
            </a:br>
            <a:br>
              <a:rPr lang="en-US" sz="3800" b="1" dirty="0"/>
            </a:br>
            <a:r>
              <a:rPr lang="en-US" b="1" dirty="0"/>
              <a:t>Academic Ableism </a:t>
            </a:r>
            <a:br>
              <a:rPr lang="en-US" b="1" dirty="0"/>
            </a:br>
            <a:r>
              <a:rPr lang="en-US" b="1" dirty="0"/>
              <a:t>and Open Access(</a:t>
            </a:r>
            <a:r>
              <a:rPr lang="en-US" b="1" dirty="0" err="1"/>
              <a:t>ibility</a:t>
            </a:r>
            <a:r>
              <a:rPr lang="en-US" b="1"/>
              <a:t>)</a:t>
            </a:r>
            <a:br>
              <a:rPr lang="en-US" sz="3600" dirty="0"/>
            </a:br>
            <a:br>
              <a:rPr lang="en-US" sz="2800" dirty="0"/>
            </a:br>
            <a:r>
              <a:rPr lang="en-US" sz="2800" dirty="0"/>
              <a:t>Jay </a:t>
            </a:r>
            <a:r>
              <a:rPr lang="en-US" sz="2800" dirty="0" err="1"/>
              <a:t>Dolmage</a:t>
            </a:r>
            <a:r>
              <a:rPr lang="en-US" sz="2800" dirty="0"/>
              <a:t> (</a:t>
            </a:r>
            <a:r>
              <a:rPr lang="en-US" sz="2800" dirty="0" err="1"/>
              <a:t>dolmage@uwaterloo.ca</a:t>
            </a:r>
            <a:r>
              <a:rPr lang="en-US" sz="2800" dirty="0"/>
              <a:t>)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 err="1"/>
              <a:t>www.accessibilitysymposium.wordpress.com</a:t>
            </a:r>
            <a:br>
              <a:rPr lang="en-US" sz="2800" dirty="0"/>
            </a:br>
            <a:br>
              <a:rPr lang="en-US" sz="2800" dirty="0"/>
            </a:br>
            <a:br>
              <a:rPr lang="en-US" sz="2800" dirty="0"/>
            </a:br>
            <a:br>
              <a:rPr lang="en-US" sz="3800" dirty="0"/>
            </a:br>
            <a:endParaRPr lang="en-US" sz="3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3A8E29-506C-2D4D-A10C-01B62C091751}"/>
              </a:ext>
            </a:extLst>
          </p:cNvPr>
          <p:cNvSpPr txBox="1"/>
          <p:nvPr/>
        </p:nvSpPr>
        <p:spPr>
          <a:xfrm>
            <a:off x="7481455" y="52231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lvl="0"/>
            <a:r>
              <a:rPr lang="en-US" sz="2800" dirty="0"/>
              <a:t>Universal Design For Learning:</a:t>
            </a:r>
            <a:br>
              <a:rPr lang="en-US" sz="2800" dirty="0"/>
            </a:br>
            <a:br>
              <a:rPr lang="en-US" sz="2800" dirty="0"/>
            </a:br>
            <a:r>
              <a:rPr lang="en-US" sz="2800" i="1" dirty="0"/>
              <a:t>Multiple means of representation,</a:t>
            </a:r>
            <a:r>
              <a:rPr lang="en-US" sz="2800" dirty="0"/>
              <a:t> to give learners various ways of acquiring information and knowledge;</a:t>
            </a:r>
            <a:br>
              <a:rPr lang="en-US" sz="2800" dirty="0"/>
            </a:b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i="1" dirty="0"/>
              <a:t>Multiple means of expression,</a:t>
            </a:r>
            <a:r>
              <a:rPr lang="en-US" sz="2800" dirty="0"/>
              <a:t> to provide learners alternatives for demonstrating what they know;</a:t>
            </a:r>
            <a:br>
              <a:rPr lang="en-US" sz="2800" dirty="0"/>
            </a:b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i="1" dirty="0"/>
              <a:t>Multiple means of engagement,</a:t>
            </a:r>
            <a:r>
              <a:rPr lang="en-US" sz="2800" dirty="0"/>
              <a:t> to tap into learners' interests, offer appropriate challenges, and increase motivation.</a:t>
            </a:r>
            <a:br>
              <a:rPr lang="en-US" sz="2800" dirty="0"/>
            </a:br>
            <a:br>
              <a:rPr lang="en-US" sz="4300" dirty="0"/>
            </a:br>
            <a:endParaRPr lang="en-US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630932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Three Rules for Open Access(</a:t>
            </a:r>
            <a:r>
              <a:rPr lang="en-US" dirty="0" err="1"/>
              <a:t>ibility</a:t>
            </a:r>
            <a:r>
              <a:rPr lang="en-US" dirty="0"/>
              <a:t>):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A. Give bodies the same attention you give to algorithms </a:t>
            </a:r>
            <a:br>
              <a:rPr lang="en-US" dirty="0"/>
            </a:br>
            <a:br>
              <a:rPr lang="en-US" sz="2800" dirty="0"/>
            </a:br>
            <a:r>
              <a:rPr lang="en-US" sz="2800" dirty="0"/>
              <a:t> </a:t>
            </a:r>
            <a:r>
              <a:rPr lang="en-US" dirty="0"/>
              <a:t>B. Equivalency does not equal equity</a:t>
            </a:r>
            <a:br>
              <a:rPr lang="en-US" dirty="0"/>
            </a:br>
            <a:br>
              <a:rPr lang="en-US" sz="2800" dirty="0"/>
            </a:br>
            <a:r>
              <a:rPr lang="en-US" dirty="0"/>
              <a:t>C. All texts are translations of translations wanting to be translated</a:t>
            </a:r>
            <a:br>
              <a:rPr lang="en-US" dirty="0"/>
            </a:br>
            <a:br>
              <a:rPr lang="en-US" dirty="0"/>
            </a:br>
            <a:br>
              <a:rPr lang="en-US" sz="2800" dirty="0"/>
            </a:br>
            <a:br>
              <a:rPr lang="en-US" sz="4300" dirty="0"/>
            </a:b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14604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31447"/>
            <a:ext cx="9144000" cy="1143000"/>
          </a:xfrm>
        </p:spPr>
        <p:txBody>
          <a:bodyPr>
            <a:noAutofit/>
          </a:bodyPr>
          <a:lstStyle/>
          <a:p>
            <a:br>
              <a:rPr lang="en-US" sz="3200" dirty="0"/>
            </a:br>
            <a:br>
              <a:rPr lang="en-US" sz="3200" i="1" dirty="0"/>
            </a:br>
            <a:r>
              <a:rPr lang="en-US" sz="3200" i="1" dirty="0"/>
              <a:t>Academic Ableism </a:t>
            </a:r>
            <a:r>
              <a:rPr lang="en-US" sz="3200" dirty="0"/>
              <a:t>in Open Access version here:</a:t>
            </a:r>
            <a:br>
              <a:rPr lang="en-US" sz="3200" dirty="0"/>
            </a:br>
            <a:r>
              <a:rPr lang="en-US" sz="3200" dirty="0">
                <a:hlinkClick r:id="rId2"/>
              </a:rPr>
              <a:t>https://www.press.umich.edu/9708836/academic_ableism</a:t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64222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37172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Steep Steps</a:t>
            </a:r>
            <a:br>
              <a:rPr lang="en-US" dirty="0"/>
            </a:b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557C8FC-590D-964F-917A-876355B127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760" y="1556792"/>
            <a:ext cx="8692480" cy="465303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5529"/>
            <a:ext cx="9144000" cy="1295400"/>
          </a:xfrm>
        </p:spPr>
        <p:txBody>
          <a:bodyPr>
            <a:normAutofit fontScale="90000"/>
          </a:bodyPr>
          <a:lstStyle/>
          <a:p>
            <a:r>
              <a:rPr lang="en-US" sz="4300" dirty="0"/>
              <a:t>Retrofit:</a:t>
            </a:r>
            <a:br>
              <a:rPr lang="en-US" sz="4300" dirty="0"/>
            </a:br>
            <a:r>
              <a:rPr lang="en-US" sz="4300" dirty="0"/>
              <a:t>Stasis Preserves</a:t>
            </a:r>
            <a:br>
              <a:rPr lang="en-US" sz="4300" dirty="0"/>
            </a:b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8481D4-DEDD-F34D-BAEB-9605CF706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340768"/>
            <a:ext cx="8064896" cy="537922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1573" y="476672"/>
            <a:ext cx="9448800" cy="1066800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Universal Design:</a:t>
            </a:r>
            <a:br>
              <a:rPr lang="en-US" sz="4800" dirty="0"/>
            </a:br>
            <a:r>
              <a:rPr lang="en-US" sz="4800" dirty="0"/>
              <a:t>CMHR Exterior</a:t>
            </a:r>
            <a:br>
              <a:rPr lang="en-US" sz="4300" dirty="0"/>
            </a:b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345672-50B1-E540-87A7-E10FE8ABF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687" y="1772816"/>
            <a:ext cx="7092280" cy="472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352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1573" y="476672"/>
            <a:ext cx="9448800" cy="1066800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Universal Design:</a:t>
            </a:r>
            <a:br>
              <a:rPr lang="en-US" sz="4800" dirty="0"/>
            </a:br>
            <a:r>
              <a:rPr lang="en-US" sz="4800" dirty="0"/>
              <a:t>CMHR Interior</a:t>
            </a:r>
            <a:br>
              <a:rPr lang="en-US" sz="4300" dirty="0"/>
            </a:b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62798A-5225-4F43-8C88-C11B6F62CC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547" y="1988840"/>
            <a:ext cx="8638560" cy="424847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24944"/>
            <a:ext cx="9165952" cy="1066800"/>
          </a:xfrm>
        </p:spPr>
        <p:txBody>
          <a:bodyPr>
            <a:normAutofit fontScale="90000"/>
          </a:bodyPr>
          <a:lstStyle/>
          <a:p>
            <a:br>
              <a:rPr lang="en-US" sz="3600" dirty="0"/>
            </a:br>
            <a:r>
              <a:rPr lang="en-US" sz="3600" dirty="0"/>
              <a:t>“Universal Design is not a design style, but an orientation to design, based on the following premises:</a:t>
            </a:r>
            <a:br>
              <a:rPr lang="en-US" sz="3600" dirty="0"/>
            </a:br>
            <a:r>
              <a:rPr lang="en-US" sz="3600" dirty="0"/>
              <a:t>Disability is not a special condition of a few; </a:t>
            </a:r>
            <a:br>
              <a:rPr lang="en-US" sz="3600" dirty="0"/>
            </a:br>
            <a:r>
              <a:rPr lang="en-US" sz="3600" dirty="0"/>
              <a:t>Disability is ordinary and affects most of us for some part of our lives; </a:t>
            </a:r>
            <a:br>
              <a:rPr lang="en-US" sz="3600" dirty="0"/>
            </a:br>
            <a:r>
              <a:rPr lang="en-US" sz="3600" dirty="0"/>
              <a:t>If a design works well for people with disabilities, it works better for everyone; </a:t>
            </a:r>
            <a:br>
              <a:rPr lang="en-US" sz="3600" dirty="0"/>
            </a:br>
            <a:r>
              <a:rPr lang="en-US" sz="3600" dirty="0"/>
              <a:t>Usability and aesthetics are mutually compatible.”</a:t>
            </a:r>
            <a:br>
              <a:rPr lang="en-US" sz="3600" dirty="0"/>
            </a:br>
            <a:r>
              <a:rPr lang="en-US" sz="3600" dirty="0"/>
              <a:t>                                               CMHR Website</a:t>
            </a:r>
            <a:br>
              <a:rPr lang="en-US" sz="4300" dirty="0"/>
            </a:b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59716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37172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Steep Steps</a:t>
            </a:r>
            <a:br>
              <a:rPr lang="en-US" dirty="0"/>
            </a:b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557C8FC-590D-964F-917A-876355B127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760" y="1556792"/>
            <a:ext cx="8692480" cy="4653033"/>
          </a:xfrm>
        </p:spPr>
      </p:pic>
    </p:spTree>
    <p:extLst>
      <p:ext uri="{BB962C8B-B14F-4D97-AF65-F5344CB8AC3E}">
        <p14:creationId xmlns:p14="http://schemas.microsoft.com/office/powerpoint/2010/main" val="1324261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5529"/>
            <a:ext cx="9144000" cy="1295400"/>
          </a:xfrm>
        </p:spPr>
        <p:txBody>
          <a:bodyPr>
            <a:normAutofit fontScale="90000"/>
          </a:bodyPr>
          <a:lstStyle/>
          <a:p>
            <a:r>
              <a:rPr lang="en-US" sz="4300" dirty="0"/>
              <a:t>Retrofit:</a:t>
            </a:r>
            <a:br>
              <a:rPr lang="en-US" sz="4300" dirty="0"/>
            </a:br>
            <a:r>
              <a:rPr lang="en-US" sz="4300" dirty="0"/>
              <a:t>Stasis Preserves</a:t>
            </a:r>
            <a:br>
              <a:rPr lang="en-US" sz="4300" dirty="0"/>
            </a:b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8481D4-DEDD-F34D-BAEB-9605CF706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340768"/>
            <a:ext cx="8064896" cy="537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484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1573" y="476672"/>
            <a:ext cx="9448800" cy="1066800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Universal Design:</a:t>
            </a:r>
            <a:br>
              <a:rPr lang="en-US" sz="4800" dirty="0"/>
            </a:br>
            <a:r>
              <a:rPr lang="en-US" sz="4800" dirty="0"/>
              <a:t>CMHR Exterior</a:t>
            </a:r>
            <a:br>
              <a:rPr lang="en-US" sz="4300" dirty="0"/>
            </a:b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345672-50B1-E540-87A7-E10FE8ABF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687" y="1772816"/>
            <a:ext cx="7092280" cy="472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048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18</Words>
  <Application>Microsoft Macintosh PowerPoint</Application>
  <PresentationFormat>On-screen Show (4:3)</PresentationFormat>
  <Paragraphs>12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Century Gothic</vt:lpstr>
      <vt:lpstr>Office Theme</vt:lpstr>
      <vt:lpstr>    Academic Ableism  and Open Access(ibility)  Jay Dolmage (dolmage@uwaterloo.ca)  www.accessibilitysymposium.wordpress.com    </vt:lpstr>
      <vt:lpstr> Steep Steps </vt:lpstr>
      <vt:lpstr>Retrofit: Stasis Preserves </vt:lpstr>
      <vt:lpstr>Universal Design: CMHR Exterior </vt:lpstr>
      <vt:lpstr>Universal Design: CMHR Interior </vt:lpstr>
      <vt:lpstr> “Universal Design is not a design style, but an orientation to design, based on the following premises: Disability is not a special condition of a few;  Disability is ordinary and affects most of us for some part of our lives;  If a design works well for people with disabilities, it works better for everyone;  Usability and aesthetics are mutually compatible.”                                                CMHR Website </vt:lpstr>
      <vt:lpstr> Steep Steps </vt:lpstr>
      <vt:lpstr>Retrofit: Stasis Preserves </vt:lpstr>
      <vt:lpstr>Universal Design: CMHR Exterior </vt:lpstr>
      <vt:lpstr>Universal Design For Learning:  Multiple means of representation, to give learners various ways of acquiring information and knowledge;   Multiple means of expression, to provide learners alternatives for demonstrating what they know;   Multiple means of engagement, to tap into learners' interests, offer appropriate challenges, and increase motivation.  </vt:lpstr>
      <vt:lpstr>  Three Rules for Open Access(ibility):  A. Give bodies the same attention you give to algorithms    B. Equivalency does not equal equity  C. All texts are translations of translations wanting to be translated    </vt:lpstr>
      <vt:lpstr>  Academic Ableism in Open Access version here: https://www.press.umich.edu/9708836/academic_ableism </vt:lpstr>
    </vt:vector>
  </TitlesOfParts>
  <Company>University of Waterloo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Steep Steps, Retrofit and Universal Design:  Spaces, Economies, and Pedagogies of Disability in Higher Education  Keynote Address: “Retrofitting English Studies: When Diversity Becomes an Afterthought” Texas A&amp;M University, April 14-15 2012 Jay Dolmage (dolmage@uwaterloo.ca) </dc:title>
  <dc:creator>Jay Dolmage</dc:creator>
  <cp:lastModifiedBy>Microsoft Office User</cp:lastModifiedBy>
  <cp:revision>50</cp:revision>
  <dcterms:created xsi:type="dcterms:W3CDTF">2013-03-03T16:49:12Z</dcterms:created>
  <dcterms:modified xsi:type="dcterms:W3CDTF">2019-01-27T17:48:00Z</dcterms:modified>
</cp:coreProperties>
</file>