
<file path=[Content_Types].xml><?xml version="1.0" encoding="utf-8"?>
<Types xmlns="http://schemas.openxmlformats.org/package/2006/content-types">
  <Default Extension="jpeg" ContentType="image/jpeg"/>
  <Default Extension="mov" ContentType="video/quicktime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1"/>
  </p:notesMasterIdLst>
  <p:sldIdLst>
    <p:sldId id="256" r:id="rId2"/>
    <p:sldId id="348" r:id="rId3"/>
    <p:sldId id="310" r:id="rId4"/>
    <p:sldId id="311" r:id="rId5"/>
    <p:sldId id="312" r:id="rId6"/>
    <p:sldId id="266" r:id="rId7"/>
    <p:sldId id="267" r:id="rId8"/>
    <p:sldId id="271" r:id="rId9"/>
    <p:sldId id="337" r:id="rId10"/>
    <p:sldId id="305" r:id="rId11"/>
    <p:sldId id="316" r:id="rId12"/>
    <p:sldId id="317" r:id="rId13"/>
    <p:sldId id="306" r:id="rId14"/>
    <p:sldId id="321" r:id="rId15"/>
    <p:sldId id="304" r:id="rId16"/>
    <p:sldId id="272" r:id="rId17"/>
    <p:sldId id="273" r:id="rId18"/>
    <p:sldId id="262" r:id="rId19"/>
    <p:sldId id="274" r:id="rId20"/>
    <p:sldId id="263" r:id="rId21"/>
    <p:sldId id="307" r:id="rId22"/>
    <p:sldId id="325" r:id="rId23"/>
    <p:sldId id="286" r:id="rId24"/>
    <p:sldId id="290" r:id="rId25"/>
    <p:sldId id="338" r:id="rId26"/>
    <p:sldId id="333" r:id="rId27"/>
    <p:sldId id="328" r:id="rId28"/>
    <p:sldId id="340" r:id="rId29"/>
    <p:sldId id="347" r:id="rId30"/>
    <p:sldId id="343" r:id="rId31"/>
    <p:sldId id="344" r:id="rId32"/>
    <p:sldId id="346" r:id="rId33"/>
    <p:sldId id="330" r:id="rId34"/>
    <p:sldId id="331" r:id="rId35"/>
    <p:sldId id="332" r:id="rId36"/>
    <p:sldId id="292" r:id="rId37"/>
    <p:sldId id="329" r:id="rId38"/>
    <p:sldId id="289" r:id="rId39"/>
    <p:sldId id="334" r:id="rId40"/>
    <p:sldId id="318" r:id="rId41"/>
    <p:sldId id="294" r:id="rId42"/>
    <p:sldId id="293" r:id="rId43"/>
    <p:sldId id="322" r:id="rId44"/>
    <p:sldId id="309" r:id="rId45"/>
    <p:sldId id="295" r:id="rId46"/>
    <p:sldId id="297" r:id="rId47"/>
    <p:sldId id="264" r:id="rId48"/>
    <p:sldId id="298" r:id="rId49"/>
    <p:sldId id="324" r:id="rId50"/>
    <p:sldId id="323" r:id="rId51"/>
    <p:sldId id="299" r:id="rId52"/>
    <p:sldId id="285" r:id="rId53"/>
    <p:sldId id="277" r:id="rId54"/>
    <p:sldId id="278" r:id="rId55"/>
    <p:sldId id="279" r:id="rId56"/>
    <p:sldId id="280" r:id="rId57"/>
    <p:sldId id="281" r:id="rId58"/>
    <p:sldId id="282" r:id="rId59"/>
    <p:sldId id="283" r:id="rId6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78"/>
    <p:restoredTop sz="95522"/>
  </p:normalViewPr>
  <p:slideViewPr>
    <p:cSldViewPr snapToGrid="0">
      <p:cViewPr varScale="1">
        <p:scale>
          <a:sx n="103" d="100"/>
          <a:sy n="103" d="100"/>
        </p:scale>
        <p:origin x="56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8" d="100"/>
          <a:sy n="78" d="100"/>
        </p:scale>
        <p:origin x="2360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djayrahn/Desktop/%23%20aawm%20incl%20manemaetare/Manemaetare%20files/%23%20Uuroi%20and%20Nanarata%20pulses%20in%20both%20longest%20repeated%20passag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djayrahn/Desktop/%23%20aawm%20incl%20manemaetare/Manemaetare%20files/all%204%20legatos%20&amp;%20pulsation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djayrahn/Desktop/%23%20aawm%20incl%20manemaetare/Manemaetare%20files/all%204%20legatos%20&amp;%20pulsation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djayrahn/Desktop/%23%20aawm%20incl%20manemaetare/Manemaetare%20files/%23%20Uuroi%20and%20Nanarata%20pulses%20in%20both%20longest%20repeated%20passag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Book8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Book8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Book8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Book8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Nanarata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Sheet1!$C$21:$AA$21</c:f>
              <c:numCache>
                <c:formatCode>General</c:formatCode>
                <c:ptCount val="25"/>
                <c:pt idx="0">
                  <c:v>5</c:v>
                </c:pt>
                <c:pt idx="1">
                  <c:v>3</c:v>
                </c:pt>
                <c:pt idx="2">
                  <c:v>3</c:v>
                </c:pt>
                <c:pt idx="3">
                  <c:v>2</c:v>
                </c:pt>
                <c:pt idx="4">
                  <c:v>1</c:v>
                </c:pt>
                <c:pt idx="5">
                  <c:v>1</c:v>
                </c:pt>
                <c:pt idx="6">
                  <c:v>5</c:v>
                </c:pt>
                <c:pt idx="7">
                  <c:v>3</c:v>
                </c:pt>
                <c:pt idx="8">
                  <c:v>3</c:v>
                </c:pt>
                <c:pt idx="9">
                  <c:v>2</c:v>
                </c:pt>
                <c:pt idx="10">
                  <c:v>1</c:v>
                </c:pt>
                <c:pt idx="11">
                  <c:v>1</c:v>
                </c:pt>
                <c:pt idx="12">
                  <c:v>5</c:v>
                </c:pt>
                <c:pt idx="13">
                  <c:v>3</c:v>
                </c:pt>
                <c:pt idx="14">
                  <c:v>2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5</c:v>
                </c:pt>
                <c:pt idx="20">
                  <c:v>3</c:v>
                </c:pt>
                <c:pt idx="21">
                  <c:v>2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9FA-C546-9187-CD861FEC7CB1}"/>
            </c:ext>
          </c:extLst>
        </c:ser>
        <c:ser>
          <c:idx val="1"/>
          <c:order val="1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2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Sheet1!$C$22:$AA$22</c:f>
              <c:numCache>
                <c:formatCode>General</c:formatCode>
                <c:ptCount val="25"/>
                <c:pt idx="0">
                  <c:v>5</c:v>
                </c:pt>
                <c:pt idx="1">
                  <c:v>3</c:v>
                </c:pt>
                <c:pt idx="2">
                  <c:v>3</c:v>
                </c:pt>
                <c:pt idx="3">
                  <c:v>2</c:v>
                </c:pt>
                <c:pt idx="4">
                  <c:v>1</c:v>
                </c:pt>
                <c:pt idx="5">
                  <c:v>1</c:v>
                </c:pt>
                <c:pt idx="6">
                  <c:v>5</c:v>
                </c:pt>
                <c:pt idx="7">
                  <c:v>3</c:v>
                </c:pt>
                <c:pt idx="8">
                  <c:v>3</c:v>
                </c:pt>
                <c:pt idx="9">
                  <c:v>2</c:v>
                </c:pt>
                <c:pt idx="10">
                  <c:v>1</c:v>
                </c:pt>
                <c:pt idx="11">
                  <c:v>1</c:v>
                </c:pt>
                <c:pt idx="12">
                  <c:v>5</c:v>
                </c:pt>
                <c:pt idx="13">
                  <c:v>3</c:v>
                </c:pt>
                <c:pt idx="14">
                  <c:v>2</c:v>
                </c:pt>
                <c:pt idx="15">
                  <c:v>2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5</c:v>
                </c:pt>
                <c:pt idx="20">
                  <c:v>2</c:v>
                </c:pt>
                <c:pt idx="21">
                  <c:v>2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9FA-C546-9187-CD861FEC7CB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531927679"/>
        <c:axId val="720516687"/>
      </c:lineChart>
      <c:catAx>
        <c:axId val="531927679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0516687"/>
        <c:crosses val="autoZero"/>
        <c:auto val="1"/>
        <c:lblAlgn val="ctr"/>
        <c:lblOffset val="100"/>
        <c:noMultiLvlLbl val="0"/>
      </c:catAx>
      <c:valAx>
        <c:axId val="720516687"/>
        <c:scaling>
          <c:orientation val="minMax"/>
          <c:max val="5"/>
          <c:min val="1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531927679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Meo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Sheet1!$AB$25:$AT$25</c:f>
              <c:numCache>
                <c:formatCode>General</c:formatCode>
                <c:ptCount val="19"/>
                <c:pt idx="0">
                  <c:v>4</c:v>
                </c:pt>
                <c:pt idx="1">
                  <c:v>3</c:v>
                </c:pt>
                <c:pt idx="2">
                  <c:v>2</c:v>
                </c:pt>
                <c:pt idx="3">
                  <c:v>2</c:v>
                </c:pt>
                <c:pt idx="4">
                  <c:v>3</c:v>
                </c:pt>
                <c:pt idx="5">
                  <c:v>4</c:v>
                </c:pt>
                <c:pt idx="6">
                  <c:v>3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  <c:pt idx="10">
                  <c:v>3</c:v>
                </c:pt>
                <c:pt idx="11">
                  <c:v>3</c:v>
                </c:pt>
                <c:pt idx="12">
                  <c:v>1</c:v>
                </c:pt>
                <c:pt idx="13">
                  <c:v>2</c:v>
                </c:pt>
                <c:pt idx="14">
                  <c:v>3</c:v>
                </c:pt>
                <c:pt idx="15">
                  <c:v>3</c:v>
                </c:pt>
                <c:pt idx="16">
                  <c:v>3</c:v>
                </c:pt>
                <c:pt idx="17">
                  <c:v>2</c:v>
                </c:pt>
                <c:pt idx="18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2A4-3849-B517-0A36D6A321F8}"/>
            </c:ext>
          </c:extLst>
        </c:ser>
        <c:ser>
          <c:idx val="1"/>
          <c:order val="1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2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Sheet1!$AB$26:$AT$26</c:f>
              <c:numCache>
                <c:formatCode>General</c:formatCode>
                <c:ptCount val="19"/>
                <c:pt idx="0">
                  <c:v>4</c:v>
                </c:pt>
                <c:pt idx="1">
                  <c:v>3</c:v>
                </c:pt>
                <c:pt idx="2">
                  <c:v>2</c:v>
                </c:pt>
                <c:pt idx="3">
                  <c:v>2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2</c:v>
                </c:pt>
                <c:pt idx="8">
                  <c:v>2</c:v>
                </c:pt>
                <c:pt idx="9">
                  <c:v>3</c:v>
                </c:pt>
                <c:pt idx="10">
                  <c:v>3</c:v>
                </c:pt>
                <c:pt idx="11">
                  <c:v>3</c:v>
                </c:pt>
                <c:pt idx="12">
                  <c:v>2</c:v>
                </c:pt>
                <c:pt idx="13">
                  <c:v>1</c:v>
                </c:pt>
                <c:pt idx="14">
                  <c:v>3</c:v>
                </c:pt>
                <c:pt idx="15">
                  <c:v>3</c:v>
                </c:pt>
                <c:pt idx="16">
                  <c:v>3</c:v>
                </c:pt>
                <c:pt idx="17">
                  <c:v>1</c:v>
                </c:pt>
                <c:pt idx="18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2A4-3849-B517-0A36D6A321F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591828143"/>
        <c:axId val="284878751"/>
      </c:lineChart>
      <c:catAx>
        <c:axId val="591828143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4878751"/>
        <c:crosses val="autoZero"/>
        <c:auto val="1"/>
        <c:lblAlgn val="ctr"/>
        <c:lblOffset val="100"/>
        <c:noMultiLvlLbl val="0"/>
      </c:catAx>
      <c:valAx>
        <c:axId val="284878751"/>
        <c:scaling>
          <c:orientation val="minMax"/>
          <c:max val="4"/>
          <c:min val="1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591828143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Hornbill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Sheet1!$AF$54:$BD$54</c:f>
              <c:numCache>
                <c:formatCode>General</c:formatCode>
                <c:ptCount val="25"/>
                <c:pt idx="0">
                  <c:v>5</c:v>
                </c:pt>
                <c:pt idx="1">
                  <c:v>2</c:v>
                </c:pt>
                <c:pt idx="2">
                  <c:v>2</c:v>
                </c:pt>
                <c:pt idx="3">
                  <c:v>5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1</c:v>
                </c:pt>
                <c:pt idx="8">
                  <c:v>2</c:v>
                </c:pt>
                <c:pt idx="9">
                  <c:v>1</c:v>
                </c:pt>
                <c:pt idx="10">
                  <c:v>3</c:v>
                </c:pt>
                <c:pt idx="11">
                  <c:v>2</c:v>
                </c:pt>
                <c:pt idx="12">
                  <c:v>2</c:v>
                </c:pt>
                <c:pt idx="13">
                  <c:v>5</c:v>
                </c:pt>
                <c:pt idx="14">
                  <c:v>2</c:v>
                </c:pt>
                <c:pt idx="15">
                  <c:v>2</c:v>
                </c:pt>
                <c:pt idx="16">
                  <c:v>5</c:v>
                </c:pt>
                <c:pt idx="17">
                  <c:v>2</c:v>
                </c:pt>
                <c:pt idx="18">
                  <c:v>1</c:v>
                </c:pt>
                <c:pt idx="19">
                  <c:v>2</c:v>
                </c:pt>
                <c:pt idx="20">
                  <c:v>1</c:v>
                </c:pt>
                <c:pt idx="21">
                  <c:v>2</c:v>
                </c:pt>
                <c:pt idx="22">
                  <c:v>1</c:v>
                </c:pt>
                <c:pt idx="23">
                  <c:v>3</c:v>
                </c:pt>
                <c:pt idx="24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1EC-8A4C-AFB8-2F62BD9AC6E2}"/>
            </c:ext>
          </c:extLst>
        </c:ser>
        <c:ser>
          <c:idx val="1"/>
          <c:order val="1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2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Sheet1!$AF$55:$BD$55</c:f>
              <c:numCache>
                <c:formatCode>General</c:formatCode>
                <c:ptCount val="25"/>
                <c:pt idx="0">
                  <c:v>5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  <c:pt idx="4">
                  <c:v>1</c:v>
                </c:pt>
                <c:pt idx="5">
                  <c:v>1</c:v>
                </c:pt>
                <c:pt idx="6">
                  <c:v>2</c:v>
                </c:pt>
                <c:pt idx="7">
                  <c:v>1</c:v>
                </c:pt>
                <c:pt idx="8">
                  <c:v>2</c:v>
                </c:pt>
                <c:pt idx="9">
                  <c:v>1</c:v>
                </c:pt>
                <c:pt idx="10">
                  <c:v>3</c:v>
                </c:pt>
                <c:pt idx="11">
                  <c:v>2</c:v>
                </c:pt>
                <c:pt idx="12">
                  <c:v>3</c:v>
                </c:pt>
                <c:pt idx="13">
                  <c:v>5</c:v>
                </c:pt>
                <c:pt idx="14">
                  <c:v>2</c:v>
                </c:pt>
                <c:pt idx="15">
                  <c:v>3</c:v>
                </c:pt>
                <c:pt idx="16">
                  <c:v>5</c:v>
                </c:pt>
                <c:pt idx="17">
                  <c:v>2</c:v>
                </c:pt>
                <c:pt idx="18">
                  <c:v>1</c:v>
                </c:pt>
                <c:pt idx="19">
                  <c:v>2</c:v>
                </c:pt>
                <c:pt idx="20">
                  <c:v>1</c:v>
                </c:pt>
                <c:pt idx="21">
                  <c:v>2</c:v>
                </c:pt>
                <c:pt idx="22">
                  <c:v>1</c:v>
                </c:pt>
                <c:pt idx="23">
                  <c:v>3</c:v>
                </c:pt>
                <c:pt idx="24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1EC-8A4C-AFB8-2F62BD9AC6E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618561087"/>
        <c:axId val="461781983"/>
      </c:lineChart>
      <c:catAx>
        <c:axId val="618561087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1781983"/>
        <c:crosses val="autoZero"/>
        <c:auto val="1"/>
        <c:lblAlgn val="ctr"/>
        <c:lblOffset val="100"/>
        <c:noMultiLvlLbl val="0"/>
      </c:catAx>
      <c:valAx>
        <c:axId val="461781983"/>
        <c:scaling>
          <c:orientation val="minMax"/>
          <c:max val="5"/>
          <c:min val="1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618561087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Uuroi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Sheet1!$C$4:$U$4</c:f>
              <c:numCache>
                <c:formatCode>General</c:formatCode>
                <c:ptCount val="19"/>
                <c:pt idx="0">
                  <c:v>3</c:v>
                </c:pt>
                <c:pt idx="1">
                  <c:v>7</c:v>
                </c:pt>
                <c:pt idx="2">
                  <c:v>4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  <c:pt idx="6">
                  <c:v>7</c:v>
                </c:pt>
                <c:pt idx="7">
                  <c:v>4</c:v>
                </c:pt>
                <c:pt idx="8">
                  <c:v>3</c:v>
                </c:pt>
                <c:pt idx="9">
                  <c:v>3</c:v>
                </c:pt>
                <c:pt idx="10">
                  <c:v>3</c:v>
                </c:pt>
                <c:pt idx="11">
                  <c:v>7</c:v>
                </c:pt>
                <c:pt idx="12">
                  <c:v>5</c:v>
                </c:pt>
                <c:pt idx="13">
                  <c:v>1</c:v>
                </c:pt>
                <c:pt idx="14">
                  <c:v>3</c:v>
                </c:pt>
                <c:pt idx="15">
                  <c:v>3</c:v>
                </c:pt>
                <c:pt idx="16">
                  <c:v>7</c:v>
                </c:pt>
                <c:pt idx="17">
                  <c:v>5</c:v>
                </c:pt>
                <c:pt idx="18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BA6-3948-8E1B-7C5AAD84E0DB}"/>
            </c:ext>
          </c:extLst>
        </c:ser>
        <c:ser>
          <c:idx val="1"/>
          <c:order val="1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2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Sheet1!$C$5:$U$5</c:f>
              <c:numCache>
                <c:formatCode>General</c:formatCode>
                <c:ptCount val="19"/>
                <c:pt idx="0">
                  <c:v>3</c:v>
                </c:pt>
                <c:pt idx="1">
                  <c:v>7</c:v>
                </c:pt>
                <c:pt idx="2">
                  <c:v>4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  <c:pt idx="6">
                  <c:v>7</c:v>
                </c:pt>
                <c:pt idx="7">
                  <c:v>4</c:v>
                </c:pt>
                <c:pt idx="8">
                  <c:v>3</c:v>
                </c:pt>
                <c:pt idx="9">
                  <c:v>3</c:v>
                </c:pt>
                <c:pt idx="10">
                  <c:v>3</c:v>
                </c:pt>
                <c:pt idx="11">
                  <c:v>7</c:v>
                </c:pt>
                <c:pt idx="12">
                  <c:v>5</c:v>
                </c:pt>
                <c:pt idx="13">
                  <c:v>1</c:v>
                </c:pt>
                <c:pt idx="14">
                  <c:v>3</c:v>
                </c:pt>
                <c:pt idx="15">
                  <c:v>3</c:v>
                </c:pt>
                <c:pt idx="16">
                  <c:v>7</c:v>
                </c:pt>
                <c:pt idx="17">
                  <c:v>5</c:v>
                </c:pt>
                <c:pt idx="18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BA6-3948-8E1B-7C5AAD84E0D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30918319"/>
        <c:axId val="430378399"/>
      </c:lineChart>
      <c:catAx>
        <c:axId val="430918319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0378399"/>
        <c:crosses val="autoZero"/>
        <c:auto val="1"/>
        <c:lblAlgn val="ctr"/>
        <c:lblOffset val="100"/>
        <c:noMultiLvlLbl val="0"/>
      </c:catAx>
      <c:valAx>
        <c:axId val="430378399"/>
        <c:scaling>
          <c:orientation val="minMax"/>
          <c:max val="7"/>
          <c:min val="1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4309183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/>
              <a:t>Uuroi</a:t>
            </a:r>
            <a:r>
              <a:rPr lang="en-US" sz="2400" b="1" baseline="0" dirty="0"/>
              <a:t> </a:t>
            </a:r>
            <a:endParaRPr lang="en-US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val>
            <c:numRef>
              <c:f>Sheet1!$N$26:$AG$26</c:f>
              <c:numCache>
                <c:formatCode>General</c:formatCode>
                <c:ptCount val="20"/>
                <c:pt idx="0">
                  <c:v>3</c:v>
                </c:pt>
                <c:pt idx="1">
                  <c:v>7</c:v>
                </c:pt>
                <c:pt idx="2">
                  <c:v>4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  <c:pt idx="6">
                  <c:v>7</c:v>
                </c:pt>
                <c:pt idx="7">
                  <c:v>4</c:v>
                </c:pt>
                <c:pt idx="8">
                  <c:v>3</c:v>
                </c:pt>
                <c:pt idx="9">
                  <c:v>3</c:v>
                </c:pt>
                <c:pt idx="10">
                  <c:v>2</c:v>
                </c:pt>
                <c:pt idx="11">
                  <c:v>7</c:v>
                </c:pt>
                <c:pt idx="12">
                  <c:v>5</c:v>
                </c:pt>
                <c:pt idx="13">
                  <c:v>1</c:v>
                </c:pt>
                <c:pt idx="14">
                  <c:v>2</c:v>
                </c:pt>
                <c:pt idx="15">
                  <c:v>3</c:v>
                </c:pt>
                <c:pt idx="16">
                  <c:v>7</c:v>
                </c:pt>
                <c:pt idx="17">
                  <c:v>5</c:v>
                </c:pt>
                <c:pt idx="18">
                  <c:v>2</c:v>
                </c:pt>
                <c:pt idx="19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4BA-7C4B-BDFE-B3CAF4A6E5E5}"/>
            </c:ext>
          </c:extLst>
        </c:ser>
        <c:ser>
          <c:idx val="1"/>
          <c:order val="1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val>
            <c:numRef>
              <c:f>Sheet1!$N$27:$AG$27</c:f>
              <c:numCache>
                <c:formatCode>General</c:formatCode>
                <c:ptCount val="20"/>
                <c:pt idx="0">
                  <c:v>3</c:v>
                </c:pt>
                <c:pt idx="1">
                  <c:v>7</c:v>
                </c:pt>
                <c:pt idx="2">
                  <c:v>4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  <c:pt idx="6">
                  <c:v>7</c:v>
                </c:pt>
                <c:pt idx="7">
                  <c:v>4</c:v>
                </c:pt>
                <c:pt idx="8">
                  <c:v>3</c:v>
                </c:pt>
                <c:pt idx="9">
                  <c:v>3</c:v>
                </c:pt>
                <c:pt idx="10">
                  <c:v>2</c:v>
                </c:pt>
                <c:pt idx="11">
                  <c:v>7</c:v>
                </c:pt>
                <c:pt idx="12">
                  <c:v>5</c:v>
                </c:pt>
                <c:pt idx="13">
                  <c:v>1</c:v>
                </c:pt>
                <c:pt idx="14">
                  <c:v>3</c:v>
                </c:pt>
                <c:pt idx="15">
                  <c:v>3</c:v>
                </c:pt>
                <c:pt idx="16">
                  <c:v>7</c:v>
                </c:pt>
                <c:pt idx="17">
                  <c:v>5</c:v>
                </c:pt>
                <c:pt idx="18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4BA-7C4B-BDFE-B3CAF4A6E5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10363008"/>
        <c:axId val="1169547151"/>
      </c:lineChart>
      <c:catAx>
        <c:axId val="1410363008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69547151"/>
        <c:crosses val="autoZero"/>
        <c:auto val="1"/>
        <c:lblAlgn val="ctr"/>
        <c:lblOffset val="100"/>
        <c:noMultiLvlLbl val="0"/>
      </c:catAx>
      <c:valAx>
        <c:axId val="1169547151"/>
        <c:scaling>
          <c:orientation val="minMax"/>
          <c:max val="7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10363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baseline="0" dirty="0"/>
              <a:t>Nanarata ni </a:t>
            </a:r>
            <a:r>
              <a:rPr lang="en-US" sz="2400" b="1" baseline="0" dirty="0" err="1"/>
              <a:t>keni</a:t>
            </a:r>
            <a:endParaRPr lang="en-US" sz="24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0025371828521436E-2"/>
          <c:y val="0.22206073199183432"/>
          <c:w val="0.9155301837270341"/>
          <c:h val="0.69368802857976097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val>
            <c:numRef>
              <c:f>Sheet1!$B$5:$AA$5</c:f>
              <c:numCache>
                <c:formatCode>General</c:formatCode>
                <c:ptCount val="26"/>
                <c:pt idx="0">
                  <c:v>5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  <c:pt idx="4">
                  <c:v>2</c:v>
                </c:pt>
                <c:pt idx="5">
                  <c:v>2</c:v>
                </c:pt>
                <c:pt idx="6">
                  <c:v>5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  <c:pt idx="10">
                  <c:v>2</c:v>
                </c:pt>
                <c:pt idx="11">
                  <c:v>2</c:v>
                </c:pt>
                <c:pt idx="12">
                  <c:v>5</c:v>
                </c:pt>
                <c:pt idx="13">
                  <c:v>3</c:v>
                </c:pt>
                <c:pt idx="14">
                  <c:v>2</c:v>
                </c:pt>
                <c:pt idx="15">
                  <c:v>2</c:v>
                </c:pt>
                <c:pt idx="16">
                  <c:v>1</c:v>
                </c:pt>
                <c:pt idx="17">
                  <c:v>2</c:v>
                </c:pt>
                <c:pt idx="18">
                  <c:v>2</c:v>
                </c:pt>
                <c:pt idx="19">
                  <c:v>5</c:v>
                </c:pt>
                <c:pt idx="20">
                  <c:v>3</c:v>
                </c:pt>
                <c:pt idx="21">
                  <c:v>3</c:v>
                </c:pt>
                <c:pt idx="22">
                  <c:v>2</c:v>
                </c:pt>
                <c:pt idx="23">
                  <c:v>1</c:v>
                </c:pt>
                <c:pt idx="24">
                  <c:v>2</c:v>
                </c:pt>
                <c:pt idx="25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F78-0445-922F-AA1F736D3BBF}"/>
            </c:ext>
          </c:extLst>
        </c:ser>
        <c:ser>
          <c:idx val="1"/>
          <c:order val="1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val>
            <c:numRef>
              <c:f>Sheet1!$B$6:$AA$6</c:f>
              <c:numCache>
                <c:formatCode>General</c:formatCode>
                <c:ptCount val="26"/>
                <c:pt idx="0">
                  <c:v>5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  <c:pt idx="4">
                  <c:v>2</c:v>
                </c:pt>
                <c:pt idx="5">
                  <c:v>3</c:v>
                </c:pt>
                <c:pt idx="6">
                  <c:v>5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  <c:pt idx="10">
                  <c:v>2</c:v>
                </c:pt>
                <c:pt idx="11">
                  <c:v>2</c:v>
                </c:pt>
                <c:pt idx="12">
                  <c:v>5</c:v>
                </c:pt>
                <c:pt idx="13">
                  <c:v>3</c:v>
                </c:pt>
                <c:pt idx="14">
                  <c:v>2</c:v>
                </c:pt>
                <c:pt idx="15">
                  <c:v>2</c:v>
                </c:pt>
                <c:pt idx="16">
                  <c:v>2</c:v>
                </c:pt>
                <c:pt idx="17">
                  <c:v>2</c:v>
                </c:pt>
                <c:pt idx="18">
                  <c:v>2</c:v>
                </c:pt>
                <c:pt idx="19">
                  <c:v>5</c:v>
                </c:pt>
                <c:pt idx="20">
                  <c:v>3</c:v>
                </c:pt>
                <c:pt idx="21">
                  <c:v>2</c:v>
                </c:pt>
                <c:pt idx="22">
                  <c:v>1</c:v>
                </c:pt>
                <c:pt idx="23">
                  <c:v>1</c:v>
                </c:pt>
                <c:pt idx="24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F78-0445-922F-AA1F736D3B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49661456"/>
        <c:axId val="1397388576"/>
      </c:lineChart>
      <c:catAx>
        <c:axId val="1349661456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97388576"/>
        <c:crosses val="autoZero"/>
        <c:auto val="1"/>
        <c:lblAlgn val="ctr"/>
        <c:lblOffset val="100"/>
        <c:noMultiLvlLbl val="0"/>
      </c:catAx>
      <c:valAx>
        <c:axId val="1397388576"/>
        <c:scaling>
          <c:orientation val="minMax"/>
          <c:max val="5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9661456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/>
              <a:t>Hornbill</a:t>
            </a:r>
            <a:endParaRPr lang="en-US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val>
            <c:numRef>
              <c:f>Sheet1!$B$68:$AA$68</c:f>
              <c:numCache>
                <c:formatCode>General</c:formatCode>
                <c:ptCount val="26"/>
                <c:pt idx="0">
                  <c:v>5</c:v>
                </c:pt>
                <c:pt idx="1">
                  <c:v>2</c:v>
                </c:pt>
                <c:pt idx="2">
                  <c:v>2</c:v>
                </c:pt>
                <c:pt idx="3">
                  <c:v>5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1</c:v>
                </c:pt>
                <c:pt idx="8">
                  <c:v>2</c:v>
                </c:pt>
                <c:pt idx="9">
                  <c:v>1</c:v>
                </c:pt>
                <c:pt idx="10">
                  <c:v>3</c:v>
                </c:pt>
                <c:pt idx="11">
                  <c:v>1</c:v>
                </c:pt>
                <c:pt idx="12">
                  <c:v>2</c:v>
                </c:pt>
                <c:pt idx="13">
                  <c:v>5</c:v>
                </c:pt>
                <c:pt idx="14">
                  <c:v>2</c:v>
                </c:pt>
                <c:pt idx="15">
                  <c:v>2</c:v>
                </c:pt>
                <c:pt idx="16">
                  <c:v>5</c:v>
                </c:pt>
                <c:pt idx="17">
                  <c:v>2</c:v>
                </c:pt>
                <c:pt idx="18">
                  <c:v>1</c:v>
                </c:pt>
                <c:pt idx="19">
                  <c:v>2</c:v>
                </c:pt>
                <c:pt idx="20">
                  <c:v>1</c:v>
                </c:pt>
                <c:pt idx="21">
                  <c:v>2</c:v>
                </c:pt>
                <c:pt idx="22">
                  <c:v>1</c:v>
                </c:pt>
                <c:pt idx="23">
                  <c:v>3</c:v>
                </c:pt>
                <c:pt idx="24">
                  <c:v>1</c:v>
                </c:pt>
                <c:pt idx="25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066-EE4C-A63B-097999F88EC8}"/>
            </c:ext>
          </c:extLst>
        </c:ser>
        <c:ser>
          <c:idx val="1"/>
          <c:order val="1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val>
            <c:numRef>
              <c:f>Sheet1!$B$69:$AA$69</c:f>
              <c:numCache>
                <c:formatCode>General</c:formatCode>
                <c:ptCount val="26"/>
                <c:pt idx="0">
                  <c:v>5</c:v>
                </c:pt>
                <c:pt idx="1">
                  <c:v>1</c:v>
                </c:pt>
                <c:pt idx="2">
                  <c:v>3</c:v>
                </c:pt>
                <c:pt idx="3">
                  <c:v>5</c:v>
                </c:pt>
                <c:pt idx="4">
                  <c:v>1</c:v>
                </c:pt>
                <c:pt idx="5">
                  <c:v>2</c:v>
                </c:pt>
                <c:pt idx="6">
                  <c:v>2</c:v>
                </c:pt>
                <c:pt idx="7">
                  <c:v>1</c:v>
                </c:pt>
                <c:pt idx="8">
                  <c:v>2</c:v>
                </c:pt>
                <c:pt idx="9">
                  <c:v>1</c:v>
                </c:pt>
                <c:pt idx="10">
                  <c:v>3</c:v>
                </c:pt>
                <c:pt idx="11">
                  <c:v>2</c:v>
                </c:pt>
                <c:pt idx="12">
                  <c:v>2</c:v>
                </c:pt>
                <c:pt idx="13">
                  <c:v>5</c:v>
                </c:pt>
                <c:pt idx="14">
                  <c:v>2</c:v>
                </c:pt>
                <c:pt idx="15">
                  <c:v>2</c:v>
                </c:pt>
                <c:pt idx="16">
                  <c:v>5</c:v>
                </c:pt>
                <c:pt idx="17">
                  <c:v>2</c:v>
                </c:pt>
                <c:pt idx="18">
                  <c:v>1</c:v>
                </c:pt>
                <c:pt idx="19">
                  <c:v>2</c:v>
                </c:pt>
                <c:pt idx="20">
                  <c:v>1</c:v>
                </c:pt>
                <c:pt idx="21">
                  <c:v>2</c:v>
                </c:pt>
                <c:pt idx="22">
                  <c:v>1</c:v>
                </c:pt>
                <c:pt idx="23">
                  <c:v>3</c:v>
                </c:pt>
                <c:pt idx="24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066-EE4C-A63B-097999F88E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52798640"/>
        <c:axId val="428116207"/>
      </c:lineChart>
      <c:catAx>
        <c:axId val="205279864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8116207"/>
        <c:crosses val="autoZero"/>
        <c:auto val="1"/>
        <c:lblAlgn val="ctr"/>
        <c:lblOffset val="100"/>
        <c:noMultiLvlLbl val="0"/>
      </c:catAx>
      <c:valAx>
        <c:axId val="428116207"/>
        <c:scaling>
          <c:orientation val="minMax"/>
          <c:max val="5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52798640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 err="1"/>
              <a:t>Meo</a:t>
            </a:r>
            <a:endParaRPr lang="en-US" sz="24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val>
            <c:numRef>
              <c:f>Sheet1!$B$45:$U$45</c:f>
              <c:numCache>
                <c:formatCode>General</c:formatCode>
                <c:ptCount val="20"/>
                <c:pt idx="0">
                  <c:v>4</c:v>
                </c:pt>
                <c:pt idx="1">
                  <c:v>3</c:v>
                </c:pt>
                <c:pt idx="2">
                  <c:v>2</c:v>
                </c:pt>
                <c:pt idx="3">
                  <c:v>2</c:v>
                </c:pt>
                <c:pt idx="4">
                  <c:v>3</c:v>
                </c:pt>
                <c:pt idx="5">
                  <c:v>4</c:v>
                </c:pt>
                <c:pt idx="6">
                  <c:v>3</c:v>
                </c:pt>
                <c:pt idx="7">
                  <c:v>2</c:v>
                </c:pt>
                <c:pt idx="8">
                  <c:v>2</c:v>
                </c:pt>
                <c:pt idx="9">
                  <c:v>3</c:v>
                </c:pt>
                <c:pt idx="10">
                  <c:v>3</c:v>
                </c:pt>
                <c:pt idx="11">
                  <c:v>3</c:v>
                </c:pt>
                <c:pt idx="12">
                  <c:v>1</c:v>
                </c:pt>
                <c:pt idx="13">
                  <c:v>2</c:v>
                </c:pt>
                <c:pt idx="14">
                  <c:v>3</c:v>
                </c:pt>
                <c:pt idx="15">
                  <c:v>3</c:v>
                </c:pt>
                <c:pt idx="16">
                  <c:v>3</c:v>
                </c:pt>
                <c:pt idx="17">
                  <c:v>2</c:v>
                </c:pt>
                <c:pt idx="18">
                  <c:v>1</c:v>
                </c:pt>
                <c:pt idx="19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9DA-E947-94C2-0DF452A232BC}"/>
            </c:ext>
          </c:extLst>
        </c:ser>
        <c:ser>
          <c:idx val="1"/>
          <c:order val="1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val>
            <c:numRef>
              <c:f>Sheet1!$B$46:$U$46</c:f>
              <c:numCache>
                <c:formatCode>General</c:formatCode>
                <c:ptCount val="20"/>
                <c:pt idx="0">
                  <c:v>4</c:v>
                </c:pt>
                <c:pt idx="1">
                  <c:v>3</c:v>
                </c:pt>
                <c:pt idx="2">
                  <c:v>2</c:v>
                </c:pt>
                <c:pt idx="3">
                  <c:v>2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2</c:v>
                </c:pt>
                <c:pt idx="8">
                  <c:v>2</c:v>
                </c:pt>
                <c:pt idx="9">
                  <c:v>3</c:v>
                </c:pt>
                <c:pt idx="10">
                  <c:v>3</c:v>
                </c:pt>
                <c:pt idx="11">
                  <c:v>3</c:v>
                </c:pt>
                <c:pt idx="12">
                  <c:v>2</c:v>
                </c:pt>
                <c:pt idx="13">
                  <c:v>2</c:v>
                </c:pt>
                <c:pt idx="14">
                  <c:v>3</c:v>
                </c:pt>
                <c:pt idx="15">
                  <c:v>3</c:v>
                </c:pt>
                <c:pt idx="16">
                  <c:v>3</c:v>
                </c:pt>
                <c:pt idx="17">
                  <c:v>1</c:v>
                </c:pt>
                <c:pt idx="18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9DA-E947-94C2-0DF452A232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52975680"/>
        <c:axId val="2052852112"/>
      </c:lineChart>
      <c:catAx>
        <c:axId val="205297568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52852112"/>
        <c:crosses val="autoZero"/>
        <c:auto val="1"/>
        <c:lblAlgn val="ctr"/>
        <c:lblOffset val="100"/>
        <c:noMultiLvlLbl val="0"/>
      </c:catAx>
      <c:valAx>
        <c:axId val="2052852112"/>
        <c:scaling>
          <c:orientation val="minMax"/>
          <c:max val="4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52975680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AC463B-858D-B341-B29A-11FDD6E6D7AC}" type="datetimeFigureOut">
              <a:rPr lang="en-US" smtClean="0"/>
              <a:t>6/4/23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B21CB2-D106-B943-90B5-8E2A9298B2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300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228A2-3DF4-08D9-0CDB-47626378EC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891F6E-16BB-7A54-A18E-BDECFB9DEA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7EA312-564B-BCFC-6A89-4E4ED2BF0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B08A-5DEF-DB43-B0D6-47E6AB93D9BE}" type="datetimeFigureOut">
              <a:rPr lang="en-US" smtClean="0"/>
              <a:t>5/31/23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228F9E-6B0C-B474-41A4-00041BF12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8BC44-C172-305E-6EC8-971EB3D00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1B7E4-CEC8-CB42-AE3D-8FD1AC078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780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06990-7706-3553-30EC-6C98A8553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B36957-4A78-7E82-8552-2060488F9B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F084C4-0829-83BB-898F-7AAA22775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B08A-5DEF-DB43-B0D6-47E6AB93D9BE}" type="datetimeFigureOut">
              <a:rPr lang="en-US" smtClean="0"/>
              <a:t>5/31/23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D50ED8-569E-CC4A-0F7D-2E30D48B6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573BFB-14A5-7685-D150-BEABB6829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1B7E4-CEC8-CB42-AE3D-8FD1AC078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79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990898-53F8-5DCF-78A1-39E81017FC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7E57A6-37D8-5B54-9063-A02803F043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154D08-E9B4-D547-D8A6-A47525054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B08A-5DEF-DB43-B0D6-47E6AB93D9BE}" type="datetimeFigureOut">
              <a:rPr lang="en-US" smtClean="0"/>
              <a:t>5/31/23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52F569-CEED-DC73-7C24-32E951C52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23DDD5-71BF-97F0-EF73-A02B4AB7F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1B7E4-CEC8-CB42-AE3D-8FD1AC078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036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651F2-D46D-EFDA-3597-CCFD5AF90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B09167-0735-DEB7-96AA-8AFA062B32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D5E3E3-2762-DEC7-9D55-E418849BB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B08A-5DEF-DB43-B0D6-47E6AB93D9BE}" type="datetimeFigureOut">
              <a:rPr lang="en-US" smtClean="0"/>
              <a:t>5/31/23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6081BB-87E2-80DA-BF8F-99A3A0636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01A1C3-748A-B634-4EEC-DB8270679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1B7E4-CEC8-CB42-AE3D-8FD1AC078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897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5B83E-7631-8AB1-EDCB-505506FD9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7D1684-05D9-122F-EEEB-455E34E620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37BED6-2B45-6BF1-910E-DDD0FD474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B08A-5DEF-DB43-B0D6-47E6AB93D9BE}" type="datetimeFigureOut">
              <a:rPr lang="en-US" smtClean="0"/>
              <a:t>5/31/23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E6F1E8-5E2A-2B7A-A145-0840A1091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63B1E3-0F55-A369-D69B-B2DE75844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1B7E4-CEC8-CB42-AE3D-8FD1AC078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9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8C13E-3A8D-FFAA-7ED5-269A322FF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2F000F-BF4D-B7C0-4A7C-AC8648D4B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E00D2-C4DB-C88E-1003-E04107961E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81AD95-72A7-67E8-B8EB-BFBC99561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B08A-5DEF-DB43-B0D6-47E6AB93D9BE}" type="datetimeFigureOut">
              <a:rPr lang="en-US" smtClean="0"/>
              <a:t>5/31/23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4B704-70D3-326F-8113-CA856D4BE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1F46E0-570C-3AFB-0274-88520CD97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1B7E4-CEC8-CB42-AE3D-8FD1AC078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882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76613-EC1F-D648-88E1-BCD099440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09091D-4069-DD65-7AE7-378C51F7CE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29C6C8-54B0-F1F2-0862-D04ADBF2B1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BE3C3F-BFF1-6B0A-F546-031416F119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958163-3AFE-5708-DF13-AE9F781562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3E0F05F-882D-069C-6DD1-2FC1D9401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B08A-5DEF-DB43-B0D6-47E6AB93D9BE}" type="datetimeFigureOut">
              <a:rPr lang="en-US" smtClean="0"/>
              <a:t>5/31/23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35A215-BBC9-C80B-91A7-206F74FA7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0C837D-4044-0608-D9B7-63FD1DCE6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1B7E4-CEC8-CB42-AE3D-8FD1AC078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856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9002F-71CF-0625-60C7-00B2B0A18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1EBF17-CAA3-73CC-11D9-0E5412422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B08A-5DEF-DB43-B0D6-47E6AB93D9BE}" type="datetimeFigureOut">
              <a:rPr lang="en-US" smtClean="0"/>
              <a:t>5/31/23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C96250-110C-0437-20F1-7B0F7D83C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04CD0-DAAF-FFA5-C3CC-A268B23BA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1B7E4-CEC8-CB42-AE3D-8FD1AC078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253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531E91-4B6F-5AC3-1CB7-F6508229A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B08A-5DEF-DB43-B0D6-47E6AB93D9BE}" type="datetimeFigureOut">
              <a:rPr lang="en-US" smtClean="0"/>
              <a:t>5/31/23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AE26C5-A325-3B1F-4A5D-E3B1B2732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D7860E-FD80-ACE6-5886-1F1325634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1B7E4-CEC8-CB42-AE3D-8FD1AC078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241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8EE6C-3694-0C57-D998-17FB3D297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009800-AA37-6EFC-DA6F-212D277F0E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80733C-6EDD-A986-1105-1D36CA81C1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BA0223-F3A1-3BEE-C290-4253B0524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B08A-5DEF-DB43-B0D6-47E6AB93D9BE}" type="datetimeFigureOut">
              <a:rPr lang="en-US" smtClean="0"/>
              <a:t>5/31/23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2139A7-48F7-66CC-85B9-BF2F0FDEA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BBB117-AB0E-21CA-F210-7832A3E61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1B7E4-CEC8-CB42-AE3D-8FD1AC078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811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F38F9A-4FCD-706A-C000-9DE5F7FC8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A87FAA-24B4-7A10-B75A-461FA93A5C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144941-B089-5076-A447-E99811D2ED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E4AC1F-508D-E896-5355-DCD2C0CC4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B08A-5DEF-DB43-B0D6-47E6AB93D9BE}" type="datetimeFigureOut">
              <a:rPr lang="en-US" smtClean="0"/>
              <a:t>5/31/23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AA26E7-F92D-44F0-590E-1C7CB76E9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E0284B-EDEA-2A56-4BC5-62F59BDCA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1B7E4-CEC8-CB42-AE3D-8FD1AC078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546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674406-421A-2F9F-5A3C-64FE205CD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BB48B7-EF00-70D1-D14A-B56A280005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B1CDB5-6714-46AA-D081-76CBD50101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DB08A-5DEF-DB43-B0D6-47E6AB93D9BE}" type="datetimeFigureOut">
              <a:rPr lang="en-US" smtClean="0"/>
              <a:t>5/31/23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6C7F3E-23F7-F12E-1A39-2A05275ECD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582DD3-4DCC-FA76-0728-E8DE4B4B0F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1B7E4-CEC8-CB42-AE3D-8FD1AC078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138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media" Target="../media/media7.wav"/><Relationship Id="rId7" Type="http://schemas.openxmlformats.org/officeDocument/2006/relationships/image" Target="../media/image17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7.wav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media" Target="../media/media9.wav"/><Relationship Id="rId7" Type="http://schemas.openxmlformats.org/officeDocument/2006/relationships/image" Target="../media/image19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9.wav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media" Target="../media/media10.wav"/><Relationship Id="rId7" Type="http://schemas.openxmlformats.org/officeDocument/2006/relationships/image" Target="../media/image4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0.wav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12.wav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2.wav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microsoft.com/office/2007/relationships/media" Target="../media/media14.wav"/><Relationship Id="rId7" Type="http://schemas.openxmlformats.org/officeDocument/2006/relationships/image" Target="../media/image27.png"/><Relationship Id="rId12" Type="http://schemas.openxmlformats.org/officeDocument/2006/relationships/image" Target="../media/image4.png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30.png"/><Relationship Id="rId4" Type="http://schemas.openxmlformats.org/officeDocument/2006/relationships/audio" Target="../media/media14.wav"/><Relationship Id="rId9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4" Type="http://schemas.openxmlformats.org/officeDocument/2006/relationships/image" Target="../media/image3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5" Type="http://schemas.openxmlformats.org/officeDocument/2006/relationships/image" Target="../media/image33.png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5" Type="http://schemas.openxmlformats.org/officeDocument/2006/relationships/image" Target="../media/image4.png"/><Relationship Id="rId4" Type="http://schemas.openxmlformats.org/officeDocument/2006/relationships/image" Target="../media/image39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8.mov"/><Relationship Id="rId1" Type="http://schemas.microsoft.com/office/2007/relationships/media" Target="../media/media18.mov"/><Relationship Id="rId4" Type="http://schemas.openxmlformats.org/officeDocument/2006/relationships/image" Target="../media/image42.png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media" Target="../media/media1.wav"/><Relationship Id="rId7" Type="http://schemas.openxmlformats.org/officeDocument/2006/relationships/image" Target="../media/image4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4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.wav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63D1E-85BF-BD50-13AB-E9C213CBF8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767016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latin typeface="+mn-lt"/>
              </a:rPr>
              <a:t>Prioritizing Rhythmic Analysis:</a:t>
            </a:r>
            <a:br>
              <a:rPr lang="en-US" sz="3600" b="1" dirty="0">
                <a:latin typeface="+mn-lt"/>
              </a:rPr>
            </a:br>
            <a:br>
              <a:rPr lang="en-US" sz="3600" b="1" dirty="0">
                <a:latin typeface="+mn-lt"/>
              </a:rPr>
            </a:br>
            <a:r>
              <a:rPr lang="en-US" sz="3600" b="1" dirty="0">
                <a:latin typeface="+mn-lt"/>
              </a:rPr>
              <a:t>Temporal Organization of  ’</a:t>
            </a:r>
            <a:r>
              <a:rPr lang="en-US" sz="3600" b="1" dirty="0" err="1">
                <a:latin typeface="+mn-lt"/>
              </a:rPr>
              <a:t>Are’are</a:t>
            </a:r>
            <a:r>
              <a:rPr lang="en-US" sz="3600" b="1" dirty="0">
                <a:latin typeface="+mn-lt"/>
              </a:rPr>
              <a:t> Solo Polyphonic Panpipe Pieces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A30511-2B67-3D3A-748F-F46F090A41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Jay Rahn, York University, Toronto</a:t>
            </a:r>
          </a:p>
          <a:p>
            <a:r>
              <a:rPr lang="en-CA" sz="2000" b="1" i="0" dirty="0">
                <a:solidFill>
                  <a:srgbClr val="1A1A1A"/>
                </a:solidFill>
                <a:effectLst/>
                <a:latin typeface="Montserrat" panose="020F0502020204030204" pitchFamily="34" charset="0"/>
              </a:rPr>
              <a:t>AAWM Special Topics Symposium 2023, New York</a:t>
            </a:r>
            <a:endParaRPr lang="en-US" sz="2800" b="1" dirty="0"/>
          </a:p>
          <a:p>
            <a:r>
              <a:rPr lang="en-US" sz="2800" b="1" dirty="0"/>
              <a:t>June 8, 10:30 a.m.</a:t>
            </a:r>
          </a:p>
        </p:txBody>
      </p:sp>
    </p:spTree>
    <p:extLst>
      <p:ext uri="{BB962C8B-B14F-4D97-AF65-F5344CB8AC3E}">
        <p14:creationId xmlns:p14="http://schemas.microsoft.com/office/powerpoint/2010/main" val="3503538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50799-74A8-709D-F4DF-419DCABA4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49185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+mn-lt"/>
              </a:rPr>
              <a:t>Analogical relationships among the initial onsets in </a:t>
            </a:r>
            <a:br>
              <a:rPr lang="en-US" b="1" dirty="0">
                <a:latin typeface="+mn-lt"/>
              </a:rPr>
            </a:br>
            <a:r>
              <a:rPr lang="en-US" b="1" dirty="0">
                <a:latin typeface="+mn-lt"/>
              </a:rPr>
              <a:t>iterations of the longest IOI repetition in “</a:t>
            </a:r>
            <a:r>
              <a:rPr lang="en-US" b="1" dirty="0" err="1">
                <a:latin typeface="+mn-lt"/>
              </a:rPr>
              <a:t>Meo</a:t>
            </a:r>
            <a:r>
              <a:rPr lang="en-US" b="1" dirty="0">
                <a:latin typeface="+mn-lt"/>
              </a:rPr>
              <a:t>”: </a:t>
            </a:r>
            <a:br>
              <a:rPr lang="en-US" b="1" dirty="0">
                <a:latin typeface="+mn-lt"/>
              </a:rPr>
            </a:br>
            <a:r>
              <a:rPr lang="en-US" b="1" dirty="0">
                <a:latin typeface="+mn-lt"/>
              </a:rPr>
              <a:t>(</a:t>
            </a:r>
            <a:r>
              <a:rPr lang="en-US" b="1" dirty="0" err="1">
                <a:latin typeface="+mn-lt"/>
              </a:rPr>
              <a:t>xRy</a:t>
            </a:r>
            <a:r>
              <a:rPr lang="en-US" b="1" dirty="0">
                <a:latin typeface="+mn-lt"/>
              </a:rPr>
              <a:t>).(x1Ry1) or </a:t>
            </a:r>
            <a:r>
              <a:rPr lang="en-US" b="1" dirty="0" err="1">
                <a:latin typeface="+mn-lt"/>
              </a:rPr>
              <a:t>x:y</a:t>
            </a:r>
            <a:r>
              <a:rPr lang="en-US" b="1" dirty="0">
                <a:latin typeface="+mn-lt"/>
              </a:rPr>
              <a:t>::x1:y1, etc.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C32ACB1-6067-258F-3D52-B24FB4BCA9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3143" y="2090057"/>
            <a:ext cx="11489238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9709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50799-74A8-709D-F4DF-419DCABA4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" y="1"/>
            <a:ext cx="12166600" cy="627743"/>
          </a:xfrm>
        </p:spPr>
        <p:txBody>
          <a:bodyPr>
            <a:noAutofit/>
          </a:bodyPr>
          <a:lstStyle/>
          <a:p>
            <a:r>
              <a:rPr lang="en-US" sz="3600" b="1" dirty="0">
                <a:latin typeface="+mn-lt"/>
              </a:rPr>
              <a:t>Immediate repetitions of IOIs within Meo’s longest repetition</a:t>
            </a:r>
          </a:p>
        </p:txBody>
      </p:sp>
      <p:pic>
        <p:nvPicPr>
          <p:cNvPr id="14" name="3 cnrsmh_e_1995_004_001_001_04 #3.wav">
            <a:hlinkClick r:id="" action="ppaction://media"/>
            <a:extLst>
              <a:ext uri="{FF2B5EF4-FFF2-40B4-BE49-F238E27FC236}">
                <a16:creationId xmlns:a16="http://schemas.microsoft.com/office/drawing/2014/main" id="{7EC05202-E950-B60F-4025-7E9B9112D6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400" y="5549219"/>
            <a:ext cx="627743" cy="627743"/>
          </a:xfrm>
          <a:prstGeom prst="rect">
            <a:avLst/>
          </a:prstGeom>
          <a:solidFill>
            <a:schemeClr val="accent5"/>
          </a:solidFill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CB92C2B-6835-1BAC-1199-55A7BAEB21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2432956" y="787820"/>
            <a:ext cx="7354721" cy="5389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85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5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086EE-FA4A-69EB-F1DB-9E90E0360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76954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+mn-lt"/>
              </a:rPr>
              <a:t>Longest repetition of IOIs plus “coda” in “Uuroi”</a:t>
            </a:r>
            <a:endParaRPr lang="en-US" dirty="0">
              <a:latin typeface="+mn-lt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380A73D-E156-790D-7168-E6991C92BB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409586"/>
            <a:ext cx="10799928" cy="3276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3978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30F1B-FD58-8548-B41F-B3D7B2F3A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74" y="2"/>
            <a:ext cx="12128826" cy="676954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+mn-lt"/>
              </a:rPr>
              <a:t>Varied repetitions of IOIs within Uuroi’s longest repetition</a:t>
            </a:r>
          </a:p>
        </p:txBody>
      </p:sp>
      <p:pic>
        <p:nvPicPr>
          <p:cNvPr id="6" name="Uuroi.wav">
            <a:hlinkClick r:id="" action="ppaction://media"/>
            <a:extLst>
              <a:ext uri="{FF2B5EF4-FFF2-40B4-BE49-F238E27FC236}">
                <a16:creationId xmlns:a16="http://schemas.microsoft.com/office/drawing/2014/main" id="{5653D558-025C-0589-7AA2-AED748D36A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174" y="5644476"/>
            <a:ext cx="573640" cy="573640"/>
          </a:xfrm>
          <a:prstGeom prst="rect">
            <a:avLst/>
          </a:prstGeom>
          <a:solidFill>
            <a:schemeClr val="accent5"/>
          </a:solidFill>
        </p:spPr>
      </p:pic>
      <p:pic>
        <p:nvPicPr>
          <p:cNvPr id="18" name="Content Placeholder 17" descr="A picture containing diagram, line&#10;&#10;Description automatically generated">
            <a:extLst>
              <a:ext uri="{FF2B5EF4-FFF2-40B4-BE49-F238E27FC236}">
                <a16:creationId xmlns:a16="http://schemas.microsoft.com/office/drawing/2014/main" id="{4D8C121D-9465-5759-20D7-C4714956EA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984312" y="849086"/>
            <a:ext cx="8639800" cy="5327877"/>
          </a:xfrm>
        </p:spPr>
      </p:pic>
    </p:spTree>
    <p:extLst>
      <p:ext uri="{BB962C8B-B14F-4D97-AF65-F5344CB8AC3E}">
        <p14:creationId xmlns:p14="http://schemas.microsoft.com/office/powerpoint/2010/main" val="66953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5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DB42F-653F-973E-D566-C56D32854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77685"/>
          </a:xfrm>
        </p:spPr>
        <p:txBody>
          <a:bodyPr>
            <a:noAutofit/>
          </a:bodyPr>
          <a:lstStyle/>
          <a:p>
            <a:r>
              <a:rPr lang="en-US" sz="3600" b="1" dirty="0">
                <a:latin typeface="+mn-lt"/>
              </a:rPr>
              <a:t>Minimum and Maximum Values of Zemp’s notated IOIs in “Meo,”  “Uuroi,” and “Hornbill”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6DE923E-639D-0D84-C38A-94427BB763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595284"/>
            <a:ext cx="11939835" cy="3667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9960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155CF-9C6D-77ED-2468-6F56C48CE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1353800" cy="68103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+mn-lt"/>
              </a:rPr>
              <a:t>“Hornbill” rhythm: exact and varied repetitions </a:t>
            </a:r>
          </a:p>
        </p:txBody>
      </p:sp>
      <p:pic>
        <p:nvPicPr>
          <p:cNvPr id="7" name="Hornbill.wav">
            <a:hlinkClick r:id="" action="ppaction://media"/>
            <a:extLst>
              <a:ext uri="{FF2B5EF4-FFF2-40B4-BE49-F238E27FC236}">
                <a16:creationId xmlns:a16="http://schemas.microsoft.com/office/drawing/2014/main" id="{E161BD60-00C0-0313-5102-D136E0A333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5564398"/>
            <a:ext cx="652816" cy="652816"/>
          </a:xfrm>
          <a:prstGeom prst="rect">
            <a:avLst/>
          </a:prstGeom>
          <a:solidFill>
            <a:schemeClr val="accent5"/>
          </a:solidFill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E947EE8-F99C-D247-5545-CE54354BC9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988541" y="765833"/>
            <a:ext cx="8541943" cy="5411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803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7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0A787-4660-12AB-00E6-024266978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1353800" cy="914399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+mn-lt"/>
              </a:rPr>
              <a:t>Minimum and Maximum Values of Zemp’s notated IOIs in “Meo,”  “Uuroi,” “Hornbill,” and “Nanarata ni keni”</a:t>
            </a:r>
            <a:endParaRPr lang="en-US" sz="2800" dirty="0">
              <a:latin typeface="+mn-lt"/>
            </a:endParaRPr>
          </a:p>
        </p:txBody>
      </p:sp>
      <p:pic>
        <p:nvPicPr>
          <p:cNvPr id="7" name="Content Placeholder 6" descr="A picture containing text, receipt, font, screenshot&#10;&#10;Description automatically generated">
            <a:extLst>
              <a:ext uri="{FF2B5EF4-FFF2-40B4-BE49-F238E27FC236}">
                <a16:creationId xmlns:a16="http://schemas.microsoft.com/office/drawing/2014/main" id="{37D64055-D4DB-B4BA-AD23-0BEA551F9E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2311" y="2000250"/>
            <a:ext cx="11187377" cy="2857499"/>
          </a:xfrm>
        </p:spPr>
      </p:pic>
    </p:spTree>
    <p:extLst>
      <p:ext uri="{BB962C8B-B14F-4D97-AF65-F5344CB8AC3E}">
        <p14:creationId xmlns:p14="http://schemas.microsoft.com/office/powerpoint/2010/main" val="21946753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DDCEC4-EE03-34BE-75FC-A6B61393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67443"/>
          </a:xfrm>
        </p:spPr>
        <p:txBody>
          <a:bodyPr>
            <a:noAutofit/>
          </a:bodyPr>
          <a:lstStyle/>
          <a:p>
            <a:r>
              <a:rPr lang="en-US" sz="3000" b="1" dirty="0">
                <a:latin typeface="+mn-lt"/>
              </a:rPr>
              <a:t>Comparison of “dotted eighths” and “dotted quarters in “Nanarata ni keni”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57CFB5F-2F88-EE91-01DE-12AA171132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569" y="2155371"/>
            <a:ext cx="11974588" cy="366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615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A6209-EEAE-F34B-41DC-8FF2CAB82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1353800" cy="734785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+mn-lt"/>
              </a:rPr>
              <a:t>Parts of “Nanarata ni keni”’s IOI rhythm: “dotted eighths”</a:t>
            </a:r>
          </a:p>
        </p:txBody>
      </p:sp>
      <p:pic>
        <p:nvPicPr>
          <p:cNvPr id="8" name="Hornbill 1st phrase.wav">
            <a:hlinkClick r:id="" action="ppaction://media"/>
            <a:extLst>
              <a:ext uri="{FF2B5EF4-FFF2-40B4-BE49-F238E27FC236}">
                <a16:creationId xmlns:a16="http://schemas.microsoft.com/office/drawing/2014/main" id="{BACB10B7-F817-A779-B971-0293222D7C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1329087"/>
            <a:ext cx="587829" cy="587829"/>
          </a:xfrm>
          <a:prstGeom prst="rect">
            <a:avLst/>
          </a:prstGeom>
          <a:solidFill>
            <a:schemeClr val="accent5"/>
          </a:solidFill>
        </p:spPr>
      </p:pic>
      <p:pic>
        <p:nvPicPr>
          <p:cNvPr id="10" name="Nanarata 3d phrase.wav">
            <a:hlinkClick r:id="" action="ppaction://media"/>
            <a:extLst>
              <a:ext uri="{FF2B5EF4-FFF2-40B4-BE49-F238E27FC236}">
                <a16:creationId xmlns:a16="http://schemas.microsoft.com/office/drawing/2014/main" id="{D594CCEA-D7E9-3049-0E88-0892FFACADA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583" y="4396720"/>
            <a:ext cx="595412" cy="595412"/>
          </a:xfrm>
          <a:prstGeom prst="rect">
            <a:avLst/>
          </a:prstGeom>
          <a:solidFill>
            <a:schemeClr val="accent5"/>
          </a:solidFill>
        </p:spPr>
      </p:pic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97B7E020-605A-E400-0D1C-AF1FC9508C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2073729" y="726016"/>
            <a:ext cx="7380514" cy="6009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767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8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65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F8696-E301-1899-6D1E-B5BFC5D9F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555170"/>
          </a:xfrm>
        </p:spPr>
        <p:txBody>
          <a:bodyPr>
            <a:normAutofit/>
          </a:bodyPr>
          <a:lstStyle/>
          <a:p>
            <a:r>
              <a:rPr lang="en-US" sz="3000" b="1" dirty="0">
                <a:latin typeface="+mn-lt"/>
              </a:rPr>
              <a:t>Comparison of “triplet eighths” and “dotted quarters in “Nanarata ni keni”</a:t>
            </a:r>
            <a:endParaRPr lang="en-US" sz="3000" dirty="0">
              <a:latin typeface="+mn-lt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944F6FC-A253-DA0E-02A7-C5DF2778D5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40315" y="1289957"/>
            <a:ext cx="12232315" cy="475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852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EAF30-7A52-1900-237E-D307589AA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61356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latin typeface="+mn-lt"/>
              </a:rPr>
              <a:t>Prioritizing Rhythmic Analysis:</a:t>
            </a:r>
            <a:br>
              <a:rPr lang="en-US" sz="3600" b="1" dirty="0">
                <a:latin typeface="+mn-lt"/>
              </a:rPr>
            </a:br>
            <a:r>
              <a:rPr lang="en-US" sz="3600" b="1" dirty="0">
                <a:latin typeface="+mn-lt"/>
              </a:rPr>
              <a:t>Temporal Organization of  ’</a:t>
            </a:r>
            <a:r>
              <a:rPr lang="en-US" sz="3600" b="1" dirty="0" err="1">
                <a:latin typeface="+mn-lt"/>
              </a:rPr>
              <a:t>Are’are</a:t>
            </a:r>
            <a:r>
              <a:rPr lang="en-US" sz="3600" b="1">
                <a:latin typeface="+mn-lt"/>
              </a:rPr>
              <a:t> Solo Polyphonic </a:t>
            </a:r>
            <a:r>
              <a:rPr lang="en-US" sz="3600" b="1" dirty="0">
                <a:latin typeface="+mn-lt"/>
              </a:rPr>
              <a:t>Panpipe Pieces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997B67-49D8-7A08-B559-B4F5C3D508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6285"/>
            <a:ext cx="10515600" cy="555171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Introduction</a:t>
            </a:r>
          </a:p>
          <a:p>
            <a:pPr marL="0" indent="0">
              <a:buNone/>
            </a:pPr>
            <a:r>
              <a:rPr lang="en-US" dirty="0"/>
              <a:t>	Onsets</a:t>
            </a:r>
          </a:p>
          <a:p>
            <a:pPr marL="0" indent="0">
              <a:buNone/>
            </a:pPr>
            <a:r>
              <a:rPr lang="en-US" dirty="0"/>
              <a:t>		Inter-onset Intervals (IOIs)</a:t>
            </a:r>
          </a:p>
          <a:p>
            <a:pPr marL="0" indent="0">
              <a:buNone/>
            </a:pPr>
            <a:r>
              <a:rPr lang="en-US" dirty="0"/>
              <a:t>		Analogical Relations</a:t>
            </a:r>
          </a:p>
          <a:p>
            <a:pPr marL="0" indent="0">
              <a:buNone/>
            </a:pPr>
            <a:r>
              <a:rPr lang="en-US" dirty="0"/>
              <a:t>		Recovered Differences</a:t>
            </a:r>
          </a:p>
          <a:p>
            <a:pPr marL="0" indent="0">
              <a:buNone/>
            </a:pPr>
            <a:r>
              <a:rPr lang="en-US" dirty="0"/>
              <a:t>		Proportionate Differences</a:t>
            </a:r>
          </a:p>
          <a:p>
            <a:pPr marL="0" indent="0">
              <a:buNone/>
            </a:pPr>
            <a:r>
              <a:rPr lang="en-US" dirty="0"/>
              <a:t>	Residual Differences</a:t>
            </a:r>
          </a:p>
          <a:p>
            <a:pPr marL="0" indent="0">
              <a:buNone/>
            </a:pPr>
            <a:r>
              <a:rPr lang="en-US" dirty="0"/>
              <a:t>		Legato and Non-legato Articulations</a:t>
            </a:r>
          </a:p>
          <a:p>
            <a:pPr marL="0" indent="0">
              <a:buNone/>
            </a:pPr>
            <a:r>
              <a:rPr lang="en-US" dirty="0"/>
              <a:t>		Pulsations, Pulses, and Inter-pulse Intervals (“IPIs”)</a:t>
            </a:r>
          </a:p>
          <a:p>
            <a:pPr marL="0" indent="0">
              <a:buNone/>
            </a:pPr>
            <a:r>
              <a:rPr lang="en-US" dirty="0"/>
              <a:t>		Higher and Lower Pitches</a:t>
            </a:r>
          </a:p>
          <a:p>
            <a:pPr marL="0" indent="0">
              <a:buNone/>
            </a:pPr>
            <a:r>
              <a:rPr lang="en-US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40566449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A6209-EEAE-F34B-41DC-8FF2CAB82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1353800" cy="408213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+mn-lt"/>
              </a:rPr>
              <a:t>Parts of “Nanarata ni keni”’s IOI rhythm: “triplet eighths”</a:t>
            </a:r>
          </a:p>
        </p:txBody>
      </p:sp>
      <p:pic>
        <p:nvPicPr>
          <p:cNvPr id="8" name="Nanarata 2nd phrase.wav">
            <a:hlinkClick r:id="" action="ppaction://media"/>
            <a:extLst>
              <a:ext uri="{FF2B5EF4-FFF2-40B4-BE49-F238E27FC236}">
                <a16:creationId xmlns:a16="http://schemas.microsoft.com/office/drawing/2014/main" id="{495C500C-54B4-B7C4-FF0B-911AA98329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7250" y="2745552"/>
            <a:ext cx="628750" cy="628750"/>
          </a:xfrm>
          <a:prstGeom prst="rect">
            <a:avLst/>
          </a:prstGeom>
          <a:solidFill>
            <a:schemeClr val="accent5"/>
          </a:solidFill>
        </p:spPr>
      </p:pic>
      <p:pic>
        <p:nvPicPr>
          <p:cNvPr id="10" name="Nanarata 4th phrase.wav">
            <a:hlinkClick r:id="" action="ppaction://media"/>
            <a:extLst>
              <a:ext uri="{FF2B5EF4-FFF2-40B4-BE49-F238E27FC236}">
                <a16:creationId xmlns:a16="http://schemas.microsoft.com/office/drawing/2014/main" id="{CF6AD65D-AFE7-D179-B0A4-F0F9C42DFAE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5606229"/>
            <a:ext cx="628750" cy="677529"/>
          </a:xfrm>
          <a:prstGeom prst="rect">
            <a:avLst/>
          </a:prstGeom>
          <a:solidFill>
            <a:schemeClr val="accent5"/>
          </a:solidFill>
        </p:spPr>
      </p:pic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80C5B92C-6865-DA42-2EC9-CAD4A8C406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1763486" y="622877"/>
            <a:ext cx="7821385" cy="5863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126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95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BB53A-1DA5-22E1-1FC4-5A8367A9F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81036"/>
          </a:xfrm>
        </p:spPr>
        <p:txBody>
          <a:bodyPr>
            <a:normAutofit fontScale="90000"/>
          </a:bodyPr>
          <a:lstStyle/>
          <a:p>
            <a:r>
              <a:rPr lang="en-US" sz="3000" b="1" dirty="0">
                <a:latin typeface="+mn-lt"/>
              </a:rPr>
              <a:t>“Nanarata ni keni”’s rhythm re-notated with symbol for lengthening of initial eighths and dotted eighths</a:t>
            </a:r>
          </a:p>
        </p:txBody>
      </p:sp>
      <p:pic>
        <p:nvPicPr>
          <p:cNvPr id="5" name="Content Placeholder 4" descr="A picture containing sheet music&#10;&#10;Description automatically generated">
            <a:extLst>
              <a:ext uri="{FF2B5EF4-FFF2-40B4-BE49-F238E27FC236}">
                <a16:creationId xmlns:a16="http://schemas.microsoft.com/office/drawing/2014/main" id="{37EC37F6-7CA0-0392-8B00-8A1E62E39F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5492" y="800100"/>
            <a:ext cx="8505708" cy="5445130"/>
          </a:xfrm>
        </p:spPr>
      </p:pic>
    </p:spTree>
    <p:extLst>
      <p:ext uri="{BB962C8B-B14F-4D97-AF65-F5344CB8AC3E}">
        <p14:creationId xmlns:p14="http://schemas.microsoft.com/office/powerpoint/2010/main" val="10064897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E0125-30E1-10E8-6D02-59DD09D73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81036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+mn-lt"/>
              </a:rPr>
              <a:t>Legato and non-legato articulations in Manemaetare’s pieces</a:t>
            </a:r>
          </a:p>
        </p:txBody>
      </p:sp>
      <p:pic>
        <p:nvPicPr>
          <p:cNvPr id="5" name="Content Placeholder 4" descr="A picture containing text, screenshot, font, number&#10;&#10;Description automatically generated">
            <a:extLst>
              <a:ext uri="{FF2B5EF4-FFF2-40B4-BE49-F238E27FC236}">
                <a16:creationId xmlns:a16="http://schemas.microsoft.com/office/drawing/2014/main" id="{284FFC46-92FC-420E-ABC5-D2770CF6E5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3955" y="963385"/>
            <a:ext cx="7714973" cy="5300123"/>
          </a:xfrm>
        </p:spPr>
      </p:pic>
    </p:spTree>
    <p:extLst>
      <p:ext uri="{BB962C8B-B14F-4D97-AF65-F5344CB8AC3E}">
        <p14:creationId xmlns:p14="http://schemas.microsoft.com/office/powerpoint/2010/main" val="27143623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36B71-F30D-535B-AC96-EFF4B92E1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828800"/>
          </a:xfrm>
        </p:spPr>
        <p:txBody>
          <a:bodyPr>
            <a:noAutofit/>
          </a:bodyPr>
          <a:lstStyle/>
          <a:p>
            <a:r>
              <a:rPr lang="en-US" sz="3600" b="1" dirty="0">
                <a:latin typeface="+mn-lt"/>
              </a:rPr>
              <a:t>Legato (==) and non-legato articulations in longest repeated IOI rhythms of “</a:t>
            </a:r>
            <a:r>
              <a:rPr lang="en-US" sz="3600" b="1" dirty="0" err="1">
                <a:latin typeface="+mn-lt"/>
              </a:rPr>
              <a:t>Uuroi</a:t>
            </a:r>
            <a:r>
              <a:rPr lang="en-US" sz="3600" b="1" dirty="0">
                <a:latin typeface="+mn-lt"/>
              </a:rPr>
              <a:t>” </a:t>
            </a:r>
            <a:br>
              <a:rPr lang="en-US" sz="3600" b="1" dirty="0">
                <a:latin typeface="+mn-lt"/>
              </a:rPr>
            </a:br>
            <a:r>
              <a:rPr lang="en-US" sz="3600" b="1" dirty="0">
                <a:latin typeface="+mn-lt"/>
              </a:rPr>
              <a:t>o’s indicate onsets; e, q, q., and h represent eighths, quarters, dotted quarters, and halves</a:t>
            </a:r>
          </a:p>
        </p:txBody>
      </p:sp>
      <p:pic>
        <p:nvPicPr>
          <p:cNvPr id="7" name="Content Placeholder 6" descr="A picture containing font, screenshot, text, algebra&#10;&#10;Description automatically generated">
            <a:extLst>
              <a:ext uri="{FF2B5EF4-FFF2-40B4-BE49-F238E27FC236}">
                <a16:creationId xmlns:a16="http://schemas.microsoft.com/office/drawing/2014/main" id="{60A80AD4-8BBB-A6B1-A8AF-0A41E08F49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1089" y="2057400"/>
            <a:ext cx="11627702" cy="3376273"/>
          </a:xfrm>
        </p:spPr>
      </p:pic>
    </p:spTree>
    <p:extLst>
      <p:ext uri="{BB962C8B-B14F-4D97-AF65-F5344CB8AC3E}">
        <p14:creationId xmlns:p14="http://schemas.microsoft.com/office/powerpoint/2010/main" val="1571825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BAC97-3FAE-C378-FD50-A44BED7BA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886" y="-1"/>
            <a:ext cx="12192000" cy="1502230"/>
          </a:xfrm>
        </p:spPr>
        <p:txBody>
          <a:bodyPr>
            <a:noAutofit/>
          </a:bodyPr>
          <a:lstStyle/>
          <a:p>
            <a:r>
              <a:rPr lang="en-US" sz="3600" b="1" dirty="0">
                <a:latin typeface="+mn-lt"/>
              </a:rPr>
              <a:t>Legato (==) and non-legato articulations in “</a:t>
            </a:r>
            <a:r>
              <a:rPr lang="en-US" sz="3600" b="1" dirty="0" err="1">
                <a:latin typeface="+mn-lt"/>
              </a:rPr>
              <a:t>Meo</a:t>
            </a:r>
            <a:r>
              <a:rPr lang="en-US" sz="3600" b="1" dirty="0">
                <a:latin typeface="+mn-lt"/>
              </a:rPr>
              <a:t>”</a:t>
            </a:r>
            <a:br>
              <a:rPr lang="en-US" sz="3600" b="1" dirty="0">
                <a:latin typeface="+mn-lt"/>
              </a:rPr>
            </a:br>
            <a:r>
              <a:rPr lang="en-US" sz="3600" b="1" dirty="0">
                <a:latin typeface="+mn-lt"/>
              </a:rPr>
              <a:t>Arrows indicate differences between longest repetition’s iterations.</a:t>
            </a:r>
            <a:endParaRPr lang="en-US" sz="3600" u="sng" dirty="0">
              <a:latin typeface="+mn-lt"/>
            </a:endParaRPr>
          </a:p>
        </p:txBody>
      </p:sp>
      <p:pic>
        <p:nvPicPr>
          <p:cNvPr id="6" name="Content Placeholder 5" descr="A picture containing text, screenshot, diagram, font&#10;&#10;Description automatically generated">
            <a:extLst>
              <a:ext uri="{FF2B5EF4-FFF2-40B4-BE49-F238E27FC236}">
                <a16:creationId xmlns:a16="http://schemas.microsoft.com/office/drawing/2014/main" id="{35C6795B-B357-B945-FCD4-8422EB50EC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0865" y="1582264"/>
            <a:ext cx="7359706" cy="5275736"/>
          </a:xfrm>
        </p:spPr>
      </p:pic>
    </p:spTree>
    <p:extLst>
      <p:ext uri="{BB962C8B-B14F-4D97-AF65-F5344CB8AC3E}">
        <p14:creationId xmlns:p14="http://schemas.microsoft.com/office/powerpoint/2010/main" val="3482272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5A088-126B-FD2A-EB78-67DA1BF94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30632" y="1"/>
            <a:ext cx="12192000" cy="101325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+mn-lt"/>
              </a:rPr>
              <a:t>First five IOIs at the beginning of “</a:t>
            </a:r>
            <a:r>
              <a:rPr lang="en-US" b="1" dirty="0" err="1">
                <a:latin typeface="+mn-lt"/>
              </a:rPr>
              <a:t>Uuroi</a:t>
            </a:r>
            <a:r>
              <a:rPr lang="en-US" b="1" dirty="0">
                <a:latin typeface="+mn-lt"/>
              </a:rPr>
              <a:t>”</a:t>
            </a:r>
            <a:br>
              <a:rPr lang="en-US" b="1" dirty="0">
                <a:latin typeface="+mn-lt"/>
              </a:rPr>
            </a:br>
            <a:r>
              <a:rPr lang="en-US" b="1" dirty="0">
                <a:latin typeface="+mn-lt"/>
              </a:rPr>
              <a:t>3 times at full speed and half speed</a:t>
            </a:r>
          </a:p>
        </p:txBody>
      </p:sp>
      <p:pic>
        <p:nvPicPr>
          <p:cNvPr id="5" name="Content Placeholder 4" descr="A picture containing screenshot, blue, line, fence&#10;&#10;Description automatically generated">
            <a:extLst>
              <a:ext uri="{FF2B5EF4-FFF2-40B4-BE49-F238E27FC236}">
                <a16:creationId xmlns:a16="http://schemas.microsoft.com/office/drawing/2014/main" id="{A0B0BE1B-A0EB-1FAE-3596-6949BE6A5A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593271" y="1700947"/>
            <a:ext cx="10515600" cy="1728053"/>
          </a:xfrm>
        </p:spPr>
      </p:pic>
      <p:pic>
        <p:nvPicPr>
          <p:cNvPr id="7" name="# uuroi opening 3 times full speed.wav">
            <a:hlinkClick r:id="" action="ppaction://media"/>
            <a:extLst>
              <a:ext uri="{FF2B5EF4-FFF2-40B4-BE49-F238E27FC236}">
                <a16:creationId xmlns:a16="http://schemas.microsoft.com/office/drawing/2014/main" id="{0110C588-7735-545C-CB39-7183A1F3C2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7802" y="5266812"/>
            <a:ext cx="812800" cy="812800"/>
          </a:xfrm>
          <a:prstGeom prst="rect">
            <a:avLst/>
          </a:prstGeom>
          <a:solidFill>
            <a:schemeClr val="accent5"/>
          </a:solidFill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A4A4B8C-570A-E026-69F8-5627241E2638}"/>
              </a:ext>
            </a:extLst>
          </p:cNvPr>
          <p:cNvSpPr txBox="1"/>
          <p:nvPr/>
        </p:nvSpPr>
        <p:spPr>
          <a:xfrm>
            <a:off x="395416" y="3917092"/>
            <a:ext cx="107134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       </a:t>
            </a:r>
          </a:p>
          <a:p>
            <a:endParaRPr lang="en-US" sz="2400" b="1" dirty="0"/>
          </a:p>
          <a:p>
            <a:r>
              <a:rPr lang="en-US" sz="2400" b="1" dirty="0"/>
              <a:t>Full speed					Half speed</a:t>
            </a:r>
          </a:p>
        </p:txBody>
      </p:sp>
      <p:pic>
        <p:nvPicPr>
          <p:cNvPr id="10" name="# uuroi opening 3 times half speed.wav">
            <a:hlinkClick r:id="" action="ppaction://media"/>
            <a:extLst>
              <a:ext uri="{FF2B5EF4-FFF2-40B4-BE49-F238E27FC236}">
                <a16:creationId xmlns:a16="http://schemas.microsoft.com/office/drawing/2014/main" id="{003257B5-0C92-85C5-F6FB-96D04CB0983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83300" y="5271625"/>
            <a:ext cx="812800" cy="812800"/>
          </a:xfrm>
          <a:prstGeom prst="rect">
            <a:avLst/>
          </a:prstGeom>
          <a:solidFill>
            <a:schemeClr val="accent1"/>
          </a:solidFill>
        </p:spPr>
      </p:pic>
    </p:spTree>
    <p:extLst>
      <p:ext uri="{BB962C8B-B14F-4D97-AF65-F5344CB8AC3E}">
        <p14:creationId xmlns:p14="http://schemas.microsoft.com/office/powerpoint/2010/main" val="323661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0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87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D66E86-1865-FFF1-113F-7A730E2F0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526381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+mn-lt"/>
              </a:rPr>
              <a:t>Uneven “inter-pulse intervals” (IPIs?) in “</a:t>
            </a:r>
            <a:r>
              <a:rPr lang="en-US" sz="3600" b="1" dirty="0" err="1">
                <a:latin typeface="+mn-lt"/>
              </a:rPr>
              <a:t>Nanarata</a:t>
            </a:r>
            <a:r>
              <a:rPr lang="en-US" sz="3600" b="1" dirty="0">
                <a:latin typeface="+mn-lt"/>
              </a:rPr>
              <a:t> ni </a:t>
            </a:r>
            <a:r>
              <a:rPr lang="en-US" sz="3600" b="1" dirty="0" err="1">
                <a:latin typeface="+mn-lt"/>
              </a:rPr>
              <a:t>keni</a:t>
            </a:r>
            <a:r>
              <a:rPr lang="en-US" sz="3600" b="1" dirty="0">
                <a:latin typeface="+mn-lt"/>
              </a:rPr>
              <a:t>”</a:t>
            </a:r>
            <a:br>
              <a:rPr lang="en-US" sz="3600" b="1" dirty="0">
                <a:latin typeface="+mn-lt"/>
              </a:rPr>
            </a:br>
            <a:r>
              <a:rPr lang="en-US" sz="3600" b="1" dirty="0">
                <a:latin typeface="+mn-lt"/>
              </a:rPr>
              <a:t>4 times at full speed and half speed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4DFBC9-2DB3-C776-BE46-014208ABBD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Full speed/tempo				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Half speed/tempo</a:t>
            </a:r>
          </a:p>
        </p:txBody>
      </p:sp>
      <p:pic>
        <p:nvPicPr>
          <p:cNvPr id="4" name="Full speed:tempo C-G.wav">
            <a:hlinkClick r:id="" action="ppaction://media"/>
            <a:extLst>
              <a:ext uri="{FF2B5EF4-FFF2-40B4-BE49-F238E27FC236}">
                <a16:creationId xmlns:a16="http://schemas.microsoft.com/office/drawing/2014/main" id="{572310DC-A0AF-A9D8-7CDC-DDB4F4959D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" y="3022600"/>
            <a:ext cx="812800" cy="812800"/>
          </a:xfrm>
          <a:prstGeom prst="rect">
            <a:avLst/>
          </a:prstGeom>
          <a:solidFill>
            <a:schemeClr val="accent5"/>
          </a:solidFill>
        </p:spPr>
      </p:pic>
      <p:pic>
        <p:nvPicPr>
          <p:cNvPr id="5" name="Half speed:tempo C-G.wav">
            <a:hlinkClick r:id="" action="ppaction://media"/>
            <a:extLst>
              <a:ext uri="{FF2B5EF4-FFF2-40B4-BE49-F238E27FC236}">
                <a16:creationId xmlns:a16="http://schemas.microsoft.com/office/drawing/2014/main" id="{4B0A43B8-6C1A-9D8F-A754-C89F8972B0F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" y="5032375"/>
            <a:ext cx="812800" cy="812800"/>
          </a:xfrm>
          <a:prstGeom prst="rect">
            <a:avLst/>
          </a:prstGeom>
          <a:solidFill>
            <a:schemeClr val="accent1"/>
          </a:solidFill>
        </p:spPr>
      </p:pic>
    </p:spTree>
    <p:extLst>
      <p:ext uri="{BB962C8B-B14F-4D97-AF65-F5344CB8AC3E}">
        <p14:creationId xmlns:p14="http://schemas.microsoft.com/office/powerpoint/2010/main" val="2755625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70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2AEA3-D010-66B9-43D2-FE862568A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89956"/>
          </a:xfrm>
        </p:spPr>
        <p:txBody>
          <a:bodyPr>
            <a:noAutofit/>
          </a:bodyPr>
          <a:lstStyle/>
          <a:p>
            <a:r>
              <a:rPr lang="en-US" sz="3600" b="1" dirty="0">
                <a:latin typeface="+mn-lt"/>
              </a:rPr>
              <a:t>Comparison of numbers of pulses in pulsations in Zemp’s transcriptions and in Zemp’s recordings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42E763A-F346-6608-48B7-71359C9EC5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970" y="1861456"/>
            <a:ext cx="11360615" cy="4228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5272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79DF1-2BB3-5245-BB4C-904D88DAB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08314"/>
          </a:xfrm>
        </p:spPr>
        <p:txBody>
          <a:bodyPr>
            <a:normAutofit/>
          </a:bodyPr>
          <a:lstStyle/>
          <a:p>
            <a:r>
              <a:rPr lang="en-US" sz="2700" b="1" dirty="0">
                <a:latin typeface="+mn-lt"/>
              </a:rPr>
              <a:t>Numbers of pulses in successive pulsations within the longest repeated rhythms: </a:t>
            </a:r>
            <a:br>
              <a:rPr lang="en-US" sz="2700" b="1" dirty="0">
                <a:latin typeface="+mn-lt"/>
              </a:rPr>
            </a:br>
            <a:r>
              <a:rPr lang="en-US" sz="2700" b="1" dirty="0">
                <a:latin typeface="+mn-lt"/>
              </a:rPr>
              <a:t>blue entries identify pulsations in the first iteration that differ from their counterparts in the second iteration. 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5393E2AA-8A77-88A3-CD0B-18DF5CCC1AD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7680705"/>
              </p:ext>
            </p:extLst>
          </p:nvPr>
        </p:nvGraphicFramePr>
        <p:xfrm>
          <a:off x="6721928" y="1208315"/>
          <a:ext cx="5470072" cy="26288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8A8476B9-E99C-B42F-C30B-C6ED81BC13A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8805539"/>
              </p:ext>
            </p:extLst>
          </p:nvPr>
        </p:nvGraphicFramePr>
        <p:xfrm>
          <a:off x="6721929" y="4098471"/>
          <a:ext cx="5470071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9AC5F386-2AE2-C7BC-DB32-F6A41AE857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2807868"/>
              </p:ext>
            </p:extLst>
          </p:nvPr>
        </p:nvGraphicFramePr>
        <p:xfrm>
          <a:off x="0" y="4098471"/>
          <a:ext cx="582385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6F45D096-F46F-3BAE-3658-432D436579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3463634"/>
              </p:ext>
            </p:extLst>
          </p:nvPr>
        </p:nvGraphicFramePr>
        <p:xfrm>
          <a:off x="0" y="1208315"/>
          <a:ext cx="5823856" cy="26288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2562219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6A294B-D056-4301-337F-A75C8A77E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424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+mn-lt"/>
              </a:rPr>
              <a:t>Delayed lower tone in “</a:t>
            </a:r>
            <a:r>
              <a:rPr lang="en-US" b="1" dirty="0" err="1">
                <a:latin typeface="+mn-lt"/>
              </a:rPr>
              <a:t>Uuroi</a:t>
            </a:r>
            <a:r>
              <a:rPr lang="en-US" b="1" dirty="0">
                <a:latin typeface="+mn-lt"/>
              </a:rPr>
              <a:t>”: complete at far left, </a:t>
            </a:r>
            <a:br>
              <a:rPr lang="en-US" b="1" dirty="0">
                <a:latin typeface="+mn-lt"/>
              </a:rPr>
            </a:br>
            <a:r>
              <a:rPr lang="en-US" b="1" dirty="0">
                <a:latin typeface="+mn-lt"/>
              </a:rPr>
              <a:t>and in increments of ~80 msec from left to right</a:t>
            </a:r>
          </a:p>
        </p:txBody>
      </p:sp>
      <p:pic>
        <p:nvPicPr>
          <p:cNvPr id="5" name="Content Placeholder 4" descr="A picture containing illustration&#10;&#10;Description automatically generated with low confidence">
            <a:extLst>
              <a:ext uri="{FF2B5EF4-FFF2-40B4-BE49-F238E27FC236}">
                <a16:creationId xmlns:a16="http://schemas.microsoft.com/office/drawing/2014/main" id="{ADFB122A-2A7C-3F84-1E6F-288DB4D0C0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0" y="1420585"/>
            <a:ext cx="1461270" cy="3905703"/>
          </a:xfrm>
        </p:spPr>
      </p:pic>
      <p:pic>
        <p:nvPicPr>
          <p:cNvPr id="8" name="Picture 7" descr="A picture containing screenshot, illustration&#10;&#10;Description automatically generated">
            <a:extLst>
              <a:ext uri="{FF2B5EF4-FFF2-40B4-BE49-F238E27FC236}">
                <a16:creationId xmlns:a16="http://schemas.microsoft.com/office/drawing/2014/main" id="{90319292-1352-0BE8-A330-2D41A1E0A5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2601" y="1420585"/>
            <a:ext cx="1461271" cy="3905704"/>
          </a:xfrm>
          <a:prstGeom prst="rect">
            <a:avLst/>
          </a:prstGeom>
        </p:spPr>
      </p:pic>
      <p:pic>
        <p:nvPicPr>
          <p:cNvPr id="11" name="Picture 10" descr="A picture containing line, illustration, design&#10;&#10;Description automatically generated">
            <a:extLst>
              <a:ext uri="{FF2B5EF4-FFF2-40B4-BE49-F238E27FC236}">
                <a16:creationId xmlns:a16="http://schemas.microsoft.com/office/drawing/2014/main" id="{B30C10D0-2A89-9693-0055-237214A4F71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42007" y="1420584"/>
            <a:ext cx="1461271" cy="3905705"/>
          </a:xfrm>
          <a:prstGeom prst="rect">
            <a:avLst/>
          </a:prstGeom>
        </p:spPr>
      </p:pic>
      <p:pic>
        <p:nvPicPr>
          <p:cNvPr id="14" name="Picture 13" descr="A picture containing illustration, design&#10;&#10;Description automatically generated with medium confidence">
            <a:extLst>
              <a:ext uri="{FF2B5EF4-FFF2-40B4-BE49-F238E27FC236}">
                <a16:creationId xmlns:a16="http://schemas.microsoft.com/office/drawing/2014/main" id="{A1B76D18-73B5-07FD-0D0A-AD1D43483F0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1415" y="1420584"/>
            <a:ext cx="1461271" cy="3905706"/>
          </a:xfrm>
          <a:prstGeom prst="rect">
            <a:avLst/>
          </a:prstGeom>
        </p:spPr>
      </p:pic>
      <p:pic>
        <p:nvPicPr>
          <p:cNvPr id="17" name="Picture 16" descr="A picture containing line, illustration, design&#10;&#10;Description automatically generated">
            <a:extLst>
              <a:ext uri="{FF2B5EF4-FFF2-40B4-BE49-F238E27FC236}">
                <a16:creationId xmlns:a16="http://schemas.microsoft.com/office/drawing/2014/main" id="{EC75865A-E8B8-6682-9526-E8E56E3675E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84015" y="1420582"/>
            <a:ext cx="1461271" cy="3905707"/>
          </a:xfrm>
          <a:prstGeom prst="rect">
            <a:avLst/>
          </a:prstGeom>
        </p:spPr>
      </p:pic>
      <p:pic>
        <p:nvPicPr>
          <p:cNvPr id="20" name="Picture 19" descr="A close-up of a sound wave&#10;&#10;Description automatically generated with low confidence">
            <a:extLst>
              <a:ext uri="{FF2B5EF4-FFF2-40B4-BE49-F238E27FC236}">
                <a16:creationId xmlns:a16="http://schemas.microsoft.com/office/drawing/2014/main" id="{380C1E8D-31D9-FC96-8610-8D55439D500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36615" y="1420581"/>
            <a:ext cx="1461271" cy="3905707"/>
          </a:xfrm>
          <a:prstGeom prst="rect">
            <a:avLst/>
          </a:prstGeom>
        </p:spPr>
      </p:pic>
      <p:pic>
        <p:nvPicPr>
          <p:cNvPr id="22" name="# Uuroi delayed lower tone.wav">
            <a:hlinkClick r:id="" action="ppaction://media"/>
            <a:extLst>
              <a:ext uri="{FF2B5EF4-FFF2-40B4-BE49-F238E27FC236}">
                <a16:creationId xmlns:a16="http://schemas.microsoft.com/office/drawing/2014/main" id="{2993C30E-1D69-E27A-8434-D4BDCB6E42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3174" y="5704468"/>
            <a:ext cx="508326" cy="508326"/>
          </a:xfrm>
          <a:prstGeom prst="rect">
            <a:avLst/>
          </a:prstGeom>
          <a:solidFill>
            <a:schemeClr val="accent5"/>
          </a:solidFill>
        </p:spPr>
      </p:pic>
      <p:pic>
        <p:nvPicPr>
          <p:cNvPr id="24" name="# Uuroi delayed lower at half speed.wav">
            <a:hlinkClick r:id="" action="ppaction://media"/>
            <a:extLst>
              <a:ext uri="{FF2B5EF4-FFF2-40B4-BE49-F238E27FC236}">
                <a16:creationId xmlns:a16="http://schemas.microsoft.com/office/drawing/2014/main" id="{51A90819-C26C-7837-D03E-9208EBED7AE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096000" y="5704468"/>
            <a:ext cx="508326" cy="508326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966039A0-3DB6-D70F-6832-88DC5FBF2FC3}"/>
              </a:ext>
            </a:extLst>
          </p:cNvPr>
          <p:cNvSpPr txBox="1"/>
          <p:nvPr/>
        </p:nvSpPr>
        <p:spPr>
          <a:xfrm>
            <a:off x="1224643" y="5453743"/>
            <a:ext cx="94179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3 times fast					     3 times slow		</a:t>
            </a:r>
          </a:p>
        </p:txBody>
      </p:sp>
    </p:spTree>
    <p:extLst>
      <p:ext uri="{BB962C8B-B14F-4D97-AF65-F5344CB8AC3E}">
        <p14:creationId xmlns:p14="http://schemas.microsoft.com/office/powerpoint/2010/main" val="2731601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5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249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592C7-0781-8712-B64D-EB34E78C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1353800" cy="734785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+mn-lt"/>
              </a:rPr>
              <a:t>Beginning of “Uuroi” in Hugo Zemp’s transcription 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B56D9C3-A692-6019-49D8-F1533A7B6B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1285727"/>
            <a:ext cx="10535949" cy="5441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6594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3D104-F0C4-816D-85C6-746E07B0A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827ED1-A3A5-09FB-20A0-73BE494921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695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9E960-E5F7-F001-1D2E-98B1C6FA4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63385"/>
          </a:xfrm>
        </p:spPr>
        <p:txBody>
          <a:bodyPr/>
          <a:lstStyle/>
          <a:p>
            <a:r>
              <a:rPr lang="en-US" b="1" dirty="0"/>
              <a:t>Pinocchio: “Fa-ther”</a:t>
            </a:r>
          </a:p>
        </p:txBody>
      </p:sp>
      <p:pic>
        <p:nvPicPr>
          <p:cNvPr id="4" name="Pinocchio(1940) - Pinocchio Is Underwater Looking For His Father.mp4">
            <a:hlinkClick r:id="" action="ppaction://media"/>
            <a:extLst>
              <a:ext uri="{FF2B5EF4-FFF2-40B4-BE49-F238E27FC236}">
                <a16:creationId xmlns:a16="http://schemas.microsoft.com/office/drawing/2014/main" id="{6BBFE1B8-D008-3F8E-0E30-AACE64B56C1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94359" y="963386"/>
            <a:ext cx="9268791" cy="5213577"/>
          </a:xfrm>
        </p:spPr>
      </p:pic>
    </p:spTree>
    <p:extLst>
      <p:ext uri="{BB962C8B-B14F-4D97-AF65-F5344CB8AC3E}">
        <p14:creationId xmlns:p14="http://schemas.microsoft.com/office/powerpoint/2010/main" val="63186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4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279B5-7772-A929-BA66-D5129A228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Pinocchio: “Fa-ther” waveform: </a:t>
            </a:r>
            <a:br>
              <a:rPr lang="en-US" dirty="0">
                <a:latin typeface="+mn-lt"/>
              </a:rPr>
            </a:br>
            <a:r>
              <a:rPr lang="en-US" dirty="0">
                <a:latin typeface="+mn-lt"/>
              </a:rPr>
              <a:t>In “-ther”, 5 pulses @ ~150 milliseconds/pulse</a:t>
            </a:r>
          </a:p>
        </p:txBody>
      </p:sp>
      <p:pic>
        <p:nvPicPr>
          <p:cNvPr id="4" name="Pinocchio underwater &quot;Father&quot;.wav">
            <a:hlinkClick r:id="" action="ppaction://media"/>
            <a:extLst>
              <a:ext uri="{FF2B5EF4-FFF2-40B4-BE49-F238E27FC236}">
                <a16:creationId xmlns:a16="http://schemas.microsoft.com/office/drawing/2014/main" id="{4F8B8385-4473-28BE-BBF8-1CCEB47CCCC4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" y="5439230"/>
            <a:ext cx="812800" cy="812800"/>
          </a:xfrm>
          <a:solidFill>
            <a:schemeClr val="accent5"/>
          </a:solidFill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DBC83F2-0D31-E37A-C198-BDD67FC440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9800" y="2461386"/>
            <a:ext cx="7772400" cy="2653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626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DB8AD-72FE-9BDB-480C-D658BD527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63385"/>
          </a:xfrm>
        </p:spPr>
        <p:txBody>
          <a:bodyPr>
            <a:noAutofit/>
          </a:bodyPr>
          <a:lstStyle/>
          <a:p>
            <a:r>
              <a:rPr lang="en-US" sz="2800" b="1" dirty="0"/>
              <a:t>Pulsations that have the same or different numbers of pulses in the two iterations of the longest repeated rhythm</a:t>
            </a:r>
          </a:p>
        </p:txBody>
      </p:sp>
      <p:pic>
        <p:nvPicPr>
          <p:cNvPr id="8" name="Content Placeholder 7" descr="A picture containing text, font, receipt, screenshot&#10;&#10;Description automatically generated">
            <a:extLst>
              <a:ext uri="{FF2B5EF4-FFF2-40B4-BE49-F238E27FC236}">
                <a16:creationId xmlns:a16="http://schemas.microsoft.com/office/drawing/2014/main" id="{B695569A-9532-3D3D-C4D6-7A16B5CFD8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5991" y="2122713"/>
            <a:ext cx="9513909" cy="3588877"/>
          </a:xfrm>
        </p:spPr>
      </p:pic>
    </p:spTree>
    <p:extLst>
      <p:ext uri="{BB962C8B-B14F-4D97-AF65-F5344CB8AC3E}">
        <p14:creationId xmlns:p14="http://schemas.microsoft.com/office/powerpoint/2010/main" val="27549221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73FEB-2E5B-6CBE-9FBA-60CB1400E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1353800" cy="996042"/>
          </a:xfrm>
        </p:spPr>
        <p:txBody>
          <a:bodyPr>
            <a:normAutofit/>
          </a:bodyPr>
          <a:lstStyle/>
          <a:p>
            <a:r>
              <a:rPr lang="en-US" sz="2800" b="1" dirty="0"/>
              <a:t>Pulsations that have fewer or more pulses in the second iteration of the longest repeated rhythm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418412B7-2EBB-95B2-FCA1-DEB9AC5C79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259188"/>
            <a:ext cx="9285514" cy="484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3056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8B499-8556-D7C1-0CB5-CF58A8768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52264"/>
          </a:xfrm>
        </p:spPr>
        <p:txBody>
          <a:bodyPr>
            <a:noAutofit/>
          </a:bodyPr>
          <a:lstStyle/>
          <a:p>
            <a:r>
              <a:rPr lang="en-US" sz="2800" b="1" dirty="0"/>
              <a:t>Numbers of pulses in successive pulsations within the longest repeated rhythm: </a:t>
            </a:r>
            <a:br>
              <a:rPr lang="en-US" sz="2800" b="1" dirty="0"/>
            </a:br>
            <a:r>
              <a:rPr lang="en-US" sz="2800" b="1" dirty="0"/>
              <a:t>blue lines depict the 1</a:t>
            </a:r>
            <a:r>
              <a:rPr lang="en-US" sz="2800" b="1" baseline="30000" dirty="0"/>
              <a:t>st</a:t>
            </a:r>
            <a:r>
              <a:rPr lang="en-US" sz="2800" b="1" dirty="0"/>
              <a:t> iteration of longest repeated rhythm 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A10371B9-1A52-5C60-541B-24563A443A4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1856354"/>
              </p:ext>
            </p:extLst>
          </p:nvPr>
        </p:nvGraphicFramePr>
        <p:xfrm>
          <a:off x="6602186" y="943310"/>
          <a:ext cx="4572000" cy="24408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F60195C7-A951-24C4-1A45-9F4D60E0B8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6677178"/>
              </p:ext>
            </p:extLst>
          </p:nvPr>
        </p:nvGraphicFramePr>
        <p:xfrm>
          <a:off x="996043" y="3817708"/>
          <a:ext cx="4572000" cy="2599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1E30B4B0-0000-2C6F-5154-87531423ECC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736262"/>
              </p:ext>
            </p:extLst>
          </p:nvPr>
        </p:nvGraphicFramePr>
        <p:xfrm>
          <a:off x="6602186" y="381770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Content Placeholder 15">
            <a:extLst>
              <a:ext uri="{FF2B5EF4-FFF2-40B4-BE49-F238E27FC236}">
                <a16:creationId xmlns:a16="http://schemas.microsoft.com/office/drawing/2014/main" id="{61D13177-5A58-9E1F-1746-A4A6177FEA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9785969"/>
              </p:ext>
            </p:extLst>
          </p:nvPr>
        </p:nvGraphicFramePr>
        <p:xfrm>
          <a:off x="821871" y="1015774"/>
          <a:ext cx="4746172" cy="24132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2708759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5C815-BA91-C0F3-6CCD-D58A58382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77685"/>
          </a:xfrm>
        </p:spPr>
        <p:txBody>
          <a:bodyPr>
            <a:normAutofit/>
          </a:bodyPr>
          <a:lstStyle/>
          <a:p>
            <a:r>
              <a:rPr lang="en-US" sz="3000" b="1"/>
              <a:t>Legato (==) and non-legato articulations in longest repeated IOI rhythms of </a:t>
            </a:r>
            <a:br>
              <a:rPr lang="en-US" sz="3000" b="1"/>
            </a:br>
            <a:r>
              <a:rPr lang="en-US" sz="3000" b="1"/>
              <a:t>“</a:t>
            </a:r>
            <a:r>
              <a:rPr lang="en-US" sz="3000" b="1" err="1"/>
              <a:t>Nanarata</a:t>
            </a:r>
            <a:r>
              <a:rPr lang="en-US" sz="3000" b="1"/>
              <a:t> </a:t>
            </a:r>
            <a:r>
              <a:rPr lang="en-US" sz="3000" b="1" err="1"/>
              <a:t>ni</a:t>
            </a:r>
            <a:r>
              <a:rPr lang="en-US" sz="3000" b="1"/>
              <a:t> </a:t>
            </a:r>
            <a:r>
              <a:rPr lang="en-US" sz="3000" b="1" err="1"/>
              <a:t>keni</a:t>
            </a:r>
            <a:r>
              <a:rPr lang="en-US" sz="3000" b="1"/>
              <a:t>”</a:t>
            </a:r>
            <a:endParaRPr lang="en-US" sz="3000" u="sng"/>
          </a:p>
        </p:txBody>
      </p:sp>
      <p:pic>
        <p:nvPicPr>
          <p:cNvPr id="6" name="Content Placeholder 5" descr="A picture containing text, screenshot, font, number&#10;&#10;Description automatically generated">
            <a:extLst>
              <a:ext uri="{FF2B5EF4-FFF2-40B4-BE49-F238E27FC236}">
                <a16:creationId xmlns:a16="http://schemas.microsoft.com/office/drawing/2014/main" id="{E49BC22D-A5F3-E8E1-3B76-C5470FB675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3972" y="1223237"/>
            <a:ext cx="6809014" cy="5337065"/>
          </a:xfrm>
        </p:spPr>
      </p:pic>
    </p:spTree>
    <p:extLst>
      <p:ext uri="{BB962C8B-B14F-4D97-AF65-F5344CB8AC3E}">
        <p14:creationId xmlns:p14="http://schemas.microsoft.com/office/powerpoint/2010/main" val="251556543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1E44D-A373-42A4-5497-51EF194FE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34785"/>
          </a:xfrm>
        </p:spPr>
        <p:txBody>
          <a:bodyPr>
            <a:normAutofit/>
          </a:bodyPr>
          <a:lstStyle/>
          <a:p>
            <a:r>
              <a:rPr lang="en-US" sz="2700" b="1"/>
              <a:t>Pulsations whose number of “beats” differ in the two iterations of the longest rhythms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92565EB-1475-D48B-66EE-C44B281BD1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0199" y="1930015"/>
            <a:ext cx="8640775" cy="398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4760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06418-82C0-089F-B63E-BE0859A3C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17417"/>
          </a:xfrm>
        </p:spPr>
        <p:txBody>
          <a:bodyPr>
            <a:noAutofit/>
          </a:bodyPr>
          <a:lstStyle/>
          <a:p>
            <a:r>
              <a:rPr lang="en-US" sz="2700" b="1"/>
              <a:t>Legato (==) and non-legato articulations in longest repeated IOI rhythms of “Hornbill”</a:t>
            </a:r>
            <a:endParaRPr lang="en-US" sz="2700" b="1" u="sng"/>
          </a:p>
        </p:txBody>
      </p:sp>
      <p:pic>
        <p:nvPicPr>
          <p:cNvPr id="6" name="Content Placeholder 5" descr="A picture containing text, screenshot, font, white&#10;&#10;Description automatically generated">
            <a:extLst>
              <a:ext uri="{FF2B5EF4-FFF2-40B4-BE49-F238E27FC236}">
                <a16:creationId xmlns:a16="http://schemas.microsoft.com/office/drawing/2014/main" id="{8BCC9615-AFA4-9AA1-CF08-27C3C5BBDA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6000" y="1093901"/>
            <a:ext cx="10247844" cy="4490470"/>
          </a:xfrm>
        </p:spPr>
      </p:pic>
    </p:spTree>
    <p:extLst>
      <p:ext uri="{BB962C8B-B14F-4D97-AF65-F5344CB8AC3E}">
        <p14:creationId xmlns:p14="http://schemas.microsoft.com/office/powerpoint/2010/main" val="3837375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07086-AAF6-2FDE-8819-319B2A0EA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A6225B-E32F-8C4A-EAC3-3DF1C7CE1F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279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557C1-FD4C-3B7A-DBA5-ECE73063B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65413"/>
          </a:xfrm>
        </p:spPr>
        <p:txBody>
          <a:bodyPr/>
          <a:lstStyle/>
          <a:p>
            <a:r>
              <a:rPr lang="en-US" b="1" dirty="0">
                <a:latin typeface="+mn-lt"/>
              </a:rPr>
              <a:t>Thick vertical lines correspond to adjacent pipes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1AB7378-E3E3-D52E-5017-7611147CD7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0537" y="1142999"/>
            <a:ext cx="11495020" cy="5679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52270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C10D6-AB83-C446-D572-A73B7B630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681036"/>
          </a:xfrm>
        </p:spPr>
        <p:txBody>
          <a:bodyPr>
            <a:normAutofit fontScale="90000"/>
          </a:bodyPr>
          <a:lstStyle/>
          <a:p>
            <a:r>
              <a:rPr lang="en-US"/>
              <a:t>Meo 4 a3-e4s Zemp, my full speed, my 50% speed</a:t>
            </a:r>
          </a:p>
        </p:txBody>
      </p:sp>
      <p:pic>
        <p:nvPicPr>
          <p:cNvPr id="11" name="Content Placeholder 10" descr="A picture containing text, screenshot, line&#10;&#10;Description automatically generated">
            <a:extLst>
              <a:ext uri="{FF2B5EF4-FFF2-40B4-BE49-F238E27FC236}">
                <a16:creationId xmlns:a16="http://schemas.microsoft.com/office/drawing/2014/main" id="{B9BCD2AE-8152-F707-1653-1AA2A9540D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38200" y="919546"/>
            <a:ext cx="8990907" cy="3110778"/>
          </a:xfrm>
        </p:spPr>
      </p:pic>
      <p:pic>
        <p:nvPicPr>
          <p:cNvPr id="13" name="Meo 4 a3-e4s Copy twice.wav">
            <a:hlinkClick r:id="" action="ppaction://media"/>
            <a:extLst>
              <a:ext uri="{FF2B5EF4-FFF2-40B4-BE49-F238E27FC236}">
                <a16:creationId xmlns:a16="http://schemas.microsoft.com/office/drawing/2014/main" id="{C66C2A72-D971-4702-70FA-257EF5074F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" y="5143499"/>
            <a:ext cx="471715" cy="471715"/>
          </a:xfrm>
          <a:prstGeom prst="rect">
            <a:avLst/>
          </a:prstGeom>
          <a:solidFill>
            <a:schemeClr val="accent5"/>
          </a:solidFill>
        </p:spPr>
      </p:pic>
    </p:spTree>
    <p:extLst>
      <p:ext uri="{BB962C8B-B14F-4D97-AF65-F5344CB8AC3E}">
        <p14:creationId xmlns:p14="http://schemas.microsoft.com/office/powerpoint/2010/main" val="1620665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7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DBB50-4782-60FA-A3F9-DFBE96D87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681036"/>
          </a:xfrm>
        </p:spPr>
        <p:txBody>
          <a:bodyPr>
            <a:normAutofit fontScale="90000"/>
          </a:bodyPr>
          <a:lstStyle/>
          <a:p>
            <a:r>
              <a:rPr lang="en-US" sz="2800" b="1"/>
              <a:t>MEO 3 legato and pulses: IOI rhythms, articulations and pulses MOSTLY match</a:t>
            </a:r>
            <a:br>
              <a:rPr lang="en-US" sz="2800" b="1"/>
            </a:br>
            <a:r>
              <a:rPr lang="en-US" sz="2800" b="1" u="sng"/>
              <a:t>check  &amp; re-do without bold italic</a:t>
            </a:r>
            <a:endParaRPr lang="en-US" sz="2800" u="sng"/>
          </a:p>
        </p:txBody>
      </p:sp>
      <p:pic>
        <p:nvPicPr>
          <p:cNvPr id="7" name="Content Placeholder 6" descr="A picture containing text, font, screenshot, typography&#10;&#10;Description automatically generated">
            <a:extLst>
              <a:ext uri="{FF2B5EF4-FFF2-40B4-BE49-F238E27FC236}">
                <a16:creationId xmlns:a16="http://schemas.microsoft.com/office/drawing/2014/main" id="{1D4B0505-E826-55DE-AD9E-FFAC236E63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5757" y="829361"/>
            <a:ext cx="7233557" cy="5568691"/>
          </a:xfrm>
        </p:spPr>
      </p:pic>
    </p:spTree>
    <p:extLst>
      <p:ext uri="{BB962C8B-B14F-4D97-AF65-F5344CB8AC3E}">
        <p14:creationId xmlns:p14="http://schemas.microsoft.com/office/powerpoint/2010/main" val="12847822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6FA63-E0FD-14A6-B83C-8202A1DBD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344400" cy="751113"/>
          </a:xfrm>
        </p:spPr>
        <p:txBody>
          <a:bodyPr>
            <a:normAutofit fontScale="90000"/>
          </a:bodyPr>
          <a:lstStyle/>
          <a:p>
            <a:r>
              <a:rPr lang="en-US" sz="2800" b="1"/>
              <a:t>UUROI legato and pulses 1: IOI rhythms, articulations and pulses match </a:t>
            </a:r>
            <a:br>
              <a:rPr lang="en-US" sz="2800" b="1"/>
            </a:br>
            <a:r>
              <a:rPr lang="en-US" sz="2800" b="1" u="sng"/>
              <a:t>check</a:t>
            </a:r>
            <a:endParaRPr lang="en-US" sz="2800" u="sng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70C43B6-1C7D-A781-D55A-9593958D2E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30929" y="1032951"/>
            <a:ext cx="6498771" cy="5410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87447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4BDBA-8CAF-AA67-A2AD-C7CB4214F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681036"/>
          </a:xfrm>
        </p:spPr>
        <p:txBody>
          <a:bodyPr>
            <a:normAutofit fontScale="90000"/>
          </a:bodyPr>
          <a:lstStyle/>
          <a:p>
            <a:r>
              <a:rPr lang="en-US"/>
              <a:t>Screen recording of Meo opening</a:t>
            </a:r>
          </a:p>
        </p:txBody>
      </p:sp>
      <p:pic>
        <p:nvPicPr>
          <p:cNvPr id="4" name="Screen Recording 2023-05-23 at 9.11.41 AM.mov">
            <a:hlinkClick r:id="" action="ppaction://media"/>
            <a:extLst>
              <a:ext uri="{FF2B5EF4-FFF2-40B4-BE49-F238E27FC236}">
                <a16:creationId xmlns:a16="http://schemas.microsoft.com/office/drawing/2014/main" id="{A1C9CC5E-063F-E841-7967-A16933B56AA2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" y="603638"/>
            <a:ext cx="8439081" cy="5454262"/>
          </a:xfrm>
        </p:spPr>
      </p:pic>
    </p:spTree>
    <p:extLst>
      <p:ext uri="{BB962C8B-B14F-4D97-AF65-F5344CB8AC3E}">
        <p14:creationId xmlns:p14="http://schemas.microsoft.com/office/powerpoint/2010/main" val="2395521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D7301-2BA7-28E6-24D3-2393775A71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62610"/>
          </a:xfrm>
        </p:spPr>
        <p:txBody>
          <a:bodyPr>
            <a:normAutofit/>
          </a:bodyPr>
          <a:lstStyle/>
          <a:p>
            <a:r>
              <a:rPr lang="en-US" sz="2800"/>
              <a:t>Uuroi opening: </a:t>
            </a:r>
            <a:r>
              <a:rPr lang="en-US" sz="2800" b="1"/>
              <a:t>half speed then full speed 3 times: legato &amp; pulse count 3 7 4==3 3</a:t>
            </a:r>
            <a:endParaRPr lang="en-US" sz="280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3F5A916-3D45-D7B0-D083-C0810AB32D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732971" y="865649"/>
            <a:ext cx="10232571" cy="4212315"/>
          </a:xfrm>
          <a:prstGeom prst="rect">
            <a:avLst/>
          </a:prstGeom>
        </p:spPr>
      </p:pic>
      <p:pic>
        <p:nvPicPr>
          <p:cNvPr id="6" name="# uuroi opening 3 times half speed.wav">
            <a:hlinkClick r:id="" action="ppaction://media"/>
            <a:extLst>
              <a:ext uri="{FF2B5EF4-FFF2-40B4-BE49-F238E27FC236}">
                <a16:creationId xmlns:a16="http://schemas.microsoft.com/office/drawing/2014/main" id="{86983771-8905-A66C-F0B0-F91A00B847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5415247"/>
            <a:ext cx="812800" cy="812800"/>
          </a:xfrm>
          <a:prstGeom prst="rect">
            <a:avLst/>
          </a:prstGeom>
          <a:solidFill>
            <a:schemeClr val="accent5"/>
          </a:solidFill>
        </p:spPr>
      </p:pic>
      <p:pic>
        <p:nvPicPr>
          <p:cNvPr id="7" name="# uuroi opening 3 times full speed.wav">
            <a:hlinkClick r:id="" action="ppaction://media"/>
            <a:extLst>
              <a:ext uri="{FF2B5EF4-FFF2-40B4-BE49-F238E27FC236}">
                <a16:creationId xmlns:a16="http://schemas.microsoft.com/office/drawing/2014/main" id="{DFD90090-8F84-F0D1-D6BB-6267E1E44C2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26200" y="5382589"/>
            <a:ext cx="812800" cy="812800"/>
          </a:xfrm>
          <a:prstGeom prst="rect">
            <a:avLst/>
          </a:prstGeom>
          <a:solidFill>
            <a:schemeClr val="accent5"/>
          </a:solidFill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F40578E-46B1-5ACF-C9FF-79DD296D70CF}"/>
              </a:ext>
            </a:extLst>
          </p:cNvPr>
          <p:cNvSpPr txBox="1"/>
          <p:nvPr/>
        </p:nvSpPr>
        <p:spPr>
          <a:xfrm>
            <a:off x="0" y="4920924"/>
            <a:ext cx="81131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Half speed					             Full speed</a:t>
            </a:r>
          </a:p>
        </p:txBody>
      </p:sp>
    </p:spTree>
    <p:extLst>
      <p:ext uri="{BB962C8B-B14F-4D97-AF65-F5344CB8AC3E}">
        <p14:creationId xmlns:p14="http://schemas.microsoft.com/office/powerpoint/2010/main" val="3603667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7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50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06B90-C58D-0046-04BD-5297A4458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4538"/>
            <a:ext cx="12192000" cy="538842"/>
          </a:xfrm>
        </p:spPr>
        <p:txBody>
          <a:bodyPr>
            <a:normAutofit fontScale="90000"/>
          </a:bodyPr>
          <a:lstStyle/>
          <a:p>
            <a:r>
              <a:rPr lang="en-US" sz="2800" b="1"/>
              <a:t>HORNBILL 4 legato and pulses: IOI rhythms, articulations and pulses MOSTLY match</a:t>
            </a:r>
            <a:br>
              <a:rPr lang="en-US" sz="2800" b="1"/>
            </a:br>
            <a:r>
              <a:rPr lang="en-US" sz="2800" b="1" u="sng"/>
              <a:t>check  &amp; re-do without bold italic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5BC68F5-EB77-1265-8DFB-BD552D9567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841" y="1208313"/>
            <a:ext cx="10387702" cy="5026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3676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42474D-1994-6BE3-6075-ABFBFC71B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636813"/>
          </a:xfrm>
        </p:spPr>
        <p:txBody>
          <a:bodyPr>
            <a:normAutofit fontScale="90000"/>
          </a:bodyPr>
          <a:lstStyle/>
          <a:p>
            <a:r>
              <a:rPr lang="en-US" sz="2800" b="1"/>
              <a:t>NANARATA NI KENI 2: articulations and pulses mostly match</a:t>
            </a:r>
            <a:br>
              <a:rPr lang="en-US" sz="2800" b="1"/>
            </a:br>
            <a:r>
              <a:rPr lang="en-US" sz="2800" b="1" u="sng"/>
              <a:t>check  &amp; re-do without bold italic</a:t>
            </a:r>
            <a:endParaRPr lang="en-US" sz="2800" u="sng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C440812-312D-26BB-5D9F-C21AADE6E6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4357" y="728463"/>
            <a:ext cx="7102929" cy="597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4406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F9B8C-EBED-1CD0-6AA8-55B5EE7F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1353800" cy="1325563"/>
          </a:xfrm>
        </p:spPr>
        <p:txBody>
          <a:bodyPr/>
          <a:lstStyle/>
          <a:p>
            <a:r>
              <a:rPr lang="en-US"/>
              <a:t>FEWER PULSATIONS LATER BY RHYTHMIC FORM check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FE3E959-BEDA-6F2C-8100-2D3FA04B07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5623" y="2628900"/>
            <a:ext cx="10369833" cy="2606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0204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CBF48-1476-D332-376B-637F04935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681036"/>
          </a:xfrm>
        </p:spPr>
        <p:txBody>
          <a:bodyPr>
            <a:normAutofit fontScale="90000"/>
          </a:bodyPr>
          <a:lstStyle/>
          <a:p>
            <a:r>
              <a:rPr lang="en-US" sz="2800" b="1"/>
              <a:t>Frequencies/pitches: display volumes; closed pipe 1 3 5 harmonics</a:t>
            </a:r>
            <a:br>
              <a:rPr lang="en-US" sz="2800" b="1"/>
            </a:br>
            <a:r>
              <a:rPr lang="en-US" sz="2800" i="1" u="sng"/>
              <a:t>~E4 </a:t>
            </a:r>
            <a:r>
              <a:rPr lang="en-US" sz="2800" b="1"/>
              <a:t>+ ~B5 + ~G#5 &amp; </a:t>
            </a:r>
            <a:r>
              <a:rPr lang="en-US" sz="2800" i="1" u="sng"/>
              <a:t>~E5 </a:t>
            </a:r>
            <a:r>
              <a:rPr lang="en-US" sz="2800" b="1"/>
              <a:t>: add arrows generally E5 loudest </a:t>
            </a:r>
            <a:r>
              <a:rPr lang="en-US" sz="2800" b="1">
                <a:sym typeface="Wingdings" pitchFamily="2" charset="2"/>
              </a:rPr>
              <a:t> orchestral idiom</a:t>
            </a:r>
            <a:endParaRPr lang="en-US" sz="2800" i="1" u="sng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8BCFCF2-BD93-6065-FD81-C8A479A482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670476"/>
            <a:ext cx="8392885" cy="5917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85760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76668-7B29-7202-1365-E670B8C6A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681036"/>
          </a:xfrm>
        </p:spPr>
        <p:txBody>
          <a:bodyPr>
            <a:normAutofit/>
          </a:bodyPr>
          <a:lstStyle/>
          <a:p>
            <a:r>
              <a:rPr lang="en-US" sz="2800" b="1"/>
              <a:t>Nanarata ni keni, Frequencies within entire ‘C5-G5’ dyad</a:t>
            </a:r>
            <a:endParaRPr lang="en-US" sz="2800"/>
          </a:p>
        </p:txBody>
      </p:sp>
      <p:pic>
        <p:nvPicPr>
          <p:cNvPr id="4" name="Content Placeholder 3" descr="Diagram&#10;&#10;Description automatically generated with low confidence">
            <a:extLst>
              <a:ext uri="{FF2B5EF4-FFF2-40B4-BE49-F238E27FC236}">
                <a16:creationId xmlns:a16="http://schemas.microsoft.com/office/drawing/2014/main" id="{9115BC73-DFD0-D78F-5BAD-00F8A21BB3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96344" y="757262"/>
            <a:ext cx="4996542" cy="600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068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D7373-0F32-52FD-3063-59CADDE43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1696"/>
          </a:xfrm>
        </p:spPr>
        <p:txBody>
          <a:bodyPr>
            <a:noAutofit/>
          </a:bodyPr>
          <a:lstStyle/>
          <a:p>
            <a:r>
              <a:rPr lang="en-US" b="1" dirty="0">
                <a:latin typeface="+mn-lt"/>
              </a:rPr>
              <a:t>Thick horizontal lines correspond to durations;</a:t>
            </a:r>
            <a:br>
              <a:rPr lang="en-US" b="1" dirty="0">
                <a:latin typeface="+mn-lt"/>
              </a:rPr>
            </a:br>
            <a:r>
              <a:rPr lang="en-US" b="1" dirty="0">
                <a:latin typeface="+mn-lt"/>
              </a:rPr>
              <a:t>dots correspond to “pulsating ‘beats’”: 3 times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E88EE1C-F3B7-8FAB-EC42-C34B0E744C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563586" y="1459300"/>
            <a:ext cx="9079292" cy="4485603"/>
          </a:xfrm>
          <a:prstGeom prst="rect">
            <a:avLst/>
          </a:prstGeom>
        </p:spPr>
      </p:pic>
      <p:pic>
        <p:nvPicPr>
          <p:cNvPr id="6" name="# uuroi opening 3 times full speed.wav">
            <a:hlinkClick r:id="" action="ppaction://media"/>
            <a:extLst>
              <a:ext uri="{FF2B5EF4-FFF2-40B4-BE49-F238E27FC236}">
                <a16:creationId xmlns:a16="http://schemas.microsoft.com/office/drawing/2014/main" id="{0E82B7FE-C55F-2FE7-53A8-204EDFD704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5296694"/>
            <a:ext cx="812800" cy="812800"/>
          </a:xfrm>
          <a:prstGeom prst="rect">
            <a:avLst/>
          </a:prstGeom>
          <a:solidFill>
            <a:schemeClr val="accent5"/>
          </a:solidFill>
        </p:spPr>
      </p:pic>
    </p:spTree>
    <p:extLst>
      <p:ext uri="{BB962C8B-B14F-4D97-AF65-F5344CB8AC3E}">
        <p14:creationId xmlns:p14="http://schemas.microsoft.com/office/powerpoint/2010/main" val="419744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0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7B034-4A76-CFB9-EA5F-1330E2A1D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522513"/>
          </a:xfrm>
        </p:spPr>
        <p:txBody>
          <a:bodyPr>
            <a:normAutofit/>
          </a:bodyPr>
          <a:lstStyle/>
          <a:p>
            <a:r>
              <a:rPr lang="en-US" sz="2800" b="1"/>
              <a:t>Nanarata: Initial Frequencies of ‘C5-G5’ dyad at  30, 40, and 60 msec</a:t>
            </a:r>
            <a:endParaRPr lang="en-US" sz="2800"/>
          </a:p>
        </p:txBody>
      </p:sp>
      <p:pic>
        <p:nvPicPr>
          <p:cNvPr id="4" name="Content Placeholder 3" descr="Diagram&#10;&#10;Description automatically generated">
            <a:extLst>
              <a:ext uri="{FF2B5EF4-FFF2-40B4-BE49-F238E27FC236}">
                <a16:creationId xmlns:a16="http://schemas.microsoft.com/office/drawing/2014/main" id="{0ACA5ED4-CB4B-7A76-994D-B2D85A75B1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253331"/>
            <a:ext cx="3621147" cy="43513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0B1B6EC-FFF0-4A63-89CC-4FAA519B4C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427" y="1253329"/>
            <a:ext cx="3621147" cy="435133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57D7248-9214-6985-5ADF-6B38297B7E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0855" y="1253329"/>
            <a:ext cx="3621148" cy="435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23800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C8465-9D42-7E98-C981-5829FC3A8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lower unfocused at first later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2DC3B4C-B168-3F66-494F-4C126AAEFB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10051" y="1825625"/>
            <a:ext cx="617189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73160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5C45C-762D-62D1-BFE0-8E8A04187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LENGTHS OF LEGATO/NONLEGATO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EB2DCF-594B-2210-5656-84D945174F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58481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22313-41BF-1A89-EA82-2D618BD85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81742"/>
          </a:xfrm>
        </p:spPr>
        <p:txBody>
          <a:bodyPr>
            <a:normAutofit/>
          </a:bodyPr>
          <a:lstStyle/>
          <a:p>
            <a:r>
              <a:rPr lang="en-US" sz="2800"/>
              <a:t>Volume and duration: Hornbill 1</a:t>
            </a:r>
            <a:r>
              <a:rPr lang="en-US" sz="2800" baseline="30000"/>
              <a:t>st</a:t>
            </a:r>
            <a:r>
              <a:rPr lang="en-US" sz="2800"/>
              <a:t> &lt;= 2 dB greater amplitude than 2</a:t>
            </a:r>
            <a:r>
              <a:rPr lang="en-US" sz="2800" baseline="30000"/>
              <a:t>nd</a:t>
            </a:r>
            <a:r>
              <a:rPr lang="en-US" sz="2800"/>
              <a:t>, </a:t>
            </a:r>
            <a:br>
              <a:rPr lang="en-US" sz="2800"/>
            </a:br>
            <a:r>
              <a:rPr lang="en-US" sz="2800"/>
              <a:t>except 8</a:t>
            </a:r>
            <a:r>
              <a:rPr lang="en-US" sz="2800" baseline="30000"/>
              <a:t>th</a:t>
            </a:r>
            <a:r>
              <a:rPr lang="en-US" sz="2800"/>
              <a:t> and 10th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966CB03-0DDB-18A8-E498-9DF5152023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1690687"/>
            <a:ext cx="9260733" cy="1179864"/>
          </a:xfrm>
          <a:prstGeom prst="rect">
            <a:avLst/>
          </a:prstGeom>
        </p:spPr>
      </p:pic>
      <p:pic>
        <p:nvPicPr>
          <p:cNvPr id="6" name="Picture 5" descr="A picture containing chart&#10;&#10;Description automatically generated">
            <a:extLst>
              <a:ext uri="{FF2B5EF4-FFF2-40B4-BE49-F238E27FC236}">
                <a16:creationId xmlns:a16="http://schemas.microsoft.com/office/drawing/2014/main" id="{0B11543E-C8A3-D116-87DE-76A79F92B0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1341" y="3314700"/>
            <a:ext cx="8607591" cy="117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50188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37C8E-C8CD-E373-9B95-1823203DF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159328"/>
          </a:xfrm>
        </p:spPr>
        <p:txBody>
          <a:bodyPr>
            <a:normAutofit/>
          </a:bodyPr>
          <a:lstStyle/>
          <a:p>
            <a:r>
              <a:rPr lang="en-US" sz="2800"/>
              <a:t>Volume and duration: Hornbill 1</a:t>
            </a:r>
            <a:r>
              <a:rPr lang="en-US" sz="2800" baseline="30000"/>
              <a:t>st</a:t>
            </a:r>
            <a:r>
              <a:rPr lang="en-US" sz="2800"/>
              <a:t> &lt;= 2 dB greater amplitude than 2</a:t>
            </a:r>
            <a:r>
              <a:rPr lang="en-US" sz="2800" baseline="30000"/>
              <a:t>nd</a:t>
            </a:r>
            <a:r>
              <a:rPr lang="en-US" sz="2800"/>
              <a:t>, </a:t>
            </a:r>
            <a:br>
              <a:rPr lang="en-US" sz="2800"/>
            </a:br>
            <a:r>
              <a:rPr lang="en-US" sz="2800"/>
              <a:t>except 8</a:t>
            </a:r>
            <a:r>
              <a:rPr lang="en-US" sz="2800" baseline="30000"/>
              <a:t>th</a:t>
            </a:r>
            <a:r>
              <a:rPr lang="en-US" sz="2800"/>
              <a:t> and 10th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EDA7F8B-FBD0-B5D2-60AF-349EB8F6C8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1690687"/>
            <a:ext cx="8158844" cy="15022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D9790A2-8ACE-ABDC-CA31-6A21C7A418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113" y="4033158"/>
            <a:ext cx="10472057" cy="150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06269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7987F-FA15-B967-A6D0-DBECF5F98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63038"/>
          </a:xfrm>
        </p:spPr>
        <p:txBody>
          <a:bodyPr/>
          <a:lstStyle/>
          <a:p>
            <a:r>
              <a:rPr lang="en-US"/>
              <a:t>MEO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00465B5-ED37-6605-5259-1F756AE25F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90688"/>
            <a:ext cx="8093529" cy="18872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6E01004-7476-6520-2372-13478A9964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107730"/>
            <a:ext cx="10515600" cy="188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29870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B8BE5-A0CB-CB5D-94AC-C44CB2D27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538842"/>
          </a:xfrm>
        </p:spPr>
        <p:txBody>
          <a:bodyPr>
            <a:normAutofit fontScale="90000"/>
          </a:bodyPr>
          <a:lstStyle/>
          <a:p>
            <a:r>
              <a:rPr lang="en-US"/>
              <a:t>MEO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FD7F55B-1F9D-3C5E-D2ED-E6F59A0F57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826293"/>
            <a:ext cx="8394700" cy="21636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A70D00C-C9CC-2791-3735-8D0F077CA3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9" y="3437051"/>
            <a:ext cx="10804071" cy="2163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67626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112D4-ABD5-A31F-1AA3-5BBBE1B54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81910"/>
          </a:xfrm>
        </p:spPr>
        <p:txBody>
          <a:bodyPr>
            <a:normAutofit fontScale="90000"/>
          </a:bodyPr>
          <a:lstStyle/>
          <a:p>
            <a:r>
              <a:rPr lang="en-US" sz="3100" b="1"/>
              <a:t>HORNBILL</a:t>
            </a:r>
            <a:br>
              <a:rPr lang="en-US"/>
            </a:br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27CCB73-DC91-2A6B-D567-EA97F593A3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221807"/>
            <a:ext cx="7785100" cy="256642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77EDD49-69F8-75D3-3CED-7AD28F4551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899" y="4028124"/>
            <a:ext cx="9974943" cy="2566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1454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678E6-9398-3B92-AAAB-7ECBC29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rmAutofit fontScale="90000"/>
          </a:bodyPr>
          <a:lstStyle/>
          <a:p>
            <a:r>
              <a:rPr lang="en-US"/>
              <a:t>UUROI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3B8B529-213C-0A09-1FFB-87D595A236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407319"/>
            <a:ext cx="9042400" cy="20216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7C8F56F-DFD2-FD37-B9CF-19E3CA5813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9" y="3909280"/>
            <a:ext cx="11065329" cy="2021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02250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6270E-566E-EC6E-C367-987A47563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1932"/>
          </a:xfrm>
        </p:spPr>
        <p:txBody>
          <a:bodyPr>
            <a:normAutofit/>
          </a:bodyPr>
          <a:lstStyle/>
          <a:p>
            <a:r>
              <a:rPr lang="en-US" sz="2800"/>
              <a:t>NANATA NI KENI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641655D-C528-B0F0-3FF7-722ED3473C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187222"/>
            <a:ext cx="9042400" cy="22417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C7AE4C6-A46F-347F-B328-10EEA68032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957295"/>
            <a:ext cx="10515600" cy="2241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906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F0792-2979-17E9-B8E9-3B040785B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11353800" cy="800099"/>
          </a:xfrm>
        </p:spPr>
        <p:txBody>
          <a:bodyPr/>
          <a:lstStyle/>
          <a:p>
            <a:r>
              <a:rPr lang="en-US" b="1" dirty="0">
                <a:latin typeface="+mn-lt"/>
              </a:rPr>
              <a:t>Five onsets at beginning of “</a:t>
            </a:r>
            <a:r>
              <a:rPr lang="en-US" b="1" dirty="0" err="1">
                <a:latin typeface="+mn-lt"/>
              </a:rPr>
              <a:t>Meo</a:t>
            </a:r>
            <a:r>
              <a:rPr lang="en-US" b="1" dirty="0">
                <a:latin typeface="+mn-lt"/>
              </a:rPr>
              <a:t>”: 3 times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9A607AF-3865-E716-20EF-06B12FD562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21717" y="1284426"/>
            <a:ext cx="11364686" cy="3954839"/>
          </a:xfrm>
          <a:prstGeom prst="rect">
            <a:avLst/>
          </a:prstGeom>
        </p:spPr>
      </p:pic>
      <p:pic>
        <p:nvPicPr>
          <p:cNvPr id="5" name="#MEO opening 3 times.wav">
            <a:hlinkClick r:id="" action="ppaction://media"/>
            <a:extLst>
              <a:ext uri="{FF2B5EF4-FFF2-40B4-BE49-F238E27FC236}">
                <a16:creationId xmlns:a16="http://schemas.microsoft.com/office/drawing/2014/main" id="{F43E2608-4980-5A4C-2E4F-C5A516EA34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1717" y="5073822"/>
            <a:ext cx="812800" cy="812800"/>
          </a:xfrm>
          <a:prstGeom prst="rect">
            <a:avLst/>
          </a:prstGeom>
          <a:solidFill>
            <a:schemeClr val="accent5"/>
          </a:solidFill>
        </p:spPr>
      </p:pic>
    </p:spTree>
    <p:extLst>
      <p:ext uri="{BB962C8B-B14F-4D97-AF65-F5344CB8AC3E}">
        <p14:creationId xmlns:p14="http://schemas.microsoft.com/office/powerpoint/2010/main" val="3977005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5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36950-AC7B-E703-3631-914644DB8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49085"/>
          </a:xfrm>
        </p:spPr>
        <p:txBody>
          <a:bodyPr/>
          <a:lstStyle/>
          <a:p>
            <a:r>
              <a:rPr lang="en-US" b="1" dirty="0">
                <a:latin typeface="+mn-lt"/>
              </a:rPr>
              <a:t>Inter-onset intervals (IOIs) at beginning of “Meo”</a:t>
            </a:r>
            <a:endParaRPr lang="en-US" dirty="0">
              <a:latin typeface="+mn-lt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090E5AB-3183-5FD4-1FB6-239668254F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3624" y="1861457"/>
            <a:ext cx="11444590" cy="4294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077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2E595-254D-62EE-025A-87F4275B2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09816"/>
          </a:xfrm>
        </p:spPr>
        <p:txBody>
          <a:bodyPr>
            <a:noAutofit/>
          </a:bodyPr>
          <a:lstStyle/>
          <a:p>
            <a:r>
              <a:rPr lang="en-US" sz="3600" b="1" dirty="0">
                <a:latin typeface="+mn-lt"/>
              </a:rPr>
              <a:t>Minimum and Maximum Values of Zemp’s notated IOIs in “Meo” &amp; “</a:t>
            </a:r>
            <a:r>
              <a:rPr lang="en-US" sz="3600" b="1" dirty="0" err="1">
                <a:latin typeface="+mn-lt"/>
              </a:rPr>
              <a:t>Uuroi</a:t>
            </a:r>
            <a:r>
              <a:rPr lang="en-US" sz="3600" b="1" dirty="0">
                <a:latin typeface="+mn-lt"/>
              </a:rPr>
              <a:t>”: </a:t>
            </a:r>
            <a:br>
              <a:rPr lang="en-US" sz="3600" b="1" dirty="0">
                <a:latin typeface="+mn-lt"/>
              </a:rPr>
            </a:br>
            <a:r>
              <a:rPr lang="en-US" sz="3600" b="1" dirty="0">
                <a:latin typeface="+mn-lt"/>
              </a:rPr>
              <a:t>e, q, q., h for </a:t>
            </a:r>
            <a:r>
              <a:rPr lang="en-US" sz="3600" b="1" dirty="0" err="1">
                <a:latin typeface="+mn-lt"/>
              </a:rPr>
              <a:t>Zemp’s</a:t>
            </a:r>
            <a:r>
              <a:rPr lang="en-US" sz="3600" b="1" dirty="0">
                <a:latin typeface="+mn-lt"/>
              </a:rPr>
              <a:t> eighths, quarters, dotted quarters, halves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1711A8B0-7EA7-0CB8-2E26-135514CF6C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1377" y="1583871"/>
            <a:ext cx="11069246" cy="4401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1607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50799-74A8-709D-F4DF-419DCABA4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49085"/>
          </a:xfrm>
        </p:spPr>
        <p:txBody>
          <a:bodyPr>
            <a:normAutofit/>
          </a:bodyPr>
          <a:lstStyle/>
          <a:p>
            <a:r>
              <a:rPr lang="en-US" b="1" dirty="0">
                <a:latin typeface="+mn-lt"/>
              </a:rPr>
              <a:t>Longest repetition of IOIs plus “coda” in “Meo”</a:t>
            </a:r>
          </a:p>
        </p:txBody>
      </p:sp>
      <p:pic>
        <p:nvPicPr>
          <p:cNvPr id="10" name="Content Placeholder 9" descr="A picture containing line, font&#10;&#10;Description automatically generated">
            <a:extLst>
              <a:ext uri="{FF2B5EF4-FFF2-40B4-BE49-F238E27FC236}">
                <a16:creationId xmlns:a16="http://schemas.microsoft.com/office/drawing/2014/main" id="{64018C64-34C2-BCC7-0466-28BF894E53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743" y="1714499"/>
            <a:ext cx="11816443" cy="3389963"/>
          </a:xfrm>
        </p:spPr>
      </p:pic>
    </p:spTree>
    <p:extLst>
      <p:ext uri="{BB962C8B-B14F-4D97-AF65-F5344CB8AC3E}">
        <p14:creationId xmlns:p14="http://schemas.microsoft.com/office/powerpoint/2010/main" val="31176467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61313</TotalTime>
  <Words>995</Words>
  <Application>Microsoft Macintosh PowerPoint</Application>
  <PresentationFormat>Widescreen</PresentationFormat>
  <Paragraphs>90</Paragraphs>
  <Slides>59</Slides>
  <Notes>0</Notes>
  <HiddenSlides>0</HiddenSlides>
  <MMClips>21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4" baseType="lpstr">
      <vt:lpstr>Arial</vt:lpstr>
      <vt:lpstr>Calibri</vt:lpstr>
      <vt:lpstr>Calibri Light</vt:lpstr>
      <vt:lpstr>Montserrat</vt:lpstr>
      <vt:lpstr>Office Theme</vt:lpstr>
      <vt:lpstr>Prioritizing Rhythmic Analysis:  Temporal Organization of  ’Are’are Solo Polyphonic Panpipe Pieces</vt:lpstr>
      <vt:lpstr>Prioritizing Rhythmic Analysis: Temporal Organization of  ’Are’are Solo Polyphonic Panpipe Pieces</vt:lpstr>
      <vt:lpstr>Beginning of “Uuroi” in Hugo Zemp’s transcription  </vt:lpstr>
      <vt:lpstr>Thick vertical lines correspond to adjacent pipes</vt:lpstr>
      <vt:lpstr>Thick horizontal lines correspond to durations; dots correspond to “pulsating ‘beats’”: 3 times</vt:lpstr>
      <vt:lpstr>Five onsets at beginning of “Meo”: 3 times</vt:lpstr>
      <vt:lpstr>Inter-onset intervals (IOIs) at beginning of “Meo”</vt:lpstr>
      <vt:lpstr>Minimum and Maximum Values of Zemp’s notated IOIs in “Meo” &amp; “Uuroi”:  e, q, q., h for Zemp’s eighths, quarters, dotted quarters, halves</vt:lpstr>
      <vt:lpstr>Longest repetition of IOIs plus “coda” in “Meo”</vt:lpstr>
      <vt:lpstr>Analogical relationships among the initial onsets in  iterations of the longest IOI repetition in “Meo”:  (xRy).(x1Ry1) or x:y::x1:y1, etc.</vt:lpstr>
      <vt:lpstr>Immediate repetitions of IOIs within Meo’s longest repetition</vt:lpstr>
      <vt:lpstr>Longest repetition of IOIs plus “coda” in “Uuroi”</vt:lpstr>
      <vt:lpstr>Varied repetitions of IOIs within Uuroi’s longest repetition</vt:lpstr>
      <vt:lpstr>Minimum and Maximum Values of Zemp’s notated IOIs in “Meo,”  “Uuroi,” and “Hornbill”</vt:lpstr>
      <vt:lpstr>“Hornbill” rhythm: exact and varied repetitions </vt:lpstr>
      <vt:lpstr>Minimum and Maximum Values of Zemp’s notated IOIs in “Meo,”  “Uuroi,” “Hornbill,” and “Nanarata ni keni”</vt:lpstr>
      <vt:lpstr>Comparison of “dotted eighths” and “dotted quarters in “Nanarata ni keni”</vt:lpstr>
      <vt:lpstr>Parts of “Nanarata ni keni”’s IOI rhythm: “dotted eighths”</vt:lpstr>
      <vt:lpstr>Comparison of “triplet eighths” and “dotted quarters in “Nanarata ni keni”</vt:lpstr>
      <vt:lpstr>Parts of “Nanarata ni keni”’s IOI rhythm: “triplet eighths”</vt:lpstr>
      <vt:lpstr>“Nanarata ni keni”’s rhythm re-notated with symbol for lengthening of initial eighths and dotted eighths</vt:lpstr>
      <vt:lpstr>Legato and non-legato articulations in Manemaetare’s pieces</vt:lpstr>
      <vt:lpstr>Legato (==) and non-legato articulations in longest repeated IOI rhythms of “Uuroi”  o’s indicate onsets; e, q, q., and h represent eighths, quarters, dotted quarters, and halves</vt:lpstr>
      <vt:lpstr>Legato (==) and non-legato articulations in “Meo” Arrows indicate differences between longest repetition’s iterations.</vt:lpstr>
      <vt:lpstr>First five IOIs at the beginning of “Uuroi” 3 times at full speed and half speed</vt:lpstr>
      <vt:lpstr>Uneven “inter-pulse intervals” (IPIs?) in “Nanarata ni keni” 4 times at full speed and half speed</vt:lpstr>
      <vt:lpstr>Comparison of numbers of pulses in pulsations in Zemp’s transcriptions and in Zemp’s recordings</vt:lpstr>
      <vt:lpstr>Numbers of pulses in successive pulsations within the longest repeated rhythms:  blue entries identify pulsations in the first iteration that differ from their counterparts in the second iteration. </vt:lpstr>
      <vt:lpstr>Delayed lower tone in “Uuroi”: complete at far left,  and in increments of ~80 msec from left to right</vt:lpstr>
      <vt:lpstr>PowerPoint Presentation</vt:lpstr>
      <vt:lpstr>Pinocchio: “Fa-ther”</vt:lpstr>
      <vt:lpstr>Pinocchio: “Fa-ther” waveform:  In “-ther”, 5 pulses @ ~150 milliseconds/pulse</vt:lpstr>
      <vt:lpstr>Pulsations that have the same or different numbers of pulses in the two iterations of the longest repeated rhythm</vt:lpstr>
      <vt:lpstr>Pulsations that have fewer or more pulses in the second iteration of the longest repeated rhythm</vt:lpstr>
      <vt:lpstr>Numbers of pulses in successive pulsations within the longest repeated rhythm:  blue lines depict the 1st iteration of longest repeated rhythm </vt:lpstr>
      <vt:lpstr>Legato (==) and non-legato articulations in longest repeated IOI rhythms of  “Nanarata ni keni”</vt:lpstr>
      <vt:lpstr>Pulsations whose number of “beats” differ in the two iterations of the longest rhythms</vt:lpstr>
      <vt:lpstr>Legato (==) and non-legato articulations in longest repeated IOI rhythms of “Hornbill”</vt:lpstr>
      <vt:lpstr>PowerPoint Presentation</vt:lpstr>
      <vt:lpstr>Meo 4 a3-e4s Zemp, my full speed, my 50% speed</vt:lpstr>
      <vt:lpstr>MEO 3 legato and pulses: IOI rhythms, articulations and pulses MOSTLY match check  &amp; re-do without bold italic</vt:lpstr>
      <vt:lpstr>UUROI legato and pulses 1: IOI rhythms, articulations and pulses match  check</vt:lpstr>
      <vt:lpstr>Screen recording of Meo opening</vt:lpstr>
      <vt:lpstr>Uuroi opening: half speed then full speed 3 times: legato &amp; pulse count 3 7 4==3 3</vt:lpstr>
      <vt:lpstr>HORNBILL 4 legato and pulses: IOI rhythms, articulations and pulses MOSTLY match check  &amp; re-do without bold italic</vt:lpstr>
      <vt:lpstr>NANARATA NI KENI 2: articulations and pulses mostly match check  &amp; re-do without bold italic</vt:lpstr>
      <vt:lpstr>FEWER PULSATIONS LATER BY RHYTHMIC FORM check</vt:lpstr>
      <vt:lpstr>Frequencies/pitches: display volumes; closed pipe 1 3 5 harmonics ~E4 + ~B5 + ~G#5 &amp; ~E5 : add arrows generally E5 loudest  orchestral idiom</vt:lpstr>
      <vt:lpstr>Nanarata ni keni, Frequencies within entire ‘C5-G5’ dyad</vt:lpstr>
      <vt:lpstr>Nanarata: Initial Frequencies of ‘C5-G5’ dyad at  30, 40, and 60 msec</vt:lpstr>
      <vt:lpstr>lower unfocused at first later</vt:lpstr>
      <vt:lpstr>LENGTHS OF LEGATO/NONLEGATO</vt:lpstr>
      <vt:lpstr>Volume and duration: Hornbill 1st &lt;= 2 dB greater amplitude than 2nd,  except 8th and 10th</vt:lpstr>
      <vt:lpstr>Volume and duration: Hornbill 1st &lt;= 2 dB greater amplitude than 2nd,  except 8th and 10th</vt:lpstr>
      <vt:lpstr>MEO</vt:lpstr>
      <vt:lpstr>MEO</vt:lpstr>
      <vt:lpstr>HORNBILL </vt:lpstr>
      <vt:lpstr>UUROI</vt:lpstr>
      <vt:lpstr>NANATA NI KENI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 Jay Rahn</dc:creator>
  <cp:lastModifiedBy>D Jay Rahn</cp:lastModifiedBy>
  <cp:revision>75</cp:revision>
  <dcterms:created xsi:type="dcterms:W3CDTF">2023-04-21T16:40:57Z</dcterms:created>
  <dcterms:modified xsi:type="dcterms:W3CDTF">2023-06-08T09:54:31Z</dcterms:modified>
</cp:coreProperties>
</file>