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71" r:id="rId3"/>
    <p:sldId id="272" r:id="rId4"/>
    <p:sldId id="257" r:id="rId5"/>
    <p:sldId id="265" r:id="rId6"/>
    <p:sldId id="267" r:id="rId7"/>
    <p:sldId id="270" r:id="rId8"/>
    <p:sldId id="259" r:id="rId9"/>
    <p:sldId id="260" r:id="rId10"/>
    <p:sldId id="261" r:id="rId11"/>
    <p:sldId id="262" r:id="rId12"/>
    <p:sldId id="263" r:id="rId13"/>
    <p:sldId id="264" r:id="rId14"/>
    <p:sldId id="26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F64D937-1C6B-41A0-92DB-D3A18751519D}" v="7" dt="2022-04-26T20:32:03.462"/>
    <p1510:client id="{51557975-DB82-A742-2A96-5CEC1B06C7ED}" v="36" dt="2022-04-27T13:48:35.82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96" y="2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FAD9AE-430D-4BFB-A723-283D03815EE5}" type="datetimeFigureOut">
              <a:rPr lang="en-CA" smtClean="0"/>
              <a:t>2022-05-28</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8BDBEA-45BB-4D1B-B290-CB8C3E3C15E1}" type="slidenum">
              <a:rPr lang="en-CA" smtClean="0"/>
              <a:t>‹#›</a:t>
            </a:fld>
            <a:endParaRPr lang="en-CA"/>
          </a:p>
        </p:txBody>
      </p:sp>
    </p:spTree>
    <p:extLst>
      <p:ext uri="{BB962C8B-B14F-4D97-AF65-F5344CB8AC3E}">
        <p14:creationId xmlns:p14="http://schemas.microsoft.com/office/powerpoint/2010/main" val="26182655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3A8BDBEA-45BB-4D1B-B290-CB8C3E3C15E1}" type="slidenum">
              <a:rPr lang="en-CA" smtClean="0"/>
              <a:t>1</a:t>
            </a:fld>
            <a:endParaRPr lang="en-CA"/>
          </a:p>
        </p:txBody>
      </p:sp>
    </p:spTree>
    <p:extLst>
      <p:ext uri="{BB962C8B-B14F-4D97-AF65-F5344CB8AC3E}">
        <p14:creationId xmlns:p14="http://schemas.microsoft.com/office/powerpoint/2010/main" val="24720940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 May 2021, CPC announced that they set science-based targets for “well below 2 degrees” with 3 main components:</a:t>
            </a:r>
          </a:p>
          <a:p>
            <a:pPr lvl="1"/>
            <a:r>
              <a:rPr lang="en-US"/>
              <a:t>Scope 1 and 2 GHG reduction target of 30% by 2030</a:t>
            </a:r>
          </a:p>
          <a:p>
            <a:pPr lvl="1"/>
            <a:r>
              <a:rPr lang="en-US"/>
              <a:t>To source 100% renewable electricity for its facilities by 2030</a:t>
            </a:r>
          </a:p>
          <a:p>
            <a:pPr lvl="1"/>
            <a:r>
              <a:rPr lang="en-US"/>
              <a:t>Engagement target with top suppliers and subsidiaries: 67% of vendors by spend and 100% of subsidiaries to adopt a SBT by 2025</a:t>
            </a:r>
          </a:p>
          <a:p>
            <a:r>
              <a:rPr lang="en-US"/>
              <a:t>-CUPW released a statement that these targets were not doing enough, especially because SBTi announced that “WB2” targets were no longer sufficient.</a:t>
            </a:r>
          </a:p>
          <a:p>
            <a:r>
              <a:rPr lang="en-US"/>
              <a:t>-CPC is now re-evaluating their SBTs for “1.5 degree targets” for scope 1 and 2 emissions</a:t>
            </a:r>
          </a:p>
          <a:p>
            <a:r>
              <a:rPr lang="en-US"/>
              <a:t>-CUPW is pushing to have RSMC vehicle emissions included in scope 1 emissions so they are not neglected and ignored within scope 3</a:t>
            </a:r>
          </a:p>
          <a:p>
            <a:r>
              <a:rPr lang="en-US"/>
              <a:t>-This is a consultation process, but CUPW remains strong in our efforts to push for better targets</a:t>
            </a:r>
            <a:endParaRPr lang="en-CA"/>
          </a:p>
          <a:p>
            <a:endParaRPr lang="en-CA"/>
          </a:p>
        </p:txBody>
      </p:sp>
      <p:sp>
        <p:nvSpPr>
          <p:cNvPr id="4" name="Slide Number Placeholder 3"/>
          <p:cNvSpPr>
            <a:spLocks noGrp="1"/>
          </p:cNvSpPr>
          <p:nvPr>
            <p:ph type="sldNum" sz="quarter" idx="5"/>
          </p:nvPr>
        </p:nvSpPr>
        <p:spPr/>
        <p:txBody>
          <a:bodyPr/>
          <a:lstStyle/>
          <a:p>
            <a:fld id="{3A8BDBEA-45BB-4D1B-B290-CB8C3E3C15E1}" type="slidenum">
              <a:rPr lang="en-CA" smtClean="0"/>
              <a:t>12</a:t>
            </a:fld>
            <a:endParaRPr lang="en-CA"/>
          </a:p>
        </p:txBody>
      </p:sp>
    </p:spTree>
    <p:extLst>
      <p:ext uri="{BB962C8B-B14F-4D97-AF65-F5344CB8AC3E}">
        <p14:creationId xmlns:p14="http://schemas.microsoft.com/office/powerpoint/2010/main" val="4012252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 new project looking at postal workers and extreme weather</a:t>
            </a:r>
          </a:p>
          <a:p>
            <a:r>
              <a:rPr lang="en-US"/>
              <a:t>-CUPW has noted that CPC fails to account for adaptation and mitigation in its sustainability report and EAP</a:t>
            </a:r>
            <a:r>
              <a:rPr lang="en-CA"/>
              <a:t> despite the large quantity of workers who face the elements daily </a:t>
            </a:r>
          </a:p>
          <a:p>
            <a:r>
              <a:rPr lang="en-CA"/>
              <a:t>-CUPW will conduct a study to examine worker’s existing adaptation and mitigation strategies when it comes to extreme weather events</a:t>
            </a:r>
          </a:p>
          <a:p>
            <a:r>
              <a:rPr lang="en-CA"/>
              <a:t>-The project objectives:</a:t>
            </a:r>
          </a:p>
          <a:p>
            <a:pPr lvl="1"/>
            <a:r>
              <a:rPr lang="en-CA"/>
              <a:t>-To introduce the concepts of adaptation and mitigation to Canada Post in order to protect postal workers</a:t>
            </a:r>
          </a:p>
          <a:p>
            <a:pPr lvl="1"/>
            <a:r>
              <a:rPr lang="en-CA"/>
              <a:t>-Elicit changes to Canada Post policy and Canada Labour Code that currently don’t offer protections for outdoor workers and instead relies on employer discretion in the event of extreme weather. This is extremely important given the lack of definition in the Canada Labour Code for what ‘extreme weather’ even is.</a:t>
            </a:r>
          </a:p>
          <a:p>
            <a:pPr lvl="1"/>
            <a:endParaRPr lang="en-CA"/>
          </a:p>
          <a:p>
            <a:pPr lvl="1"/>
            <a:endParaRPr lang="en-CA"/>
          </a:p>
          <a:p>
            <a:endParaRPr lang="en-CA"/>
          </a:p>
        </p:txBody>
      </p:sp>
      <p:sp>
        <p:nvSpPr>
          <p:cNvPr id="4" name="Slide Number Placeholder 3"/>
          <p:cNvSpPr>
            <a:spLocks noGrp="1"/>
          </p:cNvSpPr>
          <p:nvPr>
            <p:ph type="sldNum" sz="quarter" idx="5"/>
          </p:nvPr>
        </p:nvSpPr>
        <p:spPr/>
        <p:txBody>
          <a:bodyPr/>
          <a:lstStyle/>
          <a:p>
            <a:fld id="{3A8BDBEA-45BB-4D1B-B290-CB8C3E3C15E1}" type="slidenum">
              <a:rPr lang="en-CA" smtClean="0"/>
              <a:t>13</a:t>
            </a:fld>
            <a:endParaRPr lang="en-CA"/>
          </a:p>
        </p:txBody>
      </p:sp>
    </p:spTree>
    <p:extLst>
      <p:ext uri="{BB962C8B-B14F-4D97-AF65-F5344CB8AC3E}">
        <p14:creationId xmlns:p14="http://schemas.microsoft.com/office/powerpoint/2010/main" val="22531814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a:t>CUPW is the largest bargaining unit at Canada Post and we represent over 61,000 proud members who care about the future of, not only the Corporation, but also the future of our planet. </a:t>
            </a:r>
          </a:p>
          <a:p>
            <a:pPr marL="171450" indent="-171450">
              <a:buFontTx/>
              <a:buChar char="-"/>
            </a:pPr>
            <a:r>
              <a:rPr lang="en-US"/>
              <a:t>We will be setting the example for other </a:t>
            </a:r>
            <a:r>
              <a:rPr lang="en-US" err="1"/>
              <a:t>labour</a:t>
            </a:r>
            <a:r>
              <a:rPr lang="en-US"/>
              <a:t> unions by establishing our emissions baseline and determining ways in which our union can contribute to reducing GHG emissions.</a:t>
            </a:r>
          </a:p>
          <a:p>
            <a:pPr marL="171450" indent="-171450">
              <a:buFontTx/>
              <a:buChar char="-"/>
            </a:pPr>
            <a:r>
              <a:rPr lang="en-US"/>
              <a:t>CUPW plays a pivotal role to lead the charge against GHG emissions and has the potential to become a symbol of innovation.</a:t>
            </a:r>
          </a:p>
          <a:p>
            <a:pPr marL="171450" indent="-171450">
              <a:buFontTx/>
              <a:buChar char="-"/>
            </a:pPr>
            <a:r>
              <a:rPr lang="en-US"/>
              <a:t>The way we work has changed since the beginning of the pandemic and CUPW wants to understand the environmental impacts of working from home and what this could mean for the future of our work.</a:t>
            </a:r>
          </a:p>
          <a:p>
            <a:pPr marL="171450" indent="-171450">
              <a:buFontTx/>
              <a:buChar char="-"/>
            </a:pPr>
            <a:r>
              <a:rPr lang="en-US"/>
              <a:t>This is still in the planning stages, but we’re looking forward to starting this work.</a:t>
            </a:r>
            <a:endParaRPr lang="en-CA"/>
          </a:p>
        </p:txBody>
      </p:sp>
      <p:sp>
        <p:nvSpPr>
          <p:cNvPr id="4" name="Slide Number Placeholder 3"/>
          <p:cNvSpPr>
            <a:spLocks noGrp="1"/>
          </p:cNvSpPr>
          <p:nvPr>
            <p:ph type="sldNum" sz="quarter" idx="5"/>
          </p:nvPr>
        </p:nvSpPr>
        <p:spPr/>
        <p:txBody>
          <a:bodyPr/>
          <a:lstStyle/>
          <a:p>
            <a:fld id="{3A8BDBEA-45BB-4D1B-B290-CB8C3E3C15E1}" type="slidenum">
              <a:rPr lang="en-CA" smtClean="0"/>
              <a:t>14</a:t>
            </a:fld>
            <a:endParaRPr lang="en-CA"/>
          </a:p>
        </p:txBody>
      </p:sp>
    </p:spTree>
    <p:extLst>
      <p:ext uri="{BB962C8B-B14F-4D97-AF65-F5344CB8AC3E}">
        <p14:creationId xmlns:p14="http://schemas.microsoft.com/office/powerpoint/2010/main" val="327985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err="1"/>
              <a:t>DeCoPo</a:t>
            </a:r>
            <a:r>
              <a:rPr lang="en-CA"/>
              <a:t> is an attempt to create a coherent presentation of a number of union initiatives and campaigns that have been pursued by CUPW since the mid 1980s. </a:t>
            </a:r>
          </a:p>
          <a:p>
            <a:endParaRPr lang="en-CA"/>
          </a:p>
          <a:p>
            <a:r>
              <a:rPr lang="en-CA" sz="1800">
                <a:effectLst/>
                <a:latin typeface="Arial" panose="020B0604020202020204" pitchFamily="34" charset="0"/>
                <a:ea typeface="Calibri" panose="020F0502020204030204" pitchFamily="34" charset="0"/>
              </a:rPr>
              <a:t>These campaigns are:</a:t>
            </a:r>
            <a:endParaRPr lang="en-CA" sz="1800">
              <a:effectLst/>
              <a:latin typeface="Calibri" panose="020F0502020204030204" pitchFamily="34" charset="0"/>
              <a:ea typeface="Calibri" panose="020F0502020204030204" pitchFamily="34" charset="0"/>
            </a:endParaRPr>
          </a:p>
          <a:p>
            <a:r>
              <a:rPr lang="en-CA" sz="1800">
                <a:solidFill>
                  <a:srgbClr val="1F497D"/>
                </a:solidFill>
                <a:effectLst/>
                <a:latin typeface="Calibri" panose="020F0502020204030204" pitchFamily="34" charset="0"/>
                <a:ea typeface="Calibri" panose="020F0502020204030204" pitchFamily="34" charset="0"/>
              </a:rPr>
              <a:t> </a:t>
            </a:r>
            <a:endParaRPr lang="en-CA" sz="1800">
              <a:effectLst/>
              <a:latin typeface="Calibri" panose="020F0502020204030204" pitchFamily="34" charset="0"/>
              <a:ea typeface="Calibri" panose="020F0502020204030204" pitchFamily="34" charset="0"/>
            </a:endParaRPr>
          </a:p>
          <a:p>
            <a:pPr marL="342900" lvl="0" indent="-342900">
              <a:buFont typeface="+mj-lt"/>
              <a:buAutoNum type="arabicPeriod"/>
            </a:pPr>
            <a:r>
              <a:rPr lang="en-CA" sz="1800">
                <a:effectLst/>
                <a:latin typeface="Arial" panose="020B0604020202020204" pitchFamily="34" charset="0"/>
                <a:ea typeface="Calibri" panose="020F0502020204030204" pitchFamily="34" charset="0"/>
              </a:rPr>
              <a:t>Service expansion at Canada Post (community use of retail facilities, public access to the internet, and check-ins on elderly and vulnerable people)</a:t>
            </a:r>
            <a:endParaRPr lang="en-CA" sz="1800">
              <a:effectLst/>
              <a:latin typeface="Calibri" panose="020F0502020204030204" pitchFamily="34" charset="0"/>
              <a:ea typeface="Calibri" panose="020F0502020204030204" pitchFamily="34" charset="0"/>
            </a:endParaRPr>
          </a:p>
          <a:p>
            <a:pPr marL="342900" lvl="0" indent="-342900">
              <a:buFont typeface="+mj-lt"/>
              <a:buAutoNum type="arabicPeriod"/>
            </a:pPr>
            <a:r>
              <a:rPr lang="en-CA" sz="1800">
                <a:effectLst/>
                <a:latin typeface="Arial" panose="020B0604020202020204" pitchFamily="34" charset="0"/>
                <a:ea typeface="Calibri" panose="020F0502020204030204" pitchFamily="34" charset="0"/>
              </a:rPr>
              <a:t>Postal Banking with a mandate for social and financial inclusion.</a:t>
            </a:r>
            <a:endParaRPr lang="en-CA" sz="1800">
              <a:effectLst/>
              <a:latin typeface="Calibri" panose="020F0502020204030204" pitchFamily="34" charset="0"/>
              <a:ea typeface="Calibri" panose="020F0502020204030204" pitchFamily="34" charset="0"/>
            </a:endParaRPr>
          </a:p>
          <a:p>
            <a:pPr marL="342900" lvl="0" indent="-342900">
              <a:buFont typeface="+mj-lt"/>
              <a:buAutoNum type="arabicPeriod"/>
            </a:pPr>
            <a:r>
              <a:rPr lang="en-CA" sz="1800">
                <a:effectLst/>
                <a:latin typeface="Arial" panose="020B0604020202020204" pitchFamily="34" charset="0"/>
                <a:ea typeface="Calibri" panose="020F0502020204030204" pitchFamily="34" charset="0"/>
              </a:rPr>
              <a:t>Reducing the GHG emissions and footprint of Canada Post and promoting environmental measures such as public EV charging stations at postal facilities, </a:t>
            </a:r>
            <a:r>
              <a:rPr lang="en-CA" sz="1800" err="1">
                <a:effectLst/>
                <a:latin typeface="Arial" panose="020B0604020202020204" pitchFamily="34" charset="0"/>
                <a:ea typeface="Calibri" panose="020F0502020204030204" pitchFamily="34" charset="0"/>
              </a:rPr>
              <a:t>r</a:t>
            </a:r>
            <a:r>
              <a:rPr lang="en-CA" err="1"/>
              <a:t>etrofiting</a:t>
            </a:r>
            <a:r>
              <a:rPr lang="en-CA"/>
              <a:t> Canada post buildings, and Expanding the use of Canada post as the consolidated last mile delivery system to ease congestion and pollution in our cities caused, in part, by too many delivery trucks that aren’t full to capacity.</a:t>
            </a:r>
          </a:p>
          <a:p>
            <a:pPr marL="342900" lvl="0" indent="-342900">
              <a:buFont typeface="+mj-lt"/>
              <a:buAutoNum type="arabicPeriod"/>
            </a:pPr>
            <a:endParaRPr lang="en-CA"/>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CA" sz="1800">
                <a:effectLst/>
                <a:latin typeface="Arial" panose="020B0604020202020204" pitchFamily="34" charset="0"/>
                <a:ea typeface="Calibri" panose="020F0502020204030204" pitchFamily="34" charset="0"/>
              </a:rPr>
              <a:t>In all of these issues the union first conducts research, develops policies, identifies allies and pursues the issues through collective bargaining, public campaigns, political lobbying and through the work of the Union-Management Service Expansion and Innovation Committee (Appendix T of the urban collective agreement) – as well as through the Union-Management environment committee.</a:t>
            </a:r>
            <a:endParaRPr lang="en-CA" sz="1800">
              <a:effectLst/>
              <a:latin typeface="Calibri" panose="020F0502020204030204" pitchFamily="34" charset="0"/>
              <a:ea typeface="Calibri" panose="020F0502020204030204" pitchFamily="34" charset="0"/>
            </a:endParaRPr>
          </a:p>
          <a:p>
            <a:pPr marL="0" lvl="0" indent="0">
              <a:buFont typeface="+mj-lt"/>
              <a:buNone/>
            </a:pPr>
            <a:endParaRPr lang="en-CA"/>
          </a:p>
          <a:p>
            <a:pPr marL="171450" indent="-171450">
              <a:buFontTx/>
              <a:buChar char="-"/>
            </a:pPr>
            <a:endParaRPr lang="en-CA"/>
          </a:p>
        </p:txBody>
      </p:sp>
      <p:sp>
        <p:nvSpPr>
          <p:cNvPr id="4" name="Slide Number Placeholder 3"/>
          <p:cNvSpPr>
            <a:spLocks noGrp="1"/>
          </p:cNvSpPr>
          <p:nvPr>
            <p:ph type="sldNum" sz="quarter" idx="5"/>
          </p:nvPr>
        </p:nvSpPr>
        <p:spPr/>
        <p:txBody>
          <a:bodyPr/>
          <a:lstStyle/>
          <a:p>
            <a:fld id="{3A8BDBEA-45BB-4D1B-B290-CB8C3E3C15E1}" type="slidenum">
              <a:rPr lang="en-CA" smtClean="0"/>
              <a:t>2</a:t>
            </a:fld>
            <a:endParaRPr lang="en-CA"/>
          </a:p>
        </p:txBody>
      </p:sp>
    </p:spTree>
    <p:extLst>
      <p:ext uri="{BB962C8B-B14F-4D97-AF65-F5344CB8AC3E}">
        <p14:creationId xmlns:p14="http://schemas.microsoft.com/office/powerpoint/2010/main" val="29145511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a:t>Take out your phones and check out the Delivering Community Power campaign</a:t>
            </a:r>
          </a:p>
          <a:p>
            <a:endParaRPr lang="en-CA"/>
          </a:p>
        </p:txBody>
      </p:sp>
      <p:sp>
        <p:nvSpPr>
          <p:cNvPr id="4" name="Slide Number Placeholder 3"/>
          <p:cNvSpPr>
            <a:spLocks noGrp="1"/>
          </p:cNvSpPr>
          <p:nvPr>
            <p:ph type="sldNum" sz="quarter" idx="5"/>
          </p:nvPr>
        </p:nvSpPr>
        <p:spPr/>
        <p:txBody>
          <a:bodyPr/>
          <a:lstStyle/>
          <a:p>
            <a:fld id="{3A8BDBEA-45BB-4D1B-B290-CB8C3E3C15E1}" type="slidenum">
              <a:rPr lang="en-CA" smtClean="0"/>
              <a:t>3</a:t>
            </a:fld>
            <a:endParaRPr lang="en-CA"/>
          </a:p>
        </p:txBody>
      </p:sp>
    </p:spTree>
    <p:extLst>
      <p:ext uri="{BB962C8B-B14F-4D97-AF65-F5344CB8AC3E}">
        <p14:creationId xmlns:p14="http://schemas.microsoft.com/office/powerpoint/2010/main" val="48997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-CUPW sits on a joint union-management environment committee of CUPW, APOC, UPCE and CPC – with information and updates sent to CPAA. The committee meets monthly and are focusing our efforts on implementing projects from the environmental action plan. These projects have different levels of involvement and participation from each party.  We are in the process of establishing sub-committees for the various on-going projects and we feel this is a step in the right direction for environmental change at Canada Post as well as for our union-management relationship.</a:t>
            </a:r>
          </a:p>
          <a:p>
            <a:endParaRPr lang="en-US"/>
          </a:p>
          <a:p>
            <a:endParaRPr lang="en-CA"/>
          </a:p>
        </p:txBody>
      </p:sp>
      <p:sp>
        <p:nvSpPr>
          <p:cNvPr id="4" name="Slide Number Placeholder 3"/>
          <p:cNvSpPr>
            <a:spLocks noGrp="1"/>
          </p:cNvSpPr>
          <p:nvPr>
            <p:ph type="sldNum" sz="quarter" idx="5"/>
          </p:nvPr>
        </p:nvSpPr>
        <p:spPr/>
        <p:txBody>
          <a:bodyPr/>
          <a:lstStyle/>
          <a:p>
            <a:fld id="{3A8BDBEA-45BB-4D1B-B290-CB8C3E3C15E1}" type="slidenum">
              <a:rPr lang="en-CA" smtClean="0"/>
              <a:t>4</a:t>
            </a:fld>
            <a:endParaRPr lang="en-CA"/>
          </a:p>
        </p:txBody>
      </p:sp>
    </p:spTree>
    <p:extLst>
      <p:ext uri="{BB962C8B-B14F-4D97-AF65-F5344CB8AC3E}">
        <p14:creationId xmlns:p14="http://schemas.microsoft.com/office/powerpoint/2010/main" val="473072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a:t>-CUPW signed onto the EAP when it was released in April 2021</a:t>
            </a:r>
          </a:p>
          <a:p>
            <a:r>
              <a:rPr lang="en-US" sz="2400"/>
              <a:t>-The EAP is a list of targets broken down into CPC’s key pillars</a:t>
            </a:r>
          </a:p>
          <a:p>
            <a:pPr lvl="1"/>
            <a:r>
              <a:rPr lang="en-US"/>
              <a:t>Climate Action</a:t>
            </a:r>
          </a:p>
          <a:p>
            <a:pPr lvl="1"/>
            <a:r>
              <a:rPr lang="en-US"/>
              <a:t>Zero Waste</a:t>
            </a:r>
          </a:p>
          <a:p>
            <a:pPr lvl="1"/>
            <a:r>
              <a:rPr lang="en-US"/>
              <a:t>Sustainable Delivery</a:t>
            </a:r>
          </a:p>
          <a:p>
            <a:pPr lvl="1"/>
            <a:r>
              <a:rPr lang="en-US"/>
              <a:t>Worker Engagement</a:t>
            </a:r>
          </a:p>
          <a:p>
            <a:r>
              <a:rPr lang="en-US" sz="2400"/>
              <a:t>-CUPW chose to identify project priorities based on project type as most projects are interrelated. Obviously not all projects can be prioritized and worked on immediately.</a:t>
            </a:r>
          </a:p>
          <a:p>
            <a:endParaRPr lang="en-CA"/>
          </a:p>
        </p:txBody>
      </p:sp>
      <p:sp>
        <p:nvSpPr>
          <p:cNvPr id="4" name="Slide Number Placeholder 3"/>
          <p:cNvSpPr>
            <a:spLocks noGrp="1"/>
          </p:cNvSpPr>
          <p:nvPr>
            <p:ph type="sldNum" sz="quarter" idx="5"/>
          </p:nvPr>
        </p:nvSpPr>
        <p:spPr/>
        <p:txBody>
          <a:bodyPr/>
          <a:lstStyle/>
          <a:p>
            <a:fld id="{3A8BDBEA-45BB-4D1B-B290-CB8C3E3C15E1}" type="slidenum">
              <a:rPr lang="en-CA" smtClean="0"/>
              <a:t>5</a:t>
            </a:fld>
            <a:endParaRPr lang="en-CA"/>
          </a:p>
        </p:txBody>
      </p:sp>
    </p:spTree>
    <p:extLst>
      <p:ext uri="{BB962C8B-B14F-4D97-AF65-F5344CB8AC3E}">
        <p14:creationId xmlns:p14="http://schemas.microsoft.com/office/powerpoint/2010/main" val="42552194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 the very early stages of co-creation with CPC</a:t>
            </a:r>
          </a:p>
          <a:p>
            <a:r>
              <a:rPr lang="en-US"/>
              <a:t>-Building on a study CPC conducted on impacts of last-mile delivery on the environment and traffic congestion in urban Montreal, Canada</a:t>
            </a:r>
          </a:p>
          <a:p>
            <a:r>
              <a:rPr lang="en-US"/>
              <a:t>-Aims are: </a:t>
            </a:r>
          </a:p>
          <a:p>
            <a:pPr lvl="1"/>
            <a:r>
              <a:rPr lang="en-US"/>
              <a:t>To compare the impact of last-mile modes of delivery in urban, suburban, and rural areas of Montreal </a:t>
            </a:r>
          </a:p>
          <a:p>
            <a:pPr lvl="1"/>
            <a:r>
              <a:rPr lang="en-US"/>
              <a:t>Examine customer’s mail pick-up behaviors</a:t>
            </a:r>
          </a:p>
          <a:p>
            <a:pPr lvl="1"/>
            <a:r>
              <a:rPr lang="en-US"/>
              <a:t>Special focus on RSMC vehicle emissions </a:t>
            </a:r>
          </a:p>
          <a:p>
            <a:r>
              <a:rPr lang="en-CA"/>
              <a:t>-A sub-committee of the EC has been established for this project and we’re beginning work on project planning</a:t>
            </a:r>
            <a:endParaRPr lang="en-US"/>
          </a:p>
          <a:p>
            <a:endParaRPr lang="en-CA"/>
          </a:p>
        </p:txBody>
      </p:sp>
      <p:sp>
        <p:nvSpPr>
          <p:cNvPr id="4" name="Slide Number Placeholder 3"/>
          <p:cNvSpPr>
            <a:spLocks noGrp="1"/>
          </p:cNvSpPr>
          <p:nvPr>
            <p:ph type="sldNum" sz="quarter" idx="5"/>
          </p:nvPr>
        </p:nvSpPr>
        <p:spPr/>
        <p:txBody>
          <a:bodyPr/>
          <a:lstStyle/>
          <a:p>
            <a:fld id="{3A8BDBEA-45BB-4D1B-B290-CB8C3E3C15E1}" type="slidenum">
              <a:rPr lang="en-CA" smtClean="0"/>
              <a:t>8</a:t>
            </a:fld>
            <a:endParaRPr lang="en-CA"/>
          </a:p>
        </p:txBody>
      </p:sp>
    </p:spTree>
    <p:extLst>
      <p:ext uri="{BB962C8B-B14F-4D97-AF65-F5344CB8AC3E}">
        <p14:creationId xmlns:p14="http://schemas.microsoft.com/office/powerpoint/2010/main" val="2769065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 independent project by CUPW </a:t>
            </a:r>
          </a:p>
          <a:p>
            <a:r>
              <a:rPr lang="en-US"/>
              <a:t>-We hired an independent videographer for this project and we filmed at the end of march in </a:t>
            </a:r>
            <a:r>
              <a:rPr lang="en-US" err="1"/>
              <a:t>Yamachiche</a:t>
            </a:r>
            <a:r>
              <a:rPr lang="en-US"/>
              <a:t>, Quebec. – we hope to have the final products soon.</a:t>
            </a:r>
          </a:p>
          <a:p>
            <a:r>
              <a:rPr lang="en-US"/>
              <a:t>--We wanted the video to take place in the winter to dispel some of the myths about EVs in the winter months </a:t>
            </a:r>
          </a:p>
          <a:p>
            <a:r>
              <a:rPr lang="en-US"/>
              <a:t>-It focuses on the benefits of driving an EV and the letter carrier’s struggles with CPC around charging stations at Canada Post locations, we’re hoping this will promote installation at Canada post locations across the country.</a:t>
            </a:r>
            <a:endParaRPr lang="en-CA"/>
          </a:p>
          <a:p>
            <a:endParaRPr lang="en-CA"/>
          </a:p>
        </p:txBody>
      </p:sp>
      <p:sp>
        <p:nvSpPr>
          <p:cNvPr id="4" name="Slide Number Placeholder 3"/>
          <p:cNvSpPr>
            <a:spLocks noGrp="1"/>
          </p:cNvSpPr>
          <p:nvPr>
            <p:ph type="sldNum" sz="quarter" idx="5"/>
          </p:nvPr>
        </p:nvSpPr>
        <p:spPr/>
        <p:txBody>
          <a:bodyPr/>
          <a:lstStyle/>
          <a:p>
            <a:fld id="{3A8BDBEA-45BB-4D1B-B290-CB8C3E3C15E1}" type="slidenum">
              <a:rPr lang="en-CA" smtClean="0"/>
              <a:t>9</a:t>
            </a:fld>
            <a:endParaRPr lang="en-CA"/>
          </a:p>
        </p:txBody>
      </p:sp>
    </p:spTree>
    <p:extLst>
      <p:ext uri="{BB962C8B-B14F-4D97-AF65-F5344CB8AC3E}">
        <p14:creationId xmlns:p14="http://schemas.microsoft.com/office/powerpoint/2010/main" val="31189380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a:t>There is a $50,000 maximum per project</a:t>
            </a:r>
          </a:p>
          <a:p>
            <a:pPr marL="171450" indent="-171450">
              <a:buFontTx/>
              <a:buChar char="-"/>
            </a:pPr>
            <a:r>
              <a:rPr lang="en-US"/>
              <a:t>We’re in the 2</a:t>
            </a:r>
            <a:r>
              <a:rPr lang="en-US" baseline="30000"/>
              <a:t>nd</a:t>
            </a:r>
            <a:r>
              <a:rPr lang="en-US"/>
              <a:t> year of the SAF and the application period just started last week and runs for 6 weeks.</a:t>
            </a:r>
          </a:p>
          <a:p>
            <a:r>
              <a:rPr lang="en-US"/>
              <a:t>- This project is co-created between the bargaining agents and CPC where each bargaining agent has a voice on the SAF selection committee</a:t>
            </a:r>
          </a:p>
          <a:p>
            <a:pPr marL="171450" indent="-171450">
              <a:buFontTx/>
              <a:buChar char="-"/>
            </a:pPr>
            <a:r>
              <a:rPr lang="en-US"/>
              <a:t>All of the $500,000 allocated for 2021 was used for worker projects across Canada – the most popular projects were for community gardens, pollinator gardens, bike racks, and recycling and compost options at post offices.</a:t>
            </a:r>
          </a:p>
          <a:p>
            <a:pPr marL="171450" indent="-171450">
              <a:buFontTx/>
              <a:buChar char="-"/>
            </a:pPr>
            <a:r>
              <a:rPr lang="en-US"/>
              <a:t>We’re encouraging our members to apply for this round of projects and we’re excited to see what the projects will be this year.</a:t>
            </a:r>
          </a:p>
          <a:p>
            <a:endParaRPr lang="en-CA"/>
          </a:p>
        </p:txBody>
      </p:sp>
      <p:sp>
        <p:nvSpPr>
          <p:cNvPr id="4" name="Slide Number Placeholder 3"/>
          <p:cNvSpPr>
            <a:spLocks noGrp="1"/>
          </p:cNvSpPr>
          <p:nvPr>
            <p:ph type="sldNum" sz="quarter" idx="5"/>
          </p:nvPr>
        </p:nvSpPr>
        <p:spPr/>
        <p:txBody>
          <a:bodyPr/>
          <a:lstStyle/>
          <a:p>
            <a:fld id="{3A8BDBEA-45BB-4D1B-B290-CB8C3E3C15E1}" type="slidenum">
              <a:rPr lang="en-CA" smtClean="0"/>
              <a:t>10</a:t>
            </a:fld>
            <a:endParaRPr lang="en-CA"/>
          </a:p>
        </p:txBody>
      </p:sp>
    </p:spTree>
    <p:extLst>
      <p:ext uri="{BB962C8B-B14F-4D97-AF65-F5344CB8AC3E}">
        <p14:creationId xmlns:p14="http://schemas.microsoft.com/office/powerpoint/2010/main" val="5812202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-After the initial announcement by CPC of “Green Teams” in April 2021, this program was put on hold until CUPW was brought on board and we could come to an agreement of what these environmental teams would look like at the workplace.</a:t>
            </a:r>
          </a:p>
          <a:p>
            <a:r>
              <a:rPr lang="en-US"/>
              <a:t>-We have had conversations with the </a:t>
            </a:r>
            <a:r>
              <a:rPr lang="en-US" err="1"/>
              <a:t>Labour</a:t>
            </a:r>
            <a:r>
              <a:rPr lang="en-US"/>
              <a:t> Education Centre/Working Green 2050 about what workplace environmental teams can look like – they have done work on environmental curriculums for workplaces and we think this would be a good fit at Canada Post.</a:t>
            </a:r>
          </a:p>
          <a:p>
            <a:r>
              <a:rPr lang="en-US"/>
              <a:t>-Our vision is to pilot workplace environmental teams that incorporate environmental education and training</a:t>
            </a:r>
          </a:p>
          <a:p>
            <a:r>
              <a:rPr lang="en-US"/>
              <a:t>-A sub-committee has been established and work on starting conversations around program planning will begin soon</a:t>
            </a:r>
            <a:endParaRPr lang="en-CA"/>
          </a:p>
          <a:p>
            <a:endParaRPr lang="en-CA"/>
          </a:p>
        </p:txBody>
      </p:sp>
      <p:sp>
        <p:nvSpPr>
          <p:cNvPr id="4" name="Slide Number Placeholder 3"/>
          <p:cNvSpPr>
            <a:spLocks noGrp="1"/>
          </p:cNvSpPr>
          <p:nvPr>
            <p:ph type="sldNum" sz="quarter" idx="5"/>
          </p:nvPr>
        </p:nvSpPr>
        <p:spPr/>
        <p:txBody>
          <a:bodyPr/>
          <a:lstStyle/>
          <a:p>
            <a:fld id="{3A8BDBEA-45BB-4D1B-B290-CB8C3E3C15E1}" type="slidenum">
              <a:rPr lang="en-CA" smtClean="0"/>
              <a:t>11</a:t>
            </a:fld>
            <a:endParaRPr lang="en-CA"/>
          </a:p>
        </p:txBody>
      </p:sp>
    </p:spTree>
    <p:extLst>
      <p:ext uri="{BB962C8B-B14F-4D97-AF65-F5344CB8AC3E}">
        <p14:creationId xmlns:p14="http://schemas.microsoft.com/office/powerpoint/2010/main" val="16732105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327FF-5217-4030-B866-158F2248EF6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98611A22-EF27-484B-896F-6F63D51C6C7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B5A96F19-F5EB-49F7-A6A9-2D04923F6CEA}"/>
              </a:ext>
            </a:extLst>
          </p:cNvPr>
          <p:cNvSpPr>
            <a:spLocks noGrp="1"/>
          </p:cNvSpPr>
          <p:nvPr>
            <p:ph type="dt" sz="half" idx="10"/>
          </p:nvPr>
        </p:nvSpPr>
        <p:spPr/>
        <p:txBody>
          <a:bodyPr/>
          <a:lstStyle/>
          <a:p>
            <a:fld id="{98866E30-54C0-4325-BA8F-38C1860CC0E7}" type="datetimeFigureOut">
              <a:rPr lang="en-CA" smtClean="0"/>
              <a:t>2022-05-28</a:t>
            </a:fld>
            <a:endParaRPr lang="en-CA"/>
          </a:p>
        </p:txBody>
      </p:sp>
      <p:sp>
        <p:nvSpPr>
          <p:cNvPr id="5" name="Footer Placeholder 4">
            <a:extLst>
              <a:ext uri="{FF2B5EF4-FFF2-40B4-BE49-F238E27FC236}">
                <a16:creationId xmlns:a16="http://schemas.microsoft.com/office/drawing/2014/main" id="{8B8D7203-15EB-4BFC-B16B-113700C9ADBD}"/>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425D3CB5-3699-43E6-BAA0-4A39E08176C8}"/>
              </a:ext>
            </a:extLst>
          </p:cNvPr>
          <p:cNvSpPr>
            <a:spLocks noGrp="1"/>
          </p:cNvSpPr>
          <p:nvPr>
            <p:ph type="sldNum" sz="quarter" idx="12"/>
          </p:nvPr>
        </p:nvSpPr>
        <p:spPr/>
        <p:txBody>
          <a:bodyPr/>
          <a:lstStyle/>
          <a:p>
            <a:fld id="{ECE3F5D5-224C-4A7E-ABFC-3AA562608A82}" type="slidenum">
              <a:rPr lang="en-CA" smtClean="0"/>
              <a:t>‹#›</a:t>
            </a:fld>
            <a:endParaRPr lang="en-CA"/>
          </a:p>
        </p:txBody>
      </p:sp>
    </p:spTree>
    <p:extLst>
      <p:ext uri="{BB962C8B-B14F-4D97-AF65-F5344CB8AC3E}">
        <p14:creationId xmlns:p14="http://schemas.microsoft.com/office/powerpoint/2010/main" val="99549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BEDF37-688F-4DE9-AEDF-14E6E78A617D}"/>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267841CF-D671-4834-8ACE-4454F8E38CD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AD1DA256-7D08-4FEE-8591-FD0FA26BBD22}"/>
              </a:ext>
            </a:extLst>
          </p:cNvPr>
          <p:cNvSpPr>
            <a:spLocks noGrp="1"/>
          </p:cNvSpPr>
          <p:nvPr>
            <p:ph type="dt" sz="half" idx="10"/>
          </p:nvPr>
        </p:nvSpPr>
        <p:spPr/>
        <p:txBody>
          <a:bodyPr/>
          <a:lstStyle/>
          <a:p>
            <a:fld id="{98866E30-54C0-4325-BA8F-38C1860CC0E7}" type="datetimeFigureOut">
              <a:rPr lang="en-CA" smtClean="0"/>
              <a:t>2022-05-28</a:t>
            </a:fld>
            <a:endParaRPr lang="en-CA"/>
          </a:p>
        </p:txBody>
      </p:sp>
      <p:sp>
        <p:nvSpPr>
          <p:cNvPr id="5" name="Footer Placeholder 4">
            <a:extLst>
              <a:ext uri="{FF2B5EF4-FFF2-40B4-BE49-F238E27FC236}">
                <a16:creationId xmlns:a16="http://schemas.microsoft.com/office/drawing/2014/main" id="{B3664E8B-3ADB-4624-B94B-FF1DA949CFD8}"/>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359DCEB0-BD0C-40FF-BFA6-09D4CFCBAF6B}"/>
              </a:ext>
            </a:extLst>
          </p:cNvPr>
          <p:cNvSpPr>
            <a:spLocks noGrp="1"/>
          </p:cNvSpPr>
          <p:nvPr>
            <p:ph type="sldNum" sz="quarter" idx="12"/>
          </p:nvPr>
        </p:nvSpPr>
        <p:spPr/>
        <p:txBody>
          <a:bodyPr/>
          <a:lstStyle/>
          <a:p>
            <a:fld id="{ECE3F5D5-224C-4A7E-ABFC-3AA562608A82}" type="slidenum">
              <a:rPr lang="en-CA" smtClean="0"/>
              <a:t>‹#›</a:t>
            </a:fld>
            <a:endParaRPr lang="en-CA"/>
          </a:p>
        </p:txBody>
      </p:sp>
    </p:spTree>
    <p:extLst>
      <p:ext uri="{BB962C8B-B14F-4D97-AF65-F5344CB8AC3E}">
        <p14:creationId xmlns:p14="http://schemas.microsoft.com/office/powerpoint/2010/main" val="3802156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26BB2D6-28C0-4094-98B4-5BEB147FBCD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966709FF-7193-4945-ADF7-1C6F63FE341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AE7823E0-D672-472F-8E05-A49E407CC48D}"/>
              </a:ext>
            </a:extLst>
          </p:cNvPr>
          <p:cNvSpPr>
            <a:spLocks noGrp="1"/>
          </p:cNvSpPr>
          <p:nvPr>
            <p:ph type="dt" sz="half" idx="10"/>
          </p:nvPr>
        </p:nvSpPr>
        <p:spPr/>
        <p:txBody>
          <a:bodyPr/>
          <a:lstStyle/>
          <a:p>
            <a:fld id="{98866E30-54C0-4325-BA8F-38C1860CC0E7}" type="datetimeFigureOut">
              <a:rPr lang="en-CA" smtClean="0"/>
              <a:t>2022-05-28</a:t>
            </a:fld>
            <a:endParaRPr lang="en-CA"/>
          </a:p>
        </p:txBody>
      </p:sp>
      <p:sp>
        <p:nvSpPr>
          <p:cNvPr id="5" name="Footer Placeholder 4">
            <a:extLst>
              <a:ext uri="{FF2B5EF4-FFF2-40B4-BE49-F238E27FC236}">
                <a16:creationId xmlns:a16="http://schemas.microsoft.com/office/drawing/2014/main" id="{40D65D2C-920D-4888-97E0-EC27A5FC9478}"/>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4D714494-8947-4A1B-8F25-33954FDEEB59}"/>
              </a:ext>
            </a:extLst>
          </p:cNvPr>
          <p:cNvSpPr>
            <a:spLocks noGrp="1"/>
          </p:cNvSpPr>
          <p:nvPr>
            <p:ph type="sldNum" sz="quarter" idx="12"/>
          </p:nvPr>
        </p:nvSpPr>
        <p:spPr/>
        <p:txBody>
          <a:bodyPr/>
          <a:lstStyle/>
          <a:p>
            <a:fld id="{ECE3F5D5-224C-4A7E-ABFC-3AA562608A82}" type="slidenum">
              <a:rPr lang="en-CA" smtClean="0"/>
              <a:t>‹#›</a:t>
            </a:fld>
            <a:endParaRPr lang="en-CA"/>
          </a:p>
        </p:txBody>
      </p:sp>
    </p:spTree>
    <p:extLst>
      <p:ext uri="{BB962C8B-B14F-4D97-AF65-F5344CB8AC3E}">
        <p14:creationId xmlns:p14="http://schemas.microsoft.com/office/powerpoint/2010/main" val="37179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AF6E7-8C65-47C6-AEB1-3D6EABCBD265}"/>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CF644492-BF44-41A3-995B-022551F4263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623FA9E6-9781-4A04-8E73-9D20326CAA09}"/>
              </a:ext>
            </a:extLst>
          </p:cNvPr>
          <p:cNvSpPr>
            <a:spLocks noGrp="1"/>
          </p:cNvSpPr>
          <p:nvPr>
            <p:ph type="dt" sz="half" idx="10"/>
          </p:nvPr>
        </p:nvSpPr>
        <p:spPr/>
        <p:txBody>
          <a:bodyPr/>
          <a:lstStyle/>
          <a:p>
            <a:fld id="{98866E30-54C0-4325-BA8F-38C1860CC0E7}" type="datetimeFigureOut">
              <a:rPr lang="en-CA" smtClean="0"/>
              <a:t>2022-05-28</a:t>
            </a:fld>
            <a:endParaRPr lang="en-CA"/>
          </a:p>
        </p:txBody>
      </p:sp>
      <p:sp>
        <p:nvSpPr>
          <p:cNvPr id="5" name="Footer Placeholder 4">
            <a:extLst>
              <a:ext uri="{FF2B5EF4-FFF2-40B4-BE49-F238E27FC236}">
                <a16:creationId xmlns:a16="http://schemas.microsoft.com/office/drawing/2014/main" id="{3DFC72D3-AC1E-425A-A98D-A9BF1209AFCA}"/>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5AE4B7AA-2CEC-4B1B-A8F3-21E3B3BF107C}"/>
              </a:ext>
            </a:extLst>
          </p:cNvPr>
          <p:cNvSpPr>
            <a:spLocks noGrp="1"/>
          </p:cNvSpPr>
          <p:nvPr>
            <p:ph type="sldNum" sz="quarter" idx="12"/>
          </p:nvPr>
        </p:nvSpPr>
        <p:spPr/>
        <p:txBody>
          <a:bodyPr/>
          <a:lstStyle/>
          <a:p>
            <a:fld id="{ECE3F5D5-224C-4A7E-ABFC-3AA562608A82}" type="slidenum">
              <a:rPr lang="en-CA" smtClean="0"/>
              <a:t>‹#›</a:t>
            </a:fld>
            <a:endParaRPr lang="en-CA"/>
          </a:p>
        </p:txBody>
      </p:sp>
    </p:spTree>
    <p:extLst>
      <p:ext uri="{BB962C8B-B14F-4D97-AF65-F5344CB8AC3E}">
        <p14:creationId xmlns:p14="http://schemas.microsoft.com/office/powerpoint/2010/main" val="3941525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B7B071-FA98-4E09-A34C-92BAB1E6AD2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FA546E20-2F1F-4A23-8C6E-AC5311C8754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4FEC4E1-E759-4A59-ABC7-AE66D6545936}"/>
              </a:ext>
            </a:extLst>
          </p:cNvPr>
          <p:cNvSpPr>
            <a:spLocks noGrp="1"/>
          </p:cNvSpPr>
          <p:nvPr>
            <p:ph type="dt" sz="half" idx="10"/>
          </p:nvPr>
        </p:nvSpPr>
        <p:spPr/>
        <p:txBody>
          <a:bodyPr/>
          <a:lstStyle/>
          <a:p>
            <a:fld id="{98866E30-54C0-4325-BA8F-38C1860CC0E7}" type="datetimeFigureOut">
              <a:rPr lang="en-CA" smtClean="0"/>
              <a:t>2022-05-28</a:t>
            </a:fld>
            <a:endParaRPr lang="en-CA"/>
          </a:p>
        </p:txBody>
      </p:sp>
      <p:sp>
        <p:nvSpPr>
          <p:cNvPr id="5" name="Footer Placeholder 4">
            <a:extLst>
              <a:ext uri="{FF2B5EF4-FFF2-40B4-BE49-F238E27FC236}">
                <a16:creationId xmlns:a16="http://schemas.microsoft.com/office/drawing/2014/main" id="{B5785D61-F536-468C-954F-FEF79C7D0DF6}"/>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3795EF3A-8F03-4BAE-9118-78DEC29366EE}"/>
              </a:ext>
            </a:extLst>
          </p:cNvPr>
          <p:cNvSpPr>
            <a:spLocks noGrp="1"/>
          </p:cNvSpPr>
          <p:nvPr>
            <p:ph type="sldNum" sz="quarter" idx="12"/>
          </p:nvPr>
        </p:nvSpPr>
        <p:spPr/>
        <p:txBody>
          <a:bodyPr/>
          <a:lstStyle/>
          <a:p>
            <a:fld id="{ECE3F5D5-224C-4A7E-ABFC-3AA562608A82}" type="slidenum">
              <a:rPr lang="en-CA" smtClean="0"/>
              <a:t>‹#›</a:t>
            </a:fld>
            <a:endParaRPr lang="en-CA"/>
          </a:p>
        </p:txBody>
      </p:sp>
    </p:spTree>
    <p:extLst>
      <p:ext uri="{BB962C8B-B14F-4D97-AF65-F5344CB8AC3E}">
        <p14:creationId xmlns:p14="http://schemas.microsoft.com/office/powerpoint/2010/main" val="3463336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D7DA8-9A94-45B3-BAE3-A6C120834111}"/>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0105FC13-1A39-4C93-94A6-EEE61A8F520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82B486EB-F7EB-4691-9471-DE7955BB1BB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8BC9056C-57B7-43B5-BF45-020C7B42F3BF}"/>
              </a:ext>
            </a:extLst>
          </p:cNvPr>
          <p:cNvSpPr>
            <a:spLocks noGrp="1"/>
          </p:cNvSpPr>
          <p:nvPr>
            <p:ph type="dt" sz="half" idx="10"/>
          </p:nvPr>
        </p:nvSpPr>
        <p:spPr/>
        <p:txBody>
          <a:bodyPr/>
          <a:lstStyle/>
          <a:p>
            <a:fld id="{98866E30-54C0-4325-BA8F-38C1860CC0E7}" type="datetimeFigureOut">
              <a:rPr lang="en-CA" smtClean="0"/>
              <a:t>2022-05-28</a:t>
            </a:fld>
            <a:endParaRPr lang="en-CA"/>
          </a:p>
        </p:txBody>
      </p:sp>
      <p:sp>
        <p:nvSpPr>
          <p:cNvPr id="6" name="Footer Placeholder 5">
            <a:extLst>
              <a:ext uri="{FF2B5EF4-FFF2-40B4-BE49-F238E27FC236}">
                <a16:creationId xmlns:a16="http://schemas.microsoft.com/office/drawing/2014/main" id="{943B25E5-1A56-47DF-B9A4-73D9821ADD84}"/>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EF682A90-3B2B-4B40-ABE1-0A3C6C5F5F28}"/>
              </a:ext>
            </a:extLst>
          </p:cNvPr>
          <p:cNvSpPr>
            <a:spLocks noGrp="1"/>
          </p:cNvSpPr>
          <p:nvPr>
            <p:ph type="sldNum" sz="quarter" idx="12"/>
          </p:nvPr>
        </p:nvSpPr>
        <p:spPr/>
        <p:txBody>
          <a:bodyPr/>
          <a:lstStyle/>
          <a:p>
            <a:fld id="{ECE3F5D5-224C-4A7E-ABFC-3AA562608A82}" type="slidenum">
              <a:rPr lang="en-CA" smtClean="0"/>
              <a:t>‹#›</a:t>
            </a:fld>
            <a:endParaRPr lang="en-CA"/>
          </a:p>
        </p:txBody>
      </p:sp>
    </p:spTree>
    <p:extLst>
      <p:ext uri="{BB962C8B-B14F-4D97-AF65-F5344CB8AC3E}">
        <p14:creationId xmlns:p14="http://schemas.microsoft.com/office/powerpoint/2010/main" val="2257584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E62C6-9802-4568-8A0F-CC63CF97694A}"/>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AAE8E5B7-458E-4A6D-B153-ED5D3B5835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076F05E-F65A-471F-8CF5-773DB3C3466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5AEAB6A1-DDAE-408C-934D-CA152E615A9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7D04D34-0A82-44E8-8A6A-23393C7608E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6DFD933F-0AD9-4812-B51B-C0A490EE2E3D}"/>
              </a:ext>
            </a:extLst>
          </p:cNvPr>
          <p:cNvSpPr>
            <a:spLocks noGrp="1"/>
          </p:cNvSpPr>
          <p:nvPr>
            <p:ph type="dt" sz="half" idx="10"/>
          </p:nvPr>
        </p:nvSpPr>
        <p:spPr/>
        <p:txBody>
          <a:bodyPr/>
          <a:lstStyle/>
          <a:p>
            <a:fld id="{98866E30-54C0-4325-BA8F-38C1860CC0E7}" type="datetimeFigureOut">
              <a:rPr lang="en-CA" smtClean="0"/>
              <a:t>2022-05-28</a:t>
            </a:fld>
            <a:endParaRPr lang="en-CA"/>
          </a:p>
        </p:txBody>
      </p:sp>
      <p:sp>
        <p:nvSpPr>
          <p:cNvPr id="8" name="Footer Placeholder 7">
            <a:extLst>
              <a:ext uri="{FF2B5EF4-FFF2-40B4-BE49-F238E27FC236}">
                <a16:creationId xmlns:a16="http://schemas.microsoft.com/office/drawing/2014/main" id="{95897AE7-38C1-4696-99AE-97A28D1C7D20}"/>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C6BED239-7846-478A-B17A-152C170C4627}"/>
              </a:ext>
            </a:extLst>
          </p:cNvPr>
          <p:cNvSpPr>
            <a:spLocks noGrp="1"/>
          </p:cNvSpPr>
          <p:nvPr>
            <p:ph type="sldNum" sz="quarter" idx="12"/>
          </p:nvPr>
        </p:nvSpPr>
        <p:spPr/>
        <p:txBody>
          <a:bodyPr/>
          <a:lstStyle/>
          <a:p>
            <a:fld id="{ECE3F5D5-224C-4A7E-ABFC-3AA562608A82}" type="slidenum">
              <a:rPr lang="en-CA" smtClean="0"/>
              <a:t>‹#›</a:t>
            </a:fld>
            <a:endParaRPr lang="en-CA"/>
          </a:p>
        </p:txBody>
      </p:sp>
    </p:spTree>
    <p:extLst>
      <p:ext uri="{BB962C8B-B14F-4D97-AF65-F5344CB8AC3E}">
        <p14:creationId xmlns:p14="http://schemas.microsoft.com/office/powerpoint/2010/main" val="21450028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05DA8-2ACA-467F-9A68-48C16DB9D589}"/>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04FE2FF9-6354-47EA-A709-B5691C986107}"/>
              </a:ext>
            </a:extLst>
          </p:cNvPr>
          <p:cNvSpPr>
            <a:spLocks noGrp="1"/>
          </p:cNvSpPr>
          <p:nvPr>
            <p:ph type="dt" sz="half" idx="10"/>
          </p:nvPr>
        </p:nvSpPr>
        <p:spPr/>
        <p:txBody>
          <a:bodyPr/>
          <a:lstStyle/>
          <a:p>
            <a:fld id="{98866E30-54C0-4325-BA8F-38C1860CC0E7}" type="datetimeFigureOut">
              <a:rPr lang="en-CA" smtClean="0"/>
              <a:t>2022-05-28</a:t>
            </a:fld>
            <a:endParaRPr lang="en-CA"/>
          </a:p>
        </p:txBody>
      </p:sp>
      <p:sp>
        <p:nvSpPr>
          <p:cNvPr id="4" name="Footer Placeholder 3">
            <a:extLst>
              <a:ext uri="{FF2B5EF4-FFF2-40B4-BE49-F238E27FC236}">
                <a16:creationId xmlns:a16="http://schemas.microsoft.com/office/drawing/2014/main" id="{61EAA4A5-B6A9-428C-B3F7-9B519FDC71B7}"/>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8D9ACD26-90B4-4D50-89D8-7017AFFD34B6}"/>
              </a:ext>
            </a:extLst>
          </p:cNvPr>
          <p:cNvSpPr>
            <a:spLocks noGrp="1"/>
          </p:cNvSpPr>
          <p:nvPr>
            <p:ph type="sldNum" sz="quarter" idx="12"/>
          </p:nvPr>
        </p:nvSpPr>
        <p:spPr/>
        <p:txBody>
          <a:bodyPr/>
          <a:lstStyle/>
          <a:p>
            <a:fld id="{ECE3F5D5-224C-4A7E-ABFC-3AA562608A82}" type="slidenum">
              <a:rPr lang="en-CA" smtClean="0"/>
              <a:t>‹#›</a:t>
            </a:fld>
            <a:endParaRPr lang="en-CA"/>
          </a:p>
        </p:txBody>
      </p:sp>
    </p:spTree>
    <p:extLst>
      <p:ext uri="{BB962C8B-B14F-4D97-AF65-F5344CB8AC3E}">
        <p14:creationId xmlns:p14="http://schemas.microsoft.com/office/powerpoint/2010/main" val="24792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CF5A79-4125-4E9B-97AE-5E3A02F1E513}"/>
              </a:ext>
            </a:extLst>
          </p:cNvPr>
          <p:cNvSpPr>
            <a:spLocks noGrp="1"/>
          </p:cNvSpPr>
          <p:nvPr>
            <p:ph type="dt" sz="half" idx="10"/>
          </p:nvPr>
        </p:nvSpPr>
        <p:spPr/>
        <p:txBody>
          <a:bodyPr/>
          <a:lstStyle/>
          <a:p>
            <a:fld id="{98866E30-54C0-4325-BA8F-38C1860CC0E7}" type="datetimeFigureOut">
              <a:rPr lang="en-CA" smtClean="0"/>
              <a:t>2022-05-28</a:t>
            </a:fld>
            <a:endParaRPr lang="en-CA"/>
          </a:p>
        </p:txBody>
      </p:sp>
      <p:sp>
        <p:nvSpPr>
          <p:cNvPr id="3" name="Footer Placeholder 2">
            <a:extLst>
              <a:ext uri="{FF2B5EF4-FFF2-40B4-BE49-F238E27FC236}">
                <a16:creationId xmlns:a16="http://schemas.microsoft.com/office/drawing/2014/main" id="{7B37C8CD-E0FE-484E-A9CE-8B29A3F874F2}"/>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A04231B5-CFDA-4485-A9E9-EC7A863ECD08}"/>
              </a:ext>
            </a:extLst>
          </p:cNvPr>
          <p:cNvSpPr>
            <a:spLocks noGrp="1"/>
          </p:cNvSpPr>
          <p:nvPr>
            <p:ph type="sldNum" sz="quarter" idx="12"/>
          </p:nvPr>
        </p:nvSpPr>
        <p:spPr/>
        <p:txBody>
          <a:bodyPr/>
          <a:lstStyle/>
          <a:p>
            <a:fld id="{ECE3F5D5-224C-4A7E-ABFC-3AA562608A82}" type="slidenum">
              <a:rPr lang="en-CA" smtClean="0"/>
              <a:t>‹#›</a:t>
            </a:fld>
            <a:endParaRPr lang="en-CA"/>
          </a:p>
        </p:txBody>
      </p:sp>
    </p:spTree>
    <p:extLst>
      <p:ext uri="{BB962C8B-B14F-4D97-AF65-F5344CB8AC3E}">
        <p14:creationId xmlns:p14="http://schemas.microsoft.com/office/powerpoint/2010/main" val="869023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8827E-AEA3-405C-9E3E-0825C7D967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DD3FFD72-B6B1-45DD-AA1A-F51EDC027F6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1FAC8E78-5E42-4F37-8A40-B3C536558E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BCA8BD-4331-4A8B-B27B-80B556B78655}"/>
              </a:ext>
            </a:extLst>
          </p:cNvPr>
          <p:cNvSpPr>
            <a:spLocks noGrp="1"/>
          </p:cNvSpPr>
          <p:nvPr>
            <p:ph type="dt" sz="half" idx="10"/>
          </p:nvPr>
        </p:nvSpPr>
        <p:spPr/>
        <p:txBody>
          <a:bodyPr/>
          <a:lstStyle/>
          <a:p>
            <a:fld id="{98866E30-54C0-4325-BA8F-38C1860CC0E7}" type="datetimeFigureOut">
              <a:rPr lang="en-CA" smtClean="0"/>
              <a:t>2022-05-28</a:t>
            </a:fld>
            <a:endParaRPr lang="en-CA"/>
          </a:p>
        </p:txBody>
      </p:sp>
      <p:sp>
        <p:nvSpPr>
          <p:cNvPr id="6" name="Footer Placeholder 5">
            <a:extLst>
              <a:ext uri="{FF2B5EF4-FFF2-40B4-BE49-F238E27FC236}">
                <a16:creationId xmlns:a16="http://schemas.microsoft.com/office/drawing/2014/main" id="{478801C0-8B88-4120-8476-90E92BF14E6D}"/>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C601125F-8D1E-48F6-85B5-DAE8A0A23644}"/>
              </a:ext>
            </a:extLst>
          </p:cNvPr>
          <p:cNvSpPr>
            <a:spLocks noGrp="1"/>
          </p:cNvSpPr>
          <p:nvPr>
            <p:ph type="sldNum" sz="quarter" idx="12"/>
          </p:nvPr>
        </p:nvSpPr>
        <p:spPr/>
        <p:txBody>
          <a:bodyPr/>
          <a:lstStyle/>
          <a:p>
            <a:fld id="{ECE3F5D5-224C-4A7E-ABFC-3AA562608A82}" type="slidenum">
              <a:rPr lang="en-CA" smtClean="0"/>
              <a:t>‹#›</a:t>
            </a:fld>
            <a:endParaRPr lang="en-CA"/>
          </a:p>
        </p:txBody>
      </p:sp>
    </p:spTree>
    <p:extLst>
      <p:ext uri="{BB962C8B-B14F-4D97-AF65-F5344CB8AC3E}">
        <p14:creationId xmlns:p14="http://schemas.microsoft.com/office/powerpoint/2010/main" val="155765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EAC46-ADC6-4EAF-A3B9-BEA703FF7CF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F27A3EFE-2089-460B-8E7A-857B621B05C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BF51B848-F290-4B9B-81AF-F3EE7E3DCC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1EF1945-02C3-4B50-853F-207BF4ACCE1B}"/>
              </a:ext>
            </a:extLst>
          </p:cNvPr>
          <p:cNvSpPr>
            <a:spLocks noGrp="1"/>
          </p:cNvSpPr>
          <p:nvPr>
            <p:ph type="dt" sz="half" idx="10"/>
          </p:nvPr>
        </p:nvSpPr>
        <p:spPr/>
        <p:txBody>
          <a:bodyPr/>
          <a:lstStyle/>
          <a:p>
            <a:fld id="{98866E30-54C0-4325-BA8F-38C1860CC0E7}" type="datetimeFigureOut">
              <a:rPr lang="en-CA" smtClean="0"/>
              <a:t>2022-05-28</a:t>
            </a:fld>
            <a:endParaRPr lang="en-CA"/>
          </a:p>
        </p:txBody>
      </p:sp>
      <p:sp>
        <p:nvSpPr>
          <p:cNvPr id="6" name="Footer Placeholder 5">
            <a:extLst>
              <a:ext uri="{FF2B5EF4-FFF2-40B4-BE49-F238E27FC236}">
                <a16:creationId xmlns:a16="http://schemas.microsoft.com/office/drawing/2014/main" id="{C66EA585-830B-46BA-8BDF-FC40D7E28DDB}"/>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4885E7E4-0F10-451D-B6FF-B3D9DB6F0DB4}"/>
              </a:ext>
            </a:extLst>
          </p:cNvPr>
          <p:cNvSpPr>
            <a:spLocks noGrp="1"/>
          </p:cNvSpPr>
          <p:nvPr>
            <p:ph type="sldNum" sz="quarter" idx="12"/>
          </p:nvPr>
        </p:nvSpPr>
        <p:spPr/>
        <p:txBody>
          <a:bodyPr/>
          <a:lstStyle/>
          <a:p>
            <a:fld id="{ECE3F5D5-224C-4A7E-ABFC-3AA562608A82}" type="slidenum">
              <a:rPr lang="en-CA" smtClean="0"/>
              <a:t>‹#›</a:t>
            </a:fld>
            <a:endParaRPr lang="en-CA"/>
          </a:p>
        </p:txBody>
      </p:sp>
    </p:spTree>
    <p:extLst>
      <p:ext uri="{BB962C8B-B14F-4D97-AF65-F5344CB8AC3E}">
        <p14:creationId xmlns:p14="http://schemas.microsoft.com/office/powerpoint/2010/main" val="39153741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23D41C1-49F7-486D-B75A-66C5B0D05D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30D4F1EA-9A53-4158-89EB-E94D8FD21D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BE414C27-20CC-4D86-B578-CA0A1CE376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866E30-54C0-4325-BA8F-38C1860CC0E7}" type="datetimeFigureOut">
              <a:rPr lang="en-CA" smtClean="0"/>
              <a:t>2022-05-28</a:t>
            </a:fld>
            <a:endParaRPr lang="en-CA"/>
          </a:p>
        </p:txBody>
      </p:sp>
      <p:sp>
        <p:nvSpPr>
          <p:cNvPr id="5" name="Footer Placeholder 4">
            <a:extLst>
              <a:ext uri="{FF2B5EF4-FFF2-40B4-BE49-F238E27FC236}">
                <a16:creationId xmlns:a16="http://schemas.microsoft.com/office/drawing/2014/main" id="{49EBA5F6-BCFA-43F6-B061-41CF53149B8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EB8A5363-B149-4238-9993-BD59162A3AC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E3F5D5-224C-4A7E-ABFC-3AA562608A82}" type="slidenum">
              <a:rPr lang="en-CA" smtClean="0"/>
              <a:t>‹#›</a:t>
            </a:fld>
            <a:endParaRPr lang="en-CA"/>
          </a:p>
        </p:txBody>
      </p:sp>
    </p:spTree>
    <p:extLst>
      <p:ext uri="{BB962C8B-B14F-4D97-AF65-F5344CB8AC3E}">
        <p14:creationId xmlns:p14="http://schemas.microsoft.com/office/powerpoint/2010/main" val="5939425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www.youtube.com/watch?v=R979nhKtAgk" TargetMode="Externa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www.deliveringcommunitypower.ca/"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ACDAF-44F8-4466-B3EE-C423004AACD2}"/>
              </a:ext>
            </a:extLst>
          </p:cNvPr>
          <p:cNvSpPr>
            <a:spLocks noGrp="1"/>
          </p:cNvSpPr>
          <p:nvPr>
            <p:ph type="ctrTitle"/>
          </p:nvPr>
        </p:nvSpPr>
        <p:spPr>
          <a:xfrm>
            <a:off x="1515035" y="863917"/>
            <a:ext cx="9144000" cy="2387600"/>
          </a:xfrm>
        </p:spPr>
        <p:txBody>
          <a:bodyPr>
            <a:normAutofit fontScale="90000"/>
          </a:bodyPr>
          <a:lstStyle/>
          <a:p>
            <a:r>
              <a:rPr lang="en-US" b="1">
                <a:solidFill>
                  <a:schemeClr val="accent6"/>
                </a:solidFill>
              </a:rPr>
              <a:t>ENVIRONMENT PROJECTS</a:t>
            </a:r>
            <a:br>
              <a:rPr lang="en-US" b="1">
                <a:solidFill>
                  <a:schemeClr val="accent6"/>
                </a:solidFill>
              </a:rPr>
            </a:br>
            <a:r>
              <a:rPr lang="en-US" b="1">
                <a:solidFill>
                  <a:schemeClr val="accent6"/>
                </a:solidFill>
              </a:rPr>
              <a:t>PROJETS ENVIRONNEMENTAUX</a:t>
            </a:r>
            <a:endParaRPr lang="en-CA" b="1">
              <a:solidFill>
                <a:schemeClr val="accent6"/>
              </a:solidFill>
            </a:endParaRPr>
          </a:p>
        </p:txBody>
      </p:sp>
      <p:sp>
        <p:nvSpPr>
          <p:cNvPr id="3" name="Subtitle 2">
            <a:extLst>
              <a:ext uri="{FF2B5EF4-FFF2-40B4-BE49-F238E27FC236}">
                <a16:creationId xmlns:a16="http://schemas.microsoft.com/office/drawing/2014/main" id="{C0B8A2CB-EA44-4744-AE6E-9D2393759865}"/>
              </a:ext>
            </a:extLst>
          </p:cNvPr>
          <p:cNvSpPr>
            <a:spLocks noGrp="1"/>
          </p:cNvSpPr>
          <p:nvPr>
            <p:ph type="subTitle" idx="1"/>
          </p:nvPr>
        </p:nvSpPr>
        <p:spPr>
          <a:xfrm>
            <a:off x="1524000" y="3361765"/>
            <a:ext cx="9144000" cy="2172446"/>
          </a:xfrm>
        </p:spPr>
        <p:txBody>
          <a:bodyPr>
            <a:normAutofit/>
          </a:bodyPr>
          <a:lstStyle/>
          <a:p>
            <a:r>
              <a:rPr lang="en-US"/>
              <a:t>Prepared for: ACW meeting</a:t>
            </a:r>
            <a:endParaRPr lang="en-CA"/>
          </a:p>
          <a:p>
            <a:r>
              <a:rPr lang="fr-CA"/>
              <a:t>Préparé pour: la réunion de ACW</a:t>
            </a:r>
          </a:p>
          <a:p>
            <a:r>
              <a:rPr lang="fr-CA" sz="2000"/>
              <a:t>By/Par: Sarah Allen</a:t>
            </a:r>
          </a:p>
          <a:p>
            <a:r>
              <a:rPr lang="en-CA" sz="2000"/>
              <a:t>30 April/Avril 2022</a:t>
            </a:r>
            <a:endParaRPr lang="en-US" sz="2000"/>
          </a:p>
        </p:txBody>
      </p:sp>
    </p:spTree>
    <p:extLst>
      <p:ext uri="{BB962C8B-B14F-4D97-AF65-F5344CB8AC3E}">
        <p14:creationId xmlns:p14="http://schemas.microsoft.com/office/powerpoint/2010/main" val="270636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F238D-1BDA-4087-8D1E-BE0A17743995}"/>
              </a:ext>
            </a:extLst>
          </p:cNvPr>
          <p:cNvSpPr>
            <a:spLocks noGrp="1"/>
          </p:cNvSpPr>
          <p:nvPr>
            <p:ph type="title"/>
          </p:nvPr>
        </p:nvSpPr>
        <p:spPr>
          <a:xfrm>
            <a:off x="838200" y="687328"/>
            <a:ext cx="10515600" cy="1325563"/>
          </a:xfrm>
        </p:spPr>
        <p:txBody>
          <a:bodyPr>
            <a:normAutofit/>
          </a:bodyPr>
          <a:lstStyle/>
          <a:p>
            <a:r>
              <a:rPr lang="en-US" sz="3600" b="1">
                <a:solidFill>
                  <a:schemeClr val="accent6"/>
                </a:solidFill>
              </a:rPr>
              <a:t>SUSTAINABILITY ACTION FUND</a:t>
            </a:r>
            <a:br>
              <a:rPr lang="en-US" sz="3600" b="1">
                <a:solidFill>
                  <a:schemeClr val="accent6"/>
                </a:solidFill>
              </a:rPr>
            </a:br>
            <a:r>
              <a:rPr lang="en-US" sz="3600" b="1">
                <a:solidFill>
                  <a:schemeClr val="accent6"/>
                </a:solidFill>
              </a:rPr>
              <a:t>FONDS D’ACTION POUR LE DÉVELOPPEMENT DURABLE</a:t>
            </a:r>
            <a:endParaRPr lang="en-CA" sz="3600" b="1">
              <a:solidFill>
                <a:schemeClr val="accent6"/>
              </a:solidFill>
            </a:endParaRPr>
          </a:p>
        </p:txBody>
      </p:sp>
      <p:sp>
        <p:nvSpPr>
          <p:cNvPr id="3" name="Content Placeholder 2">
            <a:extLst>
              <a:ext uri="{FF2B5EF4-FFF2-40B4-BE49-F238E27FC236}">
                <a16:creationId xmlns:a16="http://schemas.microsoft.com/office/drawing/2014/main" id="{059F1EBC-437F-47D5-B89B-8ABFB29E8354}"/>
              </a:ext>
            </a:extLst>
          </p:cNvPr>
          <p:cNvSpPr>
            <a:spLocks noGrp="1"/>
          </p:cNvSpPr>
          <p:nvPr>
            <p:ph idx="1"/>
          </p:nvPr>
        </p:nvSpPr>
        <p:spPr>
          <a:xfrm>
            <a:off x="838200" y="2669441"/>
            <a:ext cx="10515600" cy="4351338"/>
          </a:xfrm>
        </p:spPr>
        <p:txBody>
          <a:bodyPr/>
          <a:lstStyle/>
          <a:p>
            <a:pPr marL="0" indent="0">
              <a:buNone/>
            </a:pPr>
            <a:r>
              <a:rPr lang="en-US"/>
              <a:t>$500,000 fund for any CPC worker to submit project applications that work towards accomplishing the EAP’s key pillars</a:t>
            </a:r>
          </a:p>
          <a:p>
            <a:pPr marL="0" indent="0">
              <a:buNone/>
            </a:pPr>
            <a:endParaRPr lang="en-US"/>
          </a:p>
          <a:p>
            <a:pPr marL="0" indent="0">
              <a:buNone/>
            </a:pPr>
            <a:r>
              <a:rPr lang="fr-FR"/>
              <a:t>Fonds de 500 000 $ pour permettre aux travailleurs et travailleuses de Postes Canada de présenter des propositions de projets qui contribuent à l’atteinte des principaux objectifs du Plan d’action environnemental (PAE)</a:t>
            </a:r>
          </a:p>
          <a:p>
            <a:pPr marL="0" indent="0">
              <a:buNone/>
            </a:pPr>
            <a:endParaRPr lang="fr-FR"/>
          </a:p>
          <a:p>
            <a:pPr marL="0" indent="0">
              <a:buNone/>
            </a:pPr>
            <a:endParaRPr lang="en-US"/>
          </a:p>
        </p:txBody>
      </p:sp>
    </p:spTree>
    <p:extLst>
      <p:ext uri="{BB962C8B-B14F-4D97-AF65-F5344CB8AC3E}">
        <p14:creationId xmlns:p14="http://schemas.microsoft.com/office/powerpoint/2010/main" val="40000954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74B0B678-CD10-4371-96E5-2706F4579F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A9270323-9616-4384-857D-E86B78272EF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340441" y="2666183"/>
            <a:ext cx="5860051" cy="527712"/>
            <a:chOff x="6081624" y="1998368"/>
            <a:chExt cx="5613457" cy="782175"/>
          </a:xfrm>
          <a:solidFill>
            <a:schemeClr val="accent4"/>
          </a:solidFill>
        </p:grpSpPr>
        <p:sp>
          <p:nvSpPr>
            <p:cNvPr id="24" name="Rectangle 23">
              <a:extLst>
                <a:ext uri="{FF2B5EF4-FFF2-40B4-BE49-F238E27FC236}">
                  <a16:creationId xmlns:a16="http://schemas.microsoft.com/office/drawing/2014/main" id="{8A3838D5-9565-4601-BAC3-D1B5BDB803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3349A4B8-3246-4579-922E-FE1155C7F0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Rectangle 26">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517897"/>
            <a:ext cx="11111729" cy="585796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4DCDAA6-D31E-4122-B126-AC71C2E6CF4B}"/>
              </a:ext>
            </a:extLst>
          </p:cNvPr>
          <p:cNvSpPr>
            <a:spLocks noGrp="1"/>
          </p:cNvSpPr>
          <p:nvPr>
            <p:ph type="title"/>
          </p:nvPr>
        </p:nvSpPr>
        <p:spPr>
          <a:xfrm>
            <a:off x="5867475" y="847827"/>
            <a:ext cx="5408813" cy="1169585"/>
          </a:xfrm>
        </p:spPr>
        <p:txBody>
          <a:bodyPr anchor="b">
            <a:normAutofit fontScale="90000"/>
          </a:bodyPr>
          <a:lstStyle/>
          <a:p>
            <a:r>
              <a:rPr lang="en-US" sz="4000" b="1">
                <a:solidFill>
                  <a:schemeClr val="accent6"/>
                </a:solidFill>
              </a:rPr>
              <a:t>ECO-MESSENGERS</a:t>
            </a:r>
            <a:br>
              <a:rPr lang="en-US" sz="4000" b="1">
                <a:solidFill>
                  <a:schemeClr val="accent6"/>
                </a:solidFill>
              </a:rPr>
            </a:br>
            <a:r>
              <a:rPr lang="en-US" sz="4000" b="1">
                <a:solidFill>
                  <a:schemeClr val="accent6"/>
                </a:solidFill>
              </a:rPr>
              <a:t>ÉCOMESSAGERS</a:t>
            </a:r>
            <a:endParaRPr lang="en-CA" sz="4000" b="1">
              <a:solidFill>
                <a:schemeClr val="accent6"/>
              </a:solidFill>
            </a:endParaRPr>
          </a:p>
        </p:txBody>
      </p:sp>
      <p:pic>
        <p:nvPicPr>
          <p:cNvPr id="7" name="Picture 6" descr="Graphical user interface, website&#10;&#10;Description automatically generated">
            <a:extLst>
              <a:ext uri="{FF2B5EF4-FFF2-40B4-BE49-F238E27FC236}">
                <a16:creationId xmlns:a16="http://schemas.microsoft.com/office/drawing/2014/main" id="{7663EF30-90CC-4EE2-A87F-06ECB31CC597}"/>
              </a:ext>
            </a:extLst>
          </p:cNvPr>
          <p:cNvPicPr>
            <a:picLocks noChangeAspect="1"/>
          </p:cNvPicPr>
          <p:nvPr/>
        </p:nvPicPr>
        <p:blipFill>
          <a:blip r:embed="rId3"/>
          <a:stretch>
            <a:fillRect/>
          </a:stretch>
        </p:blipFill>
        <p:spPr>
          <a:xfrm>
            <a:off x="1027370" y="774285"/>
            <a:ext cx="4163181" cy="2581173"/>
          </a:xfrm>
          <a:prstGeom prst="rect">
            <a:avLst/>
          </a:prstGeom>
        </p:spPr>
      </p:pic>
      <p:sp>
        <p:nvSpPr>
          <p:cNvPr id="29" name="Rectangle 28">
            <a:extLst>
              <a:ext uri="{FF2B5EF4-FFF2-40B4-BE49-F238E27FC236}">
                <a16:creationId xmlns:a16="http://schemas.microsoft.com/office/drawing/2014/main" id="{1382A32C-5B0C-4B1C-A074-76C6DBCC9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957331" y="2188548"/>
            <a:ext cx="5041025"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Text&#10;&#10;Description automatically generated with low confidence">
            <a:extLst>
              <a:ext uri="{FF2B5EF4-FFF2-40B4-BE49-F238E27FC236}">
                <a16:creationId xmlns:a16="http://schemas.microsoft.com/office/drawing/2014/main" id="{CC0CF04C-CE20-4A51-9E17-A45EC7527ABB}"/>
              </a:ext>
            </a:extLst>
          </p:cNvPr>
          <p:cNvPicPr>
            <a:picLocks noChangeAspect="1"/>
          </p:cNvPicPr>
          <p:nvPr/>
        </p:nvPicPr>
        <p:blipFill>
          <a:blip r:embed="rId4"/>
          <a:stretch>
            <a:fillRect/>
          </a:stretch>
        </p:blipFill>
        <p:spPr>
          <a:xfrm>
            <a:off x="914401" y="4119510"/>
            <a:ext cx="4389120" cy="1492300"/>
          </a:xfrm>
          <a:prstGeom prst="rect">
            <a:avLst/>
          </a:prstGeom>
        </p:spPr>
      </p:pic>
      <p:sp>
        <p:nvSpPr>
          <p:cNvPr id="3" name="Content Placeholder 2">
            <a:extLst>
              <a:ext uri="{FF2B5EF4-FFF2-40B4-BE49-F238E27FC236}">
                <a16:creationId xmlns:a16="http://schemas.microsoft.com/office/drawing/2014/main" id="{935BAB35-DA7D-4BCC-B361-5BE2573FF1B1}"/>
              </a:ext>
            </a:extLst>
          </p:cNvPr>
          <p:cNvSpPr>
            <a:spLocks noGrp="1"/>
          </p:cNvSpPr>
          <p:nvPr>
            <p:ph idx="1"/>
          </p:nvPr>
        </p:nvSpPr>
        <p:spPr>
          <a:xfrm>
            <a:off x="5868786" y="2508105"/>
            <a:ext cx="5408813" cy="3632493"/>
          </a:xfrm>
        </p:spPr>
        <p:txBody>
          <a:bodyPr anchor="ctr">
            <a:normAutofit/>
          </a:bodyPr>
          <a:lstStyle/>
          <a:p>
            <a:pPr marL="0" indent="0">
              <a:buNone/>
            </a:pPr>
            <a:r>
              <a:rPr lang="en-US" sz="2000"/>
              <a:t>Our vision is to pilot workplace environmental teams that incorporate environmental education and training</a:t>
            </a:r>
          </a:p>
          <a:p>
            <a:pPr marL="0" indent="0">
              <a:buNone/>
            </a:pPr>
            <a:r>
              <a:rPr lang="fr-FR" sz="2000"/>
              <a:t>Notre vision : mettre à l’essai en milieu de travail des équipes d’intervention environnementale qui intègrent l’éducation et la formation en environnement.</a:t>
            </a:r>
            <a:endParaRPr lang="en-US" sz="2000"/>
          </a:p>
          <a:p>
            <a:pPr marL="0" indent="0">
              <a:buNone/>
            </a:pPr>
            <a:endParaRPr lang="en-US" sz="2000"/>
          </a:p>
          <a:p>
            <a:pPr marL="0" indent="0">
              <a:buNone/>
            </a:pPr>
            <a:r>
              <a:rPr lang="en-US" sz="2000">
                <a:hlinkClick r:id="rId5"/>
              </a:rPr>
              <a:t>https://www.youtube.com/watch?v=R979nhKtAgk</a:t>
            </a:r>
            <a:endParaRPr lang="en-US" sz="2000"/>
          </a:p>
          <a:p>
            <a:pPr marL="0" indent="0">
              <a:buNone/>
            </a:pPr>
            <a:endParaRPr lang="en-US" sz="2000"/>
          </a:p>
          <a:p>
            <a:pPr marL="0" indent="0">
              <a:buNone/>
            </a:pPr>
            <a:endParaRPr lang="en-US" sz="2000"/>
          </a:p>
        </p:txBody>
      </p:sp>
    </p:spTree>
    <p:extLst>
      <p:ext uri="{BB962C8B-B14F-4D97-AF65-F5344CB8AC3E}">
        <p14:creationId xmlns:p14="http://schemas.microsoft.com/office/powerpoint/2010/main" val="30985274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7" name="Rectangle 48">
            <a:extLst>
              <a:ext uri="{FF2B5EF4-FFF2-40B4-BE49-F238E27FC236}">
                <a16:creationId xmlns:a16="http://schemas.microsoft.com/office/drawing/2014/main" id="{D7D12574-25F0-4BB1-AA48-9DE7527AF5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8" name="Rectangle 50">
            <a:extLst>
              <a:ext uri="{FF2B5EF4-FFF2-40B4-BE49-F238E27FC236}">
                <a16:creationId xmlns:a16="http://schemas.microsoft.com/office/drawing/2014/main" id="{A3473CF9-37EB-43E7-89EF-D2D1C53D1D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03615" y="221673"/>
            <a:ext cx="8384770" cy="1332634"/>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C6027DF-9741-46FA-BCC8-371C60CAC7DB}"/>
              </a:ext>
            </a:extLst>
          </p:cNvPr>
          <p:cNvSpPr>
            <a:spLocks noGrp="1"/>
          </p:cNvSpPr>
          <p:nvPr>
            <p:ph type="title"/>
          </p:nvPr>
        </p:nvSpPr>
        <p:spPr>
          <a:xfrm>
            <a:off x="2103121" y="310343"/>
            <a:ext cx="7985759" cy="868823"/>
          </a:xfrm>
        </p:spPr>
        <p:txBody>
          <a:bodyPr vert="horz" lIns="91440" tIns="45720" rIns="91440" bIns="45720" rtlCol="0" anchor="ctr">
            <a:normAutofit fontScale="90000"/>
          </a:bodyPr>
          <a:lstStyle/>
          <a:p>
            <a:pPr algn="ctr"/>
            <a:r>
              <a:rPr lang="en-US" sz="4000" b="1">
                <a:solidFill>
                  <a:schemeClr val="accent6"/>
                </a:solidFill>
              </a:rPr>
              <a:t>SCIENCE BASED TARGET INITIATIVE</a:t>
            </a:r>
            <a:br>
              <a:rPr lang="en-US" sz="4000" b="1">
                <a:solidFill>
                  <a:schemeClr val="accent6"/>
                </a:solidFill>
              </a:rPr>
            </a:br>
            <a:r>
              <a:rPr lang="en-US" sz="4000" b="1">
                <a:solidFill>
                  <a:schemeClr val="accent6"/>
                </a:solidFill>
              </a:rPr>
              <a:t>OBJECTIF FONDÉ SUR LA SCIENCE</a:t>
            </a:r>
          </a:p>
        </p:txBody>
      </p:sp>
      <p:sp>
        <p:nvSpPr>
          <p:cNvPr id="59" name="Rectangle: Rounded Corners 52">
            <a:extLst>
              <a:ext uri="{FF2B5EF4-FFF2-40B4-BE49-F238E27FC236}">
                <a16:creationId xmlns:a16="http://schemas.microsoft.com/office/drawing/2014/main" id="{586B4EF9-43BA-4655-A6FF-1D8E21574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3110" y="1211407"/>
            <a:ext cx="7225780"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a:ea typeface="+mn-ea"/>
              <a:cs typeface="+mn-cs"/>
            </a:endParaRPr>
          </a:p>
        </p:txBody>
      </p:sp>
      <p:pic>
        <p:nvPicPr>
          <p:cNvPr id="7" name="Picture 6" descr="Diagram&#10;&#10;Description automatically generated with medium confidence">
            <a:extLst>
              <a:ext uri="{FF2B5EF4-FFF2-40B4-BE49-F238E27FC236}">
                <a16:creationId xmlns:a16="http://schemas.microsoft.com/office/drawing/2014/main" id="{C43C5CB0-925B-4138-84D2-41619E61D84A}"/>
              </a:ext>
            </a:extLst>
          </p:cNvPr>
          <p:cNvPicPr>
            <a:picLocks noChangeAspect="1"/>
          </p:cNvPicPr>
          <p:nvPr/>
        </p:nvPicPr>
        <p:blipFill>
          <a:blip r:embed="rId3"/>
          <a:stretch>
            <a:fillRect/>
          </a:stretch>
        </p:blipFill>
        <p:spPr>
          <a:xfrm>
            <a:off x="4722894" y="1742137"/>
            <a:ext cx="2631004" cy="1473362"/>
          </a:xfrm>
          <a:prstGeom prst="rect">
            <a:avLst/>
          </a:prstGeom>
        </p:spPr>
      </p:pic>
      <p:pic>
        <p:nvPicPr>
          <p:cNvPr id="11" name="Picture 10">
            <a:extLst>
              <a:ext uri="{FF2B5EF4-FFF2-40B4-BE49-F238E27FC236}">
                <a16:creationId xmlns:a16="http://schemas.microsoft.com/office/drawing/2014/main" id="{D69A12BB-9B64-4164-AD84-1B558A1C0793}"/>
              </a:ext>
            </a:extLst>
          </p:cNvPr>
          <p:cNvPicPr>
            <a:picLocks noChangeAspect="1"/>
          </p:cNvPicPr>
          <p:nvPr/>
        </p:nvPicPr>
        <p:blipFill>
          <a:blip r:embed="rId4"/>
          <a:stretch>
            <a:fillRect/>
          </a:stretch>
        </p:blipFill>
        <p:spPr>
          <a:xfrm>
            <a:off x="158262" y="3215499"/>
            <a:ext cx="5990492" cy="3332158"/>
          </a:xfrm>
          <a:prstGeom prst="rect">
            <a:avLst/>
          </a:prstGeom>
          <a:ln w="28575">
            <a:solidFill>
              <a:schemeClr val="tx1"/>
            </a:solidFill>
          </a:ln>
        </p:spPr>
      </p:pic>
      <p:pic>
        <p:nvPicPr>
          <p:cNvPr id="9" name="Picture 8">
            <a:extLst>
              <a:ext uri="{FF2B5EF4-FFF2-40B4-BE49-F238E27FC236}">
                <a16:creationId xmlns:a16="http://schemas.microsoft.com/office/drawing/2014/main" id="{2AD4B7A1-5612-4693-BF38-55464B9A5330}"/>
              </a:ext>
            </a:extLst>
          </p:cNvPr>
          <p:cNvPicPr>
            <a:picLocks noChangeAspect="1"/>
          </p:cNvPicPr>
          <p:nvPr/>
        </p:nvPicPr>
        <p:blipFill>
          <a:blip r:embed="rId5"/>
          <a:stretch>
            <a:fillRect/>
          </a:stretch>
        </p:blipFill>
        <p:spPr>
          <a:xfrm>
            <a:off x="6148754" y="3215499"/>
            <a:ext cx="5990492" cy="3326297"/>
          </a:xfrm>
          <a:prstGeom prst="rect">
            <a:avLst/>
          </a:prstGeom>
          <a:ln w="28575">
            <a:solidFill>
              <a:schemeClr val="tx1"/>
            </a:solidFill>
          </a:ln>
        </p:spPr>
      </p:pic>
    </p:spTree>
    <p:extLst>
      <p:ext uri="{BB962C8B-B14F-4D97-AF65-F5344CB8AC3E}">
        <p14:creationId xmlns:p14="http://schemas.microsoft.com/office/powerpoint/2010/main" val="3155215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59653884-08CE-4579-8A80-F00D55BF07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B45FB3FB-E1DB-4E50-8005-4A4650F427EB}"/>
              </a:ext>
            </a:extLst>
          </p:cNvPr>
          <p:cNvPicPr>
            <a:picLocks noChangeAspect="1"/>
          </p:cNvPicPr>
          <p:nvPr/>
        </p:nvPicPr>
        <p:blipFill rotWithShape="1">
          <a:blip r:embed="rId3"/>
          <a:srcRect l="9702" r="11736" b="3"/>
          <a:stretch/>
        </p:blipFill>
        <p:spPr>
          <a:xfrm>
            <a:off x="20" y="-1"/>
            <a:ext cx="3936404" cy="6309360"/>
          </a:xfrm>
          <a:prstGeom prst="rect">
            <a:avLst/>
          </a:prstGeom>
        </p:spPr>
      </p:pic>
      <p:sp useBgFill="1">
        <p:nvSpPr>
          <p:cNvPr id="16" name="Rectangle 15">
            <a:extLst>
              <a:ext uri="{FF2B5EF4-FFF2-40B4-BE49-F238E27FC236}">
                <a16:creationId xmlns:a16="http://schemas.microsoft.com/office/drawing/2014/main" id="{720D4FAC-7B9A-4A4F-8E53-071522870B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3078" y="201352"/>
            <a:ext cx="7568588" cy="2093976"/>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EDF095A-AA3F-4E48-B266-97D7C5A42EA0}"/>
              </a:ext>
            </a:extLst>
          </p:cNvPr>
          <p:cNvSpPr>
            <a:spLocks noGrp="1"/>
          </p:cNvSpPr>
          <p:nvPr>
            <p:ph type="title"/>
          </p:nvPr>
        </p:nvSpPr>
        <p:spPr>
          <a:xfrm>
            <a:off x="4283718" y="0"/>
            <a:ext cx="3346321" cy="2389514"/>
          </a:xfrm>
        </p:spPr>
        <p:txBody>
          <a:bodyPr>
            <a:normAutofit/>
          </a:bodyPr>
          <a:lstStyle/>
          <a:p>
            <a:r>
              <a:rPr lang="en-US" sz="1800" b="1">
                <a:solidFill>
                  <a:schemeClr val="accent6"/>
                </a:solidFill>
              </a:rPr>
              <a:t>WORKER ADAPTATION AND MITIGATION RESEARCH PROJECT</a:t>
            </a:r>
            <a:br>
              <a:rPr lang="en-US" sz="1800" b="1">
                <a:solidFill>
                  <a:schemeClr val="accent6"/>
                </a:solidFill>
              </a:rPr>
            </a:br>
            <a:br>
              <a:rPr lang="en-US" sz="1800" b="1">
                <a:solidFill>
                  <a:schemeClr val="accent6"/>
                </a:solidFill>
              </a:rPr>
            </a:br>
            <a:r>
              <a:rPr lang="en-US" sz="1800" b="1">
                <a:solidFill>
                  <a:schemeClr val="accent6"/>
                </a:solidFill>
              </a:rPr>
              <a:t>PROJET DE RECHERCHE SUR DES MESURES D’ADAPTATION ET D’ATTÉNUATION</a:t>
            </a:r>
            <a:endParaRPr lang="en-CA" sz="1800" b="1">
              <a:solidFill>
                <a:schemeClr val="accent6"/>
              </a:solidFill>
            </a:endParaRPr>
          </a:p>
        </p:txBody>
      </p:sp>
      <p:sp>
        <p:nvSpPr>
          <p:cNvPr id="18" name="Rectangle 17">
            <a:extLst>
              <a:ext uri="{FF2B5EF4-FFF2-40B4-BE49-F238E27FC236}">
                <a16:creationId xmlns:a16="http://schemas.microsoft.com/office/drawing/2014/main" id="{EDD2A13B-608C-4BE1-AC1F-62B2DAF76B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55702" y="897487"/>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977038ED-F717-467A-8D75-D8441BB926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854550" y="1239196"/>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DC2A69C7-81F3-4B3A-9973-E2106E0C02AE}"/>
              </a:ext>
            </a:extLst>
          </p:cNvPr>
          <p:cNvSpPr>
            <a:spLocks noGrp="1"/>
          </p:cNvSpPr>
          <p:nvPr>
            <p:ph idx="1"/>
          </p:nvPr>
        </p:nvSpPr>
        <p:spPr>
          <a:xfrm>
            <a:off x="7630040" y="268678"/>
            <a:ext cx="4161626" cy="2356701"/>
          </a:xfrm>
        </p:spPr>
        <p:txBody>
          <a:bodyPr anchor="ctr">
            <a:normAutofit lnSpcReduction="10000"/>
          </a:bodyPr>
          <a:lstStyle/>
          <a:p>
            <a:pPr marL="0" indent="0">
              <a:buNone/>
            </a:pPr>
            <a:endParaRPr lang="en-US" sz="1700"/>
          </a:p>
          <a:p>
            <a:pPr marL="0" indent="0">
              <a:buNone/>
            </a:pPr>
            <a:r>
              <a:rPr lang="en-US" sz="2200"/>
              <a:t>A new project looking at postal workers and extreme weather</a:t>
            </a:r>
          </a:p>
          <a:p>
            <a:pPr marL="0" indent="0">
              <a:buNone/>
            </a:pPr>
            <a:r>
              <a:rPr lang="fr-CA" sz="2200"/>
              <a:t>Il s’agit d’un nouveau projet sur les travailleurs et travailleuses des postes et les conditions météorologiques extrêmes</a:t>
            </a:r>
          </a:p>
          <a:p>
            <a:pPr marL="0" indent="0">
              <a:buNone/>
            </a:pPr>
            <a:endParaRPr lang="en-CA" sz="1700"/>
          </a:p>
          <a:p>
            <a:endParaRPr lang="en-US" sz="1700"/>
          </a:p>
        </p:txBody>
      </p:sp>
      <p:pic>
        <p:nvPicPr>
          <p:cNvPr id="9" name="Picture 8">
            <a:extLst>
              <a:ext uri="{FF2B5EF4-FFF2-40B4-BE49-F238E27FC236}">
                <a16:creationId xmlns:a16="http://schemas.microsoft.com/office/drawing/2014/main" id="{E18CD8B9-6FC6-4662-8293-65E0A5479FA3}"/>
              </a:ext>
            </a:extLst>
          </p:cNvPr>
          <p:cNvPicPr>
            <a:picLocks noChangeAspect="1"/>
          </p:cNvPicPr>
          <p:nvPr/>
        </p:nvPicPr>
        <p:blipFill rotWithShape="1">
          <a:blip r:embed="rId4"/>
          <a:srcRect l="10603" r="15898" b="3"/>
          <a:stretch/>
        </p:blipFill>
        <p:spPr>
          <a:xfrm>
            <a:off x="4155702" y="2573434"/>
            <a:ext cx="3922776" cy="3735926"/>
          </a:xfrm>
          <a:prstGeom prst="rect">
            <a:avLst/>
          </a:prstGeom>
        </p:spPr>
      </p:pic>
      <p:pic>
        <p:nvPicPr>
          <p:cNvPr id="7" name="Picture 6" descr="A sign outside of a building&#10;&#10;Description automatically generated with medium confidence">
            <a:extLst>
              <a:ext uri="{FF2B5EF4-FFF2-40B4-BE49-F238E27FC236}">
                <a16:creationId xmlns:a16="http://schemas.microsoft.com/office/drawing/2014/main" id="{4286EF54-4F0C-423B-AD1B-0C6D197AAEC5}"/>
              </a:ext>
            </a:extLst>
          </p:cNvPr>
          <p:cNvPicPr>
            <a:picLocks noChangeAspect="1"/>
          </p:cNvPicPr>
          <p:nvPr/>
        </p:nvPicPr>
        <p:blipFill rotWithShape="1">
          <a:blip r:embed="rId5"/>
          <a:srcRect l="6265" r="24802"/>
          <a:stretch/>
        </p:blipFill>
        <p:spPr>
          <a:xfrm>
            <a:off x="8290932" y="2560123"/>
            <a:ext cx="3901068" cy="3749236"/>
          </a:xfrm>
          <a:prstGeom prst="rect">
            <a:avLst/>
          </a:prstGeom>
        </p:spPr>
      </p:pic>
    </p:spTree>
    <p:extLst>
      <p:ext uri="{BB962C8B-B14F-4D97-AF65-F5344CB8AC3E}">
        <p14:creationId xmlns:p14="http://schemas.microsoft.com/office/powerpoint/2010/main" val="36019698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07C9FC5-0C1E-42A8-97E6-F940775A05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3F7C81EF-E883-42EB-9FC9-04757C5A8427}"/>
              </a:ext>
            </a:extLst>
          </p:cNvPr>
          <p:cNvSpPr>
            <a:spLocks noGrp="1"/>
          </p:cNvSpPr>
          <p:nvPr>
            <p:ph type="title"/>
          </p:nvPr>
        </p:nvSpPr>
        <p:spPr>
          <a:xfrm>
            <a:off x="1524000" y="4218281"/>
            <a:ext cx="4265007" cy="1885199"/>
          </a:xfrm>
        </p:spPr>
        <p:txBody>
          <a:bodyPr vert="horz" lIns="91440" tIns="45720" rIns="91440" bIns="45720" rtlCol="0" anchor="ctr">
            <a:normAutofit fontScale="90000"/>
          </a:bodyPr>
          <a:lstStyle/>
          <a:p>
            <a:br>
              <a:rPr lang="en-US" sz="3100" b="1" kern="1200">
                <a:solidFill>
                  <a:schemeClr val="accent6"/>
                </a:solidFill>
                <a:latin typeface="+mj-lt"/>
                <a:ea typeface="+mj-ea"/>
                <a:cs typeface="+mj-cs"/>
              </a:rPr>
            </a:br>
            <a:br>
              <a:rPr lang="en-US" sz="3100" b="1" kern="1200">
                <a:solidFill>
                  <a:schemeClr val="accent6"/>
                </a:solidFill>
                <a:latin typeface="+mj-lt"/>
                <a:ea typeface="+mj-ea"/>
                <a:cs typeface="+mj-cs"/>
              </a:rPr>
            </a:br>
            <a:r>
              <a:rPr lang="en-US" sz="3100" b="1" kern="1200">
                <a:solidFill>
                  <a:schemeClr val="accent6"/>
                </a:solidFill>
                <a:latin typeface="+mj-lt"/>
                <a:ea typeface="+mj-ea"/>
                <a:cs typeface="+mj-cs"/>
              </a:rPr>
              <a:t>MEASURING CUPW </a:t>
            </a:r>
            <a:r>
              <a:rPr lang="en-US" sz="3100" b="1" kern="1200">
                <a:solidFill>
                  <a:schemeClr val="accent6"/>
                </a:solidFill>
              </a:rPr>
              <a:t>EMISSIONS</a:t>
            </a:r>
            <a:br>
              <a:rPr lang="en-US" sz="3100" b="1" kern="1200">
                <a:solidFill>
                  <a:schemeClr val="accent6"/>
                </a:solidFill>
              </a:rPr>
            </a:br>
            <a:r>
              <a:rPr lang="en-US" sz="900" b="1" kern="1200">
                <a:solidFill>
                  <a:schemeClr val="bg1"/>
                </a:solidFill>
              </a:rPr>
              <a:t>.</a:t>
            </a:r>
            <a:br>
              <a:rPr lang="en-US" sz="3100" b="1" kern="1200">
                <a:solidFill>
                  <a:schemeClr val="accent6"/>
                </a:solidFill>
              </a:rPr>
            </a:br>
            <a:r>
              <a:rPr lang="fr-FR" sz="3100" b="1">
                <a:solidFill>
                  <a:schemeClr val="accent6"/>
                </a:solidFill>
              </a:rPr>
              <a:t>MESURE DES ÉMISSIONS DU STTP</a:t>
            </a:r>
            <a:br>
              <a:rPr lang="fr-FR" sz="4200" b="1">
                <a:solidFill>
                  <a:schemeClr val="accent6"/>
                </a:solidFill>
              </a:rPr>
            </a:br>
            <a:br>
              <a:rPr lang="fr-FR" sz="4200" b="1">
                <a:solidFill>
                  <a:schemeClr val="accent6"/>
                </a:solidFill>
              </a:rPr>
            </a:br>
            <a:endParaRPr lang="en-US" sz="4200" b="1" kern="1200">
              <a:solidFill>
                <a:schemeClr val="accent6"/>
              </a:solidFill>
              <a:latin typeface="+mj-lt"/>
              <a:ea typeface="+mj-ea"/>
              <a:cs typeface="+mj-cs"/>
            </a:endParaRPr>
          </a:p>
        </p:txBody>
      </p:sp>
      <p:sp>
        <p:nvSpPr>
          <p:cNvPr id="3" name="Content Placeholder 2">
            <a:extLst>
              <a:ext uri="{FF2B5EF4-FFF2-40B4-BE49-F238E27FC236}">
                <a16:creationId xmlns:a16="http://schemas.microsoft.com/office/drawing/2014/main" id="{4ABBF64D-12A2-49D4-A687-132A5792AEA7}"/>
              </a:ext>
            </a:extLst>
          </p:cNvPr>
          <p:cNvSpPr>
            <a:spLocks noGrp="1"/>
          </p:cNvSpPr>
          <p:nvPr>
            <p:ph idx="1"/>
          </p:nvPr>
        </p:nvSpPr>
        <p:spPr>
          <a:xfrm>
            <a:off x="6018412" y="4218281"/>
            <a:ext cx="4649588" cy="1885199"/>
          </a:xfrm>
        </p:spPr>
        <p:txBody>
          <a:bodyPr vert="horz" lIns="91440" tIns="45720" rIns="91440" bIns="45720" rtlCol="0" anchor="ctr">
            <a:normAutofit/>
          </a:bodyPr>
          <a:lstStyle/>
          <a:p>
            <a:pPr marL="0" indent="0">
              <a:buNone/>
            </a:pPr>
            <a:r>
              <a:rPr lang="en-US" sz="2400" kern="1200">
                <a:solidFill>
                  <a:schemeClr val="tx1"/>
                </a:solidFill>
                <a:latin typeface="+mn-lt"/>
                <a:ea typeface="+mn-ea"/>
                <a:cs typeface="+mn-cs"/>
              </a:rPr>
              <a:t>Setting a baseline and working to reduce GHG emissions</a:t>
            </a:r>
          </a:p>
          <a:p>
            <a:pPr marL="0" indent="0">
              <a:buNone/>
            </a:pPr>
            <a:r>
              <a:rPr lang="fr-FR" sz="2400"/>
              <a:t>Établir une base de référence et travailler à réduire les émissions de GES</a:t>
            </a:r>
            <a:endParaRPr lang="en-US" sz="2400"/>
          </a:p>
        </p:txBody>
      </p:sp>
      <p:pic>
        <p:nvPicPr>
          <p:cNvPr id="5" name="Picture 4" descr="Icon&#10;&#10;Description automatically generated with medium confidence">
            <a:extLst>
              <a:ext uri="{FF2B5EF4-FFF2-40B4-BE49-F238E27FC236}">
                <a16:creationId xmlns:a16="http://schemas.microsoft.com/office/drawing/2014/main" id="{E3F6566F-8EEF-4CBF-B7DE-63AFDB333C3B}"/>
              </a:ext>
            </a:extLst>
          </p:cNvPr>
          <p:cNvPicPr>
            <a:picLocks noChangeAspect="1"/>
          </p:cNvPicPr>
          <p:nvPr/>
        </p:nvPicPr>
        <p:blipFill>
          <a:blip r:embed="rId3"/>
          <a:stretch>
            <a:fillRect/>
          </a:stretch>
        </p:blipFill>
        <p:spPr>
          <a:xfrm>
            <a:off x="882056" y="176494"/>
            <a:ext cx="10272711" cy="3287267"/>
          </a:xfrm>
          <a:custGeom>
            <a:avLst/>
            <a:gdLst/>
            <a:ahLst/>
            <a:cxnLst/>
            <a:rect l="l" t="t" r="r" b="b"/>
            <a:pathLst>
              <a:path w="10823796" h="3287267">
                <a:moveTo>
                  <a:pt x="98881" y="0"/>
                </a:moveTo>
                <a:lnTo>
                  <a:pt x="10724915" y="0"/>
                </a:lnTo>
                <a:cubicBezTo>
                  <a:pt x="10779525" y="0"/>
                  <a:pt x="10823796" y="44271"/>
                  <a:pt x="10823796" y="98881"/>
                </a:cubicBezTo>
                <a:lnTo>
                  <a:pt x="10823796" y="3188386"/>
                </a:lnTo>
                <a:cubicBezTo>
                  <a:pt x="10823796" y="3242996"/>
                  <a:pt x="10779525" y="3287267"/>
                  <a:pt x="10724915" y="3287267"/>
                </a:cubicBezTo>
                <a:lnTo>
                  <a:pt x="98881" y="3287267"/>
                </a:lnTo>
                <a:cubicBezTo>
                  <a:pt x="44271" y="3287267"/>
                  <a:pt x="0" y="3242996"/>
                  <a:pt x="0" y="3188386"/>
                </a:cubicBezTo>
                <a:lnTo>
                  <a:pt x="0" y="98881"/>
                </a:lnTo>
                <a:cubicBezTo>
                  <a:pt x="0" y="44271"/>
                  <a:pt x="44271" y="0"/>
                  <a:pt x="98881" y="0"/>
                </a:cubicBezTo>
                <a:close/>
              </a:path>
            </a:pathLst>
          </a:custGeom>
        </p:spPr>
      </p:pic>
      <p:sp>
        <p:nvSpPr>
          <p:cNvPr id="12" name="Oval 11">
            <a:extLst>
              <a:ext uri="{FF2B5EF4-FFF2-40B4-BE49-F238E27FC236}">
                <a16:creationId xmlns:a16="http://schemas.microsoft.com/office/drawing/2014/main" id="{9EE371B4-A1D9-4EFE-8FE1-000495831E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617" y="4218281"/>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solidFill>
                <a:schemeClr val="accent5"/>
              </a:solidFill>
              <a:effectLst/>
              <a:uLnTx/>
              <a:uFillTx/>
              <a:latin typeface="Calibri" panose="020F0502020204030204"/>
              <a:ea typeface="+mn-ea"/>
              <a:cs typeface="+mn-cs"/>
            </a:endParaRPr>
          </a:p>
        </p:txBody>
      </p:sp>
      <p:sp>
        <p:nvSpPr>
          <p:cNvPr id="14" name="Arc 13">
            <a:extLst>
              <a:ext uri="{FF2B5EF4-FFF2-40B4-BE49-F238E27FC236}">
                <a16:creationId xmlns:a16="http://schemas.microsoft.com/office/drawing/2014/main" id="{2E19C174-9C7C-461E-970B-4320199015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38539" y="3295432"/>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524337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CCD303F0-0F52-47FC-8EBB-4CBD6AF50FE8}"/>
              </a:ext>
            </a:extLst>
          </p:cNvPr>
          <p:cNvPicPr>
            <a:picLocks noGrp="1" noChangeAspect="1"/>
          </p:cNvPicPr>
          <p:nvPr>
            <p:ph idx="1"/>
          </p:nvPr>
        </p:nvPicPr>
        <p:blipFill>
          <a:blip r:embed="rId3"/>
          <a:stretch>
            <a:fillRect/>
          </a:stretch>
        </p:blipFill>
        <p:spPr>
          <a:xfrm>
            <a:off x="3271443" y="538108"/>
            <a:ext cx="5649113" cy="2381582"/>
          </a:xfrm>
        </p:spPr>
      </p:pic>
      <p:pic>
        <p:nvPicPr>
          <p:cNvPr id="3" name="Picture 2">
            <a:extLst>
              <a:ext uri="{FF2B5EF4-FFF2-40B4-BE49-F238E27FC236}">
                <a16:creationId xmlns:a16="http://schemas.microsoft.com/office/drawing/2014/main" id="{A7E33FEA-A76B-4CC8-BE88-1A07B77DBD62}"/>
              </a:ext>
            </a:extLst>
          </p:cNvPr>
          <p:cNvPicPr>
            <a:picLocks noChangeAspect="1"/>
          </p:cNvPicPr>
          <p:nvPr/>
        </p:nvPicPr>
        <p:blipFill>
          <a:blip r:embed="rId4"/>
          <a:stretch>
            <a:fillRect/>
          </a:stretch>
        </p:blipFill>
        <p:spPr>
          <a:xfrm>
            <a:off x="662005" y="3428999"/>
            <a:ext cx="1581854" cy="1995569"/>
          </a:xfrm>
          <a:prstGeom prst="rect">
            <a:avLst/>
          </a:prstGeom>
        </p:spPr>
      </p:pic>
      <p:pic>
        <p:nvPicPr>
          <p:cNvPr id="5" name="Picture 4">
            <a:extLst>
              <a:ext uri="{FF2B5EF4-FFF2-40B4-BE49-F238E27FC236}">
                <a16:creationId xmlns:a16="http://schemas.microsoft.com/office/drawing/2014/main" id="{071B524E-1C6C-484C-9A8D-1D21AD6BDAB8}"/>
              </a:ext>
            </a:extLst>
          </p:cNvPr>
          <p:cNvPicPr>
            <a:picLocks noChangeAspect="1"/>
          </p:cNvPicPr>
          <p:nvPr/>
        </p:nvPicPr>
        <p:blipFill>
          <a:blip r:embed="rId5"/>
          <a:stretch>
            <a:fillRect/>
          </a:stretch>
        </p:blipFill>
        <p:spPr>
          <a:xfrm>
            <a:off x="3057279" y="3429000"/>
            <a:ext cx="1549192" cy="1995569"/>
          </a:xfrm>
          <a:prstGeom prst="rect">
            <a:avLst/>
          </a:prstGeom>
        </p:spPr>
      </p:pic>
      <p:pic>
        <p:nvPicPr>
          <p:cNvPr id="7" name="Picture 6">
            <a:extLst>
              <a:ext uri="{FF2B5EF4-FFF2-40B4-BE49-F238E27FC236}">
                <a16:creationId xmlns:a16="http://schemas.microsoft.com/office/drawing/2014/main" id="{FEC97E05-B19E-4CC9-8913-CFDD647CD578}"/>
              </a:ext>
            </a:extLst>
          </p:cNvPr>
          <p:cNvPicPr>
            <a:picLocks noChangeAspect="1"/>
          </p:cNvPicPr>
          <p:nvPr/>
        </p:nvPicPr>
        <p:blipFill>
          <a:blip r:embed="rId6"/>
          <a:stretch>
            <a:fillRect/>
          </a:stretch>
        </p:blipFill>
        <p:spPr>
          <a:xfrm>
            <a:off x="7751518" y="3429000"/>
            <a:ext cx="1510539" cy="2129613"/>
          </a:xfrm>
          <a:prstGeom prst="rect">
            <a:avLst/>
          </a:prstGeom>
        </p:spPr>
      </p:pic>
      <p:pic>
        <p:nvPicPr>
          <p:cNvPr id="10" name="Picture 9">
            <a:extLst>
              <a:ext uri="{FF2B5EF4-FFF2-40B4-BE49-F238E27FC236}">
                <a16:creationId xmlns:a16="http://schemas.microsoft.com/office/drawing/2014/main" id="{29C3F070-8320-438F-8574-1C6875797698}"/>
              </a:ext>
            </a:extLst>
          </p:cNvPr>
          <p:cNvPicPr>
            <a:picLocks noChangeAspect="1"/>
          </p:cNvPicPr>
          <p:nvPr/>
        </p:nvPicPr>
        <p:blipFill>
          <a:blip r:embed="rId7"/>
          <a:stretch>
            <a:fillRect/>
          </a:stretch>
        </p:blipFill>
        <p:spPr>
          <a:xfrm>
            <a:off x="5257292" y="3429000"/>
            <a:ext cx="1510539" cy="2278395"/>
          </a:xfrm>
          <a:prstGeom prst="rect">
            <a:avLst/>
          </a:prstGeom>
        </p:spPr>
      </p:pic>
      <p:pic>
        <p:nvPicPr>
          <p:cNvPr id="12" name="Picture 11">
            <a:extLst>
              <a:ext uri="{FF2B5EF4-FFF2-40B4-BE49-F238E27FC236}">
                <a16:creationId xmlns:a16="http://schemas.microsoft.com/office/drawing/2014/main" id="{37044369-B849-48E4-A51B-EC986A6A47DC}"/>
              </a:ext>
            </a:extLst>
          </p:cNvPr>
          <p:cNvPicPr>
            <a:picLocks noChangeAspect="1"/>
          </p:cNvPicPr>
          <p:nvPr/>
        </p:nvPicPr>
        <p:blipFill>
          <a:blip r:embed="rId8"/>
          <a:stretch>
            <a:fillRect/>
          </a:stretch>
        </p:blipFill>
        <p:spPr>
          <a:xfrm>
            <a:off x="9852571" y="3429000"/>
            <a:ext cx="1677424" cy="2109885"/>
          </a:xfrm>
          <a:prstGeom prst="rect">
            <a:avLst/>
          </a:prstGeom>
        </p:spPr>
      </p:pic>
    </p:spTree>
    <p:extLst>
      <p:ext uri="{BB962C8B-B14F-4D97-AF65-F5344CB8AC3E}">
        <p14:creationId xmlns:p14="http://schemas.microsoft.com/office/powerpoint/2010/main" val="5671098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99865-354D-4E41-8C02-1C9C40C3D484}"/>
              </a:ext>
            </a:extLst>
          </p:cNvPr>
          <p:cNvSpPr>
            <a:spLocks noGrp="1"/>
          </p:cNvSpPr>
          <p:nvPr>
            <p:ph type="title"/>
          </p:nvPr>
        </p:nvSpPr>
        <p:spPr>
          <a:xfrm>
            <a:off x="481013" y="3752849"/>
            <a:ext cx="3290887" cy="2452687"/>
          </a:xfrm>
        </p:spPr>
        <p:txBody>
          <a:bodyPr anchor="ctr">
            <a:normAutofit/>
          </a:bodyPr>
          <a:lstStyle/>
          <a:p>
            <a:r>
              <a:rPr lang="en-CA" sz="6000" b="1">
                <a:solidFill>
                  <a:schemeClr val="accent6"/>
                </a:solidFill>
              </a:rPr>
              <a:t>CALL TO ACTION!</a:t>
            </a:r>
          </a:p>
        </p:txBody>
      </p:sp>
      <p:pic>
        <p:nvPicPr>
          <p:cNvPr id="5" name="Picture 4" descr="Graphical user interface, text&#10;&#10;Description automatically generated with medium confidence">
            <a:extLst>
              <a:ext uri="{FF2B5EF4-FFF2-40B4-BE49-F238E27FC236}">
                <a16:creationId xmlns:a16="http://schemas.microsoft.com/office/drawing/2014/main" id="{C91D4DF5-1601-46C0-A326-6528FB1CAE2A}"/>
              </a:ext>
            </a:extLst>
          </p:cNvPr>
          <p:cNvPicPr>
            <a:picLocks noChangeAspect="1"/>
          </p:cNvPicPr>
          <p:nvPr/>
        </p:nvPicPr>
        <p:blipFill rotWithShape="1">
          <a:blip r:embed="rId3"/>
          <a:srcRect l="3071" r="1" b="1"/>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Content Placeholder 2">
            <a:extLst>
              <a:ext uri="{FF2B5EF4-FFF2-40B4-BE49-F238E27FC236}">
                <a16:creationId xmlns:a16="http://schemas.microsoft.com/office/drawing/2014/main" id="{71D1A1F9-214B-4FB6-B5E4-C6C6E296F1BB}"/>
              </a:ext>
            </a:extLst>
          </p:cNvPr>
          <p:cNvSpPr>
            <a:spLocks noGrp="1"/>
          </p:cNvSpPr>
          <p:nvPr>
            <p:ph idx="1"/>
          </p:nvPr>
        </p:nvSpPr>
        <p:spPr>
          <a:xfrm>
            <a:off x="4223982" y="3752850"/>
            <a:ext cx="7485413" cy="2452687"/>
          </a:xfrm>
        </p:spPr>
        <p:txBody>
          <a:bodyPr anchor="ctr">
            <a:normAutofit/>
          </a:bodyPr>
          <a:lstStyle/>
          <a:p>
            <a:pPr marL="0" indent="0">
              <a:buNone/>
            </a:pPr>
            <a:r>
              <a:rPr lang="en-CA" sz="1800">
                <a:hlinkClick r:id="rId4"/>
              </a:rPr>
              <a:t>DeliveringCommunityPower.ca</a:t>
            </a:r>
            <a:endParaRPr lang="en-CA" sz="1800">
              <a:cs typeface="Calibri"/>
            </a:endParaRPr>
          </a:p>
          <a:p>
            <a:pPr marL="0" indent="0">
              <a:buNone/>
            </a:pPr>
            <a:endParaRPr lang="en-CA" sz="1800"/>
          </a:p>
          <a:p>
            <a:pPr marL="0" indent="0">
              <a:buNone/>
            </a:pPr>
            <a:r>
              <a:rPr lang="en-CA" sz="1800"/>
              <a:t>Send a message that you want to leverage Canada Post’s HUGE potential for action on climate change</a:t>
            </a:r>
          </a:p>
          <a:p>
            <a:endParaRPr lang="en-CA" sz="1800"/>
          </a:p>
        </p:txBody>
      </p:sp>
    </p:spTree>
    <p:extLst>
      <p:ext uri="{BB962C8B-B14F-4D97-AF65-F5344CB8AC3E}">
        <p14:creationId xmlns:p14="http://schemas.microsoft.com/office/powerpoint/2010/main" val="4051174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B876D-3D17-4B11-B162-9BB49AB5E704}"/>
              </a:ext>
            </a:extLst>
          </p:cNvPr>
          <p:cNvSpPr>
            <a:spLocks noGrp="1"/>
          </p:cNvSpPr>
          <p:nvPr>
            <p:ph type="title"/>
          </p:nvPr>
        </p:nvSpPr>
        <p:spPr/>
        <p:txBody>
          <a:bodyPr/>
          <a:lstStyle/>
          <a:p>
            <a:r>
              <a:rPr lang="en-US" b="1">
                <a:solidFill>
                  <a:schemeClr val="accent6"/>
                </a:solidFill>
              </a:rPr>
              <a:t>ENVIRONMENT COMMITTEE</a:t>
            </a:r>
            <a:br>
              <a:rPr lang="en-US" b="1">
                <a:solidFill>
                  <a:schemeClr val="accent6"/>
                </a:solidFill>
              </a:rPr>
            </a:br>
            <a:r>
              <a:rPr lang="en-US" b="1">
                <a:solidFill>
                  <a:schemeClr val="accent6"/>
                </a:solidFill>
              </a:rPr>
              <a:t>COMITÉ DE L’ENVIRONNEMENT</a:t>
            </a:r>
            <a:endParaRPr lang="en-CA" b="1">
              <a:solidFill>
                <a:schemeClr val="accent6"/>
              </a:solidFill>
            </a:endParaRPr>
          </a:p>
        </p:txBody>
      </p:sp>
      <p:sp>
        <p:nvSpPr>
          <p:cNvPr id="3" name="Content Placeholder 2">
            <a:extLst>
              <a:ext uri="{FF2B5EF4-FFF2-40B4-BE49-F238E27FC236}">
                <a16:creationId xmlns:a16="http://schemas.microsoft.com/office/drawing/2014/main" id="{566F3B34-5347-408E-928E-F4923799C3FA}"/>
              </a:ext>
            </a:extLst>
          </p:cNvPr>
          <p:cNvSpPr>
            <a:spLocks noGrp="1"/>
          </p:cNvSpPr>
          <p:nvPr>
            <p:ph idx="1"/>
          </p:nvPr>
        </p:nvSpPr>
        <p:spPr>
          <a:xfrm>
            <a:off x="405353" y="1825624"/>
            <a:ext cx="11651529" cy="4876833"/>
          </a:xfrm>
        </p:spPr>
        <p:txBody>
          <a:bodyPr>
            <a:normAutofit/>
          </a:bodyPr>
          <a:lstStyle/>
          <a:p>
            <a:pPr marL="0" indent="0">
              <a:buNone/>
            </a:pPr>
            <a:r>
              <a:rPr lang="en-US" sz="2000"/>
              <a:t>June 2020, MacPherson Decision: </a:t>
            </a:r>
          </a:p>
          <a:p>
            <a:pPr marL="0" indent="0">
              <a:buNone/>
            </a:pPr>
            <a:r>
              <a:rPr lang="en-US" sz="2000"/>
              <a:t>“</a:t>
            </a:r>
            <a:r>
              <a:rPr lang="en-US" sz="2000" i="1"/>
              <a:t>Canada Post would like to work collaboratively with CUPW and representatives from other bargaining agents to determine the strategy going forward to determine the environmental path forward for Canada Post. </a:t>
            </a:r>
          </a:p>
          <a:p>
            <a:pPr marL="0" indent="0">
              <a:buNone/>
            </a:pPr>
            <a:r>
              <a:rPr lang="en-US" sz="2000" i="1"/>
              <a:t>The parties believe this is an area where they can work together to develop a strong environmental strategy for the Corporation by reviewing all aspects, including fleet, buildings, products and services.”</a:t>
            </a:r>
          </a:p>
          <a:p>
            <a:pPr marL="0" indent="0" algn="ctr">
              <a:buNone/>
            </a:pPr>
            <a:r>
              <a:rPr lang="en-US" sz="2000" i="1"/>
              <a:t>*****</a:t>
            </a:r>
          </a:p>
          <a:p>
            <a:pPr marL="0" indent="0">
              <a:buNone/>
            </a:pPr>
            <a:r>
              <a:rPr lang="fr-CA" sz="2000"/>
              <a:t>Décision de l’arbitre </a:t>
            </a:r>
            <a:r>
              <a:rPr lang="fr-CA" sz="2000" err="1"/>
              <a:t>MacPherson</a:t>
            </a:r>
            <a:r>
              <a:rPr lang="fr-CA" sz="2000"/>
              <a:t> rendue en juin 2020 :</a:t>
            </a:r>
          </a:p>
          <a:p>
            <a:pPr marL="0" indent="0">
              <a:buNone/>
            </a:pPr>
            <a:r>
              <a:rPr lang="fr-CA" sz="2000" i="1"/>
              <a:t>« Postes Canada souhaite collaborer avec le STTP et les représentantes et représentants des autres unités de négociation pour établir la stratégie à adopter pour déterminer la voie à suivre pour l’environnement à Postes Canada.</a:t>
            </a:r>
          </a:p>
          <a:p>
            <a:pPr marL="0" indent="0">
              <a:buNone/>
            </a:pPr>
            <a:r>
              <a:rPr lang="fr-FR" sz="2000" i="1"/>
              <a:t>Les parties croient qu’il s’agit d’un secteur où elles peuvent collaborer pour élaborer une solide stratégie environnementale pour l’entreprise en examinant tous les aspects incluant le parc de véhicules, les bâtiments et les produits et services. »</a:t>
            </a:r>
            <a:endParaRPr lang="fr-CA" sz="2000" i="1"/>
          </a:p>
          <a:p>
            <a:pPr marL="0" indent="0">
              <a:buNone/>
            </a:pPr>
            <a:endParaRPr lang="fr-CA"/>
          </a:p>
          <a:p>
            <a:endParaRPr lang="en-US"/>
          </a:p>
          <a:p>
            <a:endParaRPr lang="en-CA"/>
          </a:p>
        </p:txBody>
      </p:sp>
    </p:spTree>
    <p:extLst>
      <p:ext uri="{BB962C8B-B14F-4D97-AF65-F5344CB8AC3E}">
        <p14:creationId xmlns:p14="http://schemas.microsoft.com/office/powerpoint/2010/main" val="5909601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id="{6EFFF4A2-EB01-4738-9824-8D9A72A51B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D644CE-D89B-4300-8A99-407A53EC0FD9}"/>
              </a:ext>
            </a:extLst>
          </p:cNvPr>
          <p:cNvSpPr>
            <a:spLocks noGrp="1"/>
          </p:cNvSpPr>
          <p:nvPr>
            <p:ph type="title"/>
          </p:nvPr>
        </p:nvSpPr>
        <p:spPr>
          <a:xfrm>
            <a:off x="969263" y="4844300"/>
            <a:ext cx="7983277" cy="1533054"/>
          </a:xfrm>
        </p:spPr>
        <p:txBody>
          <a:bodyPr anchor="t">
            <a:normAutofit fontScale="90000"/>
          </a:bodyPr>
          <a:lstStyle/>
          <a:p>
            <a:r>
              <a:rPr lang="en-US" sz="4700" b="1">
                <a:solidFill>
                  <a:schemeClr val="accent6"/>
                </a:solidFill>
              </a:rPr>
              <a:t>ENVIRONMENTAL ACTION PLAN</a:t>
            </a:r>
            <a:br>
              <a:rPr lang="en-US" sz="4700" b="1">
                <a:solidFill>
                  <a:schemeClr val="accent6"/>
                </a:solidFill>
              </a:rPr>
            </a:br>
            <a:r>
              <a:rPr lang="en-US" sz="900" b="1">
                <a:solidFill>
                  <a:schemeClr val="bg1"/>
                </a:solidFill>
              </a:rPr>
              <a:t>.</a:t>
            </a:r>
            <a:br>
              <a:rPr lang="en-US" sz="4800" b="1">
                <a:solidFill>
                  <a:schemeClr val="accent6"/>
                </a:solidFill>
              </a:rPr>
            </a:br>
            <a:r>
              <a:rPr lang="fr-CA" sz="4700" b="1">
                <a:solidFill>
                  <a:schemeClr val="accent6"/>
                </a:solidFill>
              </a:rPr>
              <a:t>PLAN D’ACTION ENVIRONNEMENTAL </a:t>
            </a:r>
            <a:endParaRPr lang="en-CA" sz="4700" b="1">
              <a:solidFill>
                <a:schemeClr val="accent6"/>
              </a:solidFill>
            </a:endParaRPr>
          </a:p>
        </p:txBody>
      </p:sp>
      <p:pic>
        <p:nvPicPr>
          <p:cNvPr id="11" name="Picture 10">
            <a:extLst>
              <a:ext uri="{FF2B5EF4-FFF2-40B4-BE49-F238E27FC236}">
                <a16:creationId xmlns:a16="http://schemas.microsoft.com/office/drawing/2014/main" id="{73DB99C6-B1A0-4749-A16C-DAD6DD262981}"/>
              </a:ext>
            </a:extLst>
          </p:cNvPr>
          <p:cNvPicPr>
            <a:picLocks noChangeAspect="1"/>
          </p:cNvPicPr>
          <p:nvPr/>
        </p:nvPicPr>
        <p:blipFill>
          <a:blip r:embed="rId3"/>
          <a:stretch>
            <a:fillRect/>
          </a:stretch>
        </p:blipFill>
        <p:spPr>
          <a:xfrm>
            <a:off x="686405" y="643467"/>
            <a:ext cx="2522947" cy="3432582"/>
          </a:xfrm>
          <a:prstGeom prst="rect">
            <a:avLst/>
          </a:prstGeom>
        </p:spPr>
      </p:pic>
      <p:pic>
        <p:nvPicPr>
          <p:cNvPr id="8" name="Picture 7">
            <a:extLst>
              <a:ext uri="{FF2B5EF4-FFF2-40B4-BE49-F238E27FC236}">
                <a16:creationId xmlns:a16="http://schemas.microsoft.com/office/drawing/2014/main" id="{0EA71AB9-96BE-43F3-8118-AFEF46A05993}"/>
              </a:ext>
            </a:extLst>
          </p:cNvPr>
          <p:cNvPicPr>
            <a:picLocks noChangeAspect="1"/>
          </p:cNvPicPr>
          <p:nvPr/>
        </p:nvPicPr>
        <p:blipFill>
          <a:blip r:embed="rId4"/>
          <a:stretch>
            <a:fillRect/>
          </a:stretch>
        </p:blipFill>
        <p:spPr>
          <a:xfrm>
            <a:off x="3405231" y="682986"/>
            <a:ext cx="2620716" cy="3349158"/>
          </a:xfrm>
          <a:prstGeom prst="rect">
            <a:avLst/>
          </a:prstGeom>
        </p:spPr>
      </p:pic>
      <p:pic>
        <p:nvPicPr>
          <p:cNvPr id="5" name="Picture 4">
            <a:extLst>
              <a:ext uri="{FF2B5EF4-FFF2-40B4-BE49-F238E27FC236}">
                <a16:creationId xmlns:a16="http://schemas.microsoft.com/office/drawing/2014/main" id="{BD6CE4CE-363B-4210-B7F9-5631624C2F23}"/>
              </a:ext>
            </a:extLst>
          </p:cNvPr>
          <p:cNvPicPr>
            <a:picLocks noChangeAspect="1"/>
          </p:cNvPicPr>
          <p:nvPr/>
        </p:nvPicPr>
        <p:blipFill>
          <a:blip r:embed="rId5"/>
          <a:stretch>
            <a:fillRect/>
          </a:stretch>
        </p:blipFill>
        <p:spPr>
          <a:xfrm>
            <a:off x="6197735" y="641274"/>
            <a:ext cx="2583018" cy="3432583"/>
          </a:xfrm>
          <a:prstGeom prst="rect">
            <a:avLst/>
          </a:prstGeom>
        </p:spPr>
      </p:pic>
      <p:pic>
        <p:nvPicPr>
          <p:cNvPr id="6" name="Picture 5">
            <a:extLst>
              <a:ext uri="{FF2B5EF4-FFF2-40B4-BE49-F238E27FC236}">
                <a16:creationId xmlns:a16="http://schemas.microsoft.com/office/drawing/2014/main" id="{5664C4F9-49B1-455B-9B8D-0E7CC35961A7}"/>
              </a:ext>
            </a:extLst>
          </p:cNvPr>
          <p:cNvPicPr>
            <a:picLocks noChangeAspect="1"/>
          </p:cNvPicPr>
          <p:nvPr/>
        </p:nvPicPr>
        <p:blipFill>
          <a:blip r:embed="rId6"/>
          <a:stretch>
            <a:fillRect/>
          </a:stretch>
        </p:blipFill>
        <p:spPr>
          <a:xfrm>
            <a:off x="8952541" y="650260"/>
            <a:ext cx="2620715" cy="3414612"/>
          </a:xfrm>
          <a:prstGeom prst="rect">
            <a:avLst/>
          </a:prstGeom>
        </p:spPr>
      </p:pic>
      <p:grpSp>
        <p:nvGrpSpPr>
          <p:cNvPr id="43" name="Group 42">
            <a:extLst>
              <a:ext uri="{FF2B5EF4-FFF2-40B4-BE49-F238E27FC236}">
                <a16:creationId xmlns:a16="http://schemas.microsoft.com/office/drawing/2014/main" id="{D4469D90-62FA-49B2-981E-5305361D5A5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292474" y="4592474"/>
            <a:ext cx="1128382" cy="847206"/>
            <a:chOff x="8183879" y="1000124"/>
            <a:chExt cx="1562267" cy="1172973"/>
          </a:xfrm>
        </p:grpSpPr>
        <p:sp>
          <p:nvSpPr>
            <p:cNvPr id="44" name="Freeform 5">
              <a:extLst>
                <a:ext uri="{FF2B5EF4-FFF2-40B4-BE49-F238E27FC236}">
                  <a16:creationId xmlns:a16="http://schemas.microsoft.com/office/drawing/2014/main" id="{281E6897-9689-4C48-ADC3-9F41AAE3A90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183879" y="1348782"/>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45" name="Freeform 5">
              <a:extLst>
                <a:ext uri="{FF2B5EF4-FFF2-40B4-BE49-F238E27FC236}">
                  <a16:creationId xmlns:a16="http://schemas.microsoft.com/office/drawing/2014/main" id="{404E145C-C4EA-4DED-B029-22B811FCEBA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983979" y="100012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1151895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E042B56-FD36-274A-AC98-1D386C192DA2}"/>
              </a:ext>
            </a:extLst>
          </p:cNvPr>
          <p:cNvPicPr>
            <a:picLocks noChangeAspect="1"/>
          </p:cNvPicPr>
          <p:nvPr/>
        </p:nvPicPr>
        <p:blipFill>
          <a:blip r:embed="rId2"/>
          <a:stretch>
            <a:fillRect/>
          </a:stretch>
        </p:blipFill>
        <p:spPr>
          <a:xfrm>
            <a:off x="32919" y="-10361"/>
            <a:ext cx="12192000" cy="6858000"/>
          </a:xfrm>
          <a:prstGeom prst="rect">
            <a:avLst/>
          </a:prstGeom>
        </p:spPr>
      </p:pic>
      <p:sp>
        <p:nvSpPr>
          <p:cNvPr id="10" name="TextBox 9">
            <a:extLst>
              <a:ext uri="{FF2B5EF4-FFF2-40B4-BE49-F238E27FC236}">
                <a16:creationId xmlns:a16="http://schemas.microsoft.com/office/drawing/2014/main" id="{5DDC215E-6E55-BE42-91FB-B62C684BC946}"/>
              </a:ext>
            </a:extLst>
          </p:cNvPr>
          <p:cNvSpPr txBox="1"/>
          <p:nvPr/>
        </p:nvSpPr>
        <p:spPr>
          <a:xfrm>
            <a:off x="4419600" y="1997839"/>
            <a:ext cx="3352800" cy="2862322"/>
          </a:xfrm>
          <a:prstGeom prst="rect">
            <a:avLst/>
          </a:prstGeom>
          <a:noFill/>
        </p:spPr>
        <p:txBody>
          <a:bodyPr wrap="square" rtlCol="0">
            <a:spAutoFit/>
          </a:bodyPr>
          <a:lstStyle/>
          <a:p>
            <a:pPr algn="ctr"/>
            <a:r>
              <a:rPr lang="en-CA" sz="6000" b="1">
                <a:solidFill>
                  <a:schemeClr val="bg1"/>
                </a:solidFill>
              </a:rPr>
              <a:t>EAP </a:t>
            </a:r>
          </a:p>
          <a:p>
            <a:pPr algn="ctr"/>
            <a:r>
              <a:rPr lang="en-CA" sz="6000" b="1">
                <a:solidFill>
                  <a:schemeClr val="bg1"/>
                </a:solidFill>
              </a:rPr>
              <a:t>Project</a:t>
            </a:r>
          </a:p>
          <a:p>
            <a:pPr algn="ctr"/>
            <a:r>
              <a:rPr lang="en-CA" sz="6000" b="1">
                <a:solidFill>
                  <a:schemeClr val="bg1"/>
                </a:solidFill>
              </a:rPr>
              <a:t>List </a:t>
            </a:r>
            <a:endParaRPr lang="en-US" sz="6000">
              <a:solidFill>
                <a:schemeClr val="bg1"/>
              </a:solidFill>
            </a:endParaRPr>
          </a:p>
        </p:txBody>
      </p:sp>
      <p:sp>
        <p:nvSpPr>
          <p:cNvPr id="11" name="TextBox 10">
            <a:extLst>
              <a:ext uri="{FF2B5EF4-FFF2-40B4-BE49-F238E27FC236}">
                <a16:creationId xmlns:a16="http://schemas.microsoft.com/office/drawing/2014/main" id="{9D048A56-CC40-9648-AEB7-0E2C8493A28A}"/>
              </a:ext>
            </a:extLst>
          </p:cNvPr>
          <p:cNvSpPr txBox="1"/>
          <p:nvPr/>
        </p:nvSpPr>
        <p:spPr>
          <a:xfrm rot="771953">
            <a:off x="8109127" y="3719782"/>
            <a:ext cx="3694745" cy="646331"/>
          </a:xfrm>
          <a:prstGeom prst="rect">
            <a:avLst/>
          </a:prstGeom>
          <a:noFill/>
        </p:spPr>
        <p:txBody>
          <a:bodyPr wrap="square" rtlCol="0">
            <a:spAutoFit/>
          </a:bodyPr>
          <a:lstStyle/>
          <a:p>
            <a:pPr algn="ctr"/>
            <a:r>
              <a:rPr lang="en-CA" b="1">
                <a:solidFill>
                  <a:schemeClr val="tx1">
                    <a:lumMod val="65000"/>
                    <a:lumOff val="35000"/>
                  </a:schemeClr>
                </a:solidFill>
              </a:rPr>
              <a:t>Fleet and sustainable transportation</a:t>
            </a:r>
          </a:p>
          <a:p>
            <a:pPr algn="ctr"/>
            <a:endParaRPr lang="en-US" b="1">
              <a:solidFill>
                <a:schemeClr val="tx1">
                  <a:lumMod val="65000"/>
                  <a:lumOff val="35000"/>
                </a:schemeClr>
              </a:solidFill>
            </a:endParaRPr>
          </a:p>
        </p:txBody>
      </p:sp>
      <p:sp>
        <p:nvSpPr>
          <p:cNvPr id="13" name="TextBox 12">
            <a:extLst>
              <a:ext uri="{FF2B5EF4-FFF2-40B4-BE49-F238E27FC236}">
                <a16:creationId xmlns:a16="http://schemas.microsoft.com/office/drawing/2014/main" id="{154ADA38-08D5-AD4C-9758-049286FB6A8A}"/>
              </a:ext>
            </a:extLst>
          </p:cNvPr>
          <p:cNvSpPr txBox="1"/>
          <p:nvPr/>
        </p:nvSpPr>
        <p:spPr>
          <a:xfrm rot="3676497">
            <a:off x="1941106" y="1134152"/>
            <a:ext cx="2831031" cy="369332"/>
          </a:xfrm>
          <a:prstGeom prst="rect">
            <a:avLst/>
          </a:prstGeom>
          <a:noFill/>
        </p:spPr>
        <p:txBody>
          <a:bodyPr wrap="none" rtlCol="0">
            <a:spAutoFit/>
          </a:bodyPr>
          <a:lstStyle/>
          <a:p>
            <a:pPr algn="ctr"/>
            <a:r>
              <a:rPr lang="en-CA" b="1">
                <a:solidFill>
                  <a:schemeClr val="tx1">
                    <a:lumMod val="65000"/>
                    <a:lumOff val="35000"/>
                  </a:schemeClr>
                </a:solidFill>
              </a:rPr>
              <a:t>Buildings and infrastructure</a:t>
            </a:r>
          </a:p>
        </p:txBody>
      </p:sp>
      <p:sp>
        <p:nvSpPr>
          <p:cNvPr id="14" name="TextBox 13">
            <a:extLst>
              <a:ext uri="{FF2B5EF4-FFF2-40B4-BE49-F238E27FC236}">
                <a16:creationId xmlns:a16="http://schemas.microsoft.com/office/drawing/2014/main" id="{4CB1F5F5-FAF0-4B45-9206-295C066250D5}"/>
              </a:ext>
            </a:extLst>
          </p:cNvPr>
          <p:cNvSpPr txBox="1"/>
          <p:nvPr/>
        </p:nvSpPr>
        <p:spPr>
          <a:xfrm rot="780873">
            <a:off x="8338513" y="2933758"/>
            <a:ext cx="3523593" cy="369332"/>
          </a:xfrm>
          <a:prstGeom prst="rect">
            <a:avLst/>
          </a:prstGeom>
          <a:noFill/>
        </p:spPr>
        <p:txBody>
          <a:bodyPr wrap="none" rtlCol="0">
            <a:spAutoFit/>
          </a:bodyPr>
          <a:lstStyle/>
          <a:p>
            <a:pPr algn="ctr"/>
            <a:r>
              <a:rPr lang="en-CA" b="1">
                <a:solidFill>
                  <a:schemeClr val="tx1">
                    <a:lumMod val="65000"/>
                    <a:lumOff val="35000"/>
                  </a:schemeClr>
                </a:solidFill>
              </a:rPr>
              <a:t>Environmental education and tools</a:t>
            </a:r>
          </a:p>
        </p:txBody>
      </p:sp>
      <p:sp>
        <p:nvSpPr>
          <p:cNvPr id="15" name="TextBox 14">
            <a:extLst>
              <a:ext uri="{FF2B5EF4-FFF2-40B4-BE49-F238E27FC236}">
                <a16:creationId xmlns:a16="http://schemas.microsoft.com/office/drawing/2014/main" id="{41B6DFD2-FA0A-5549-9637-B0331A5502C1}"/>
              </a:ext>
            </a:extLst>
          </p:cNvPr>
          <p:cNvSpPr txBox="1"/>
          <p:nvPr/>
        </p:nvSpPr>
        <p:spPr>
          <a:xfrm>
            <a:off x="307692" y="1929953"/>
            <a:ext cx="2741584" cy="646331"/>
          </a:xfrm>
          <a:prstGeom prst="rect">
            <a:avLst/>
          </a:prstGeom>
          <a:noFill/>
        </p:spPr>
        <p:txBody>
          <a:bodyPr wrap="none" rtlCol="0">
            <a:spAutoFit/>
          </a:bodyPr>
          <a:lstStyle/>
          <a:p>
            <a:r>
              <a:rPr lang="en-US"/>
              <a:t>4.1 Energy Conservation </a:t>
            </a:r>
          </a:p>
          <a:p>
            <a:r>
              <a:rPr lang="en-US"/>
              <a:t>Tasks for Plants and Depots</a:t>
            </a:r>
          </a:p>
        </p:txBody>
      </p:sp>
      <p:sp>
        <p:nvSpPr>
          <p:cNvPr id="16" name="TextBox 15">
            <a:extLst>
              <a:ext uri="{FF2B5EF4-FFF2-40B4-BE49-F238E27FC236}">
                <a16:creationId xmlns:a16="http://schemas.microsoft.com/office/drawing/2014/main" id="{840EFEB0-9F0B-3D4A-AE42-9D8A70B3A85D}"/>
              </a:ext>
            </a:extLst>
          </p:cNvPr>
          <p:cNvSpPr txBox="1"/>
          <p:nvPr/>
        </p:nvSpPr>
        <p:spPr>
          <a:xfrm>
            <a:off x="4108453" y="219663"/>
            <a:ext cx="2574487" cy="369332"/>
          </a:xfrm>
          <a:prstGeom prst="rect">
            <a:avLst/>
          </a:prstGeom>
          <a:noFill/>
        </p:spPr>
        <p:txBody>
          <a:bodyPr wrap="none" rtlCol="0">
            <a:spAutoFit/>
          </a:bodyPr>
          <a:lstStyle/>
          <a:p>
            <a:r>
              <a:rPr lang="en-US"/>
              <a:t>1.1 Science Based Targets</a:t>
            </a:r>
          </a:p>
        </p:txBody>
      </p:sp>
      <p:sp>
        <p:nvSpPr>
          <p:cNvPr id="17" name="TextBox 16">
            <a:extLst>
              <a:ext uri="{FF2B5EF4-FFF2-40B4-BE49-F238E27FC236}">
                <a16:creationId xmlns:a16="http://schemas.microsoft.com/office/drawing/2014/main" id="{D86D7E0A-C450-9D46-AA54-4B1B0F70F7A6}"/>
              </a:ext>
            </a:extLst>
          </p:cNvPr>
          <p:cNvSpPr txBox="1"/>
          <p:nvPr/>
        </p:nvSpPr>
        <p:spPr>
          <a:xfrm>
            <a:off x="7857166" y="4338741"/>
            <a:ext cx="3196452" cy="369332"/>
          </a:xfrm>
          <a:prstGeom prst="rect">
            <a:avLst/>
          </a:prstGeom>
          <a:noFill/>
        </p:spPr>
        <p:txBody>
          <a:bodyPr wrap="none" rtlCol="0">
            <a:spAutoFit/>
          </a:bodyPr>
          <a:lstStyle/>
          <a:p>
            <a:r>
              <a:rPr lang="en-US"/>
              <a:t>2.1 Zero emission delivery pilots</a:t>
            </a:r>
          </a:p>
        </p:txBody>
      </p:sp>
      <p:sp>
        <p:nvSpPr>
          <p:cNvPr id="12" name="TextBox 11">
            <a:extLst>
              <a:ext uri="{FF2B5EF4-FFF2-40B4-BE49-F238E27FC236}">
                <a16:creationId xmlns:a16="http://schemas.microsoft.com/office/drawing/2014/main" id="{63B3C72B-7319-4D6B-8F43-FD692E991927}"/>
              </a:ext>
            </a:extLst>
          </p:cNvPr>
          <p:cNvSpPr txBox="1"/>
          <p:nvPr/>
        </p:nvSpPr>
        <p:spPr>
          <a:xfrm>
            <a:off x="7521369" y="4722929"/>
            <a:ext cx="3434338" cy="369332"/>
          </a:xfrm>
          <a:prstGeom prst="rect">
            <a:avLst/>
          </a:prstGeom>
          <a:noFill/>
        </p:spPr>
        <p:txBody>
          <a:bodyPr wrap="none" rtlCol="0">
            <a:spAutoFit/>
          </a:bodyPr>
          <a:lstStyle/>
          <a:p>
            <a:r>
              <a:rPr lang="en-US"/>
              <a:t>2.2 Alternative Propulsion Vehicles</a:t>
            </a:r>
          </a:p>
        </p:txBody>
      </p:sp>
      <p:sp>
        <p:nvSpPr>
          <p:cNvPr id="18" name="TextBox 17">
            <a:extLst>
              <a:ext uri="{FF2B5EF4-FFF2-40B4-BE49-F238E27FC236}">
                <a16:creationId xmlns:a16="http://schemas.microsoft.com/office/drawing/2014/main" id="{505E4752-6C58-42ED-BF0B-9362B2E33D1B}"/>
              </a:ext>
            </a:extLst>
          </p:cNvPr>
          <p:cNvSpPr txBox="1"/>
          <p:nvPr/>
        </p:nvSpPr>
        <p:spPr>
          <a:xfrm>
            <a:off x="7092052" y="5114792"/>
            <a:ext cx="2534861" cy="369332"/>
          </a:xfrm>
          <a:prstGeom prst="rect">
            <a:avLst/>
          </a:prstGeom>
          <a:noFill/>
        </p:spPr>
        <p:txBody>
          <a:bodyPr wrap="none" rtlCol="0">
            <a:spAutoFit/>
          </a:bodyPr>
          <a:lstStyle/>
          <a:p>
            <a:r>
              <a:rPr lang="en-US"/>
              <a:t>5.3 RSMC GHG Emissions</a:t>
            </a:r>
          </a:p>
        </p:txBody>
      </p:sp>
      <p:sp>
        <p:nvSpPr>
          <p:cNvPr id="19" name="TextBox 18">
            <a:extLst>
              <a:ext uri="{FF2B5EF4-FFF2-40B4-BE49-F238E27FC236}">
                <a16:creationId xmlns:a16="http://schemas.microsoft.com/office/drawing/2014/main" id="{2C7C51FF-5466-48A1-9FD9-55A5BD55E035}"/>
              </a:ext>
            </a:extLst>
          </p:cNvPr>
          <p:cNvSpPr txBox="1"/>
          <p:nvPr/>
        </p:nvSpPr>
        <p:spPr>
          <a:xfrm>
            <a:off x="5993739" y="5505976"/>
            <a:ext cx="3244799" cy="369332"/>
          </a:xfrm>
          <a:prstGeom prst="rect">
            <a:avLst/>
          </a:prstGeom>
          <a:noFill/>
        </p:spPr>
        <p:txBody>
          <a:bodyPr wrap="none" rtlCol="0">
            <a:spAutoFit/>
          </a:bodyPr>
          <a:lstStyle/>
          <a:p>
            <a:r>
              <a:rPr lang="en-US"/>
              <a:t>15.1 Sustainable Cities, Research</a:t>
            </a:r>
          </a:p>
        </p:txBody>
      </p:sp>
      <p:sp>
        <p:nvSpPr>
          <p:cNvPr id="20" name="TextBox 19">
            <a:extLst>
              <a:ext uri="{FF2B5EF4-FFF2-40B4-BE49-F238E27FC236}">
                <a16:creationId xmlns:a16="http://schemas.microsoft.com/office/drawing/2014/main" id="{3A57C6D7-076A-40EA-8319-F2BEE6BA564B}"/>
              </a:ext>
            </a:extLst>
          </p:cNvPr>
          <p:cNvSpPr txBox="1"/>
          <p:nvPr/>
        </p:nvSpPr>
        <p:spPr>
          <a:xfrm>
            <a:off x="5656691" y="5953048"/>
            <a:ext cx="2870722" cy="369332"/>
          </a:xfrm>
          <a:prstGeom prst="rect">
            <a:avLst/>
          </a:prstGeom>
          <a:noFill/>
        </p:spPr>
        <p:txBody>
          <a:bodyPr wrap="none" rtlCol="0">
            <a:spAutoFit/>
          </a:bodyPr>
          <a:lstStyle/>
          <a:p>
            <a:r>
              <a:rPr lang="en-US"/>
              <a:t>16.1 Sustainable Commuting</a:t>
            </a:r>
          </a:p>
        </p:txBody>
      </p:sp>
      <p:sp>
        <p:nvSpPr>
          <p:cNvPr id="21" name="TextBox 20">
            <a:extLst>
              <a:ext uri="{FF2B5EF4-FFF2-40B4-BE49-F238E27FC236}">
                <a16:creationId xmlns:a16="http://schemas.microsoft.com/office/drawing/2014/main" id="{611F0698-B972-4975-B3F5-7213D0890ED8}"/>
              </a:ext>
            </a:extLst>
          </p:cNvPr>
          <p:cNvSpPr txBox="1"/>
          <p:nvPr/>
        </p:nvSpPr>
        <p:spPr>
          <a:xfrm>
            <a:off x="5244668" y="6333407"/>
            <a:ext cx="4083041" cy="369332"/>
          </a:xfrm>
          <a:prstGeom prst="rect">
            <a:avLst/>
          </a:prstGeom>
          <a:noFill/>
        </p:spPr>
        <p:txBody>
          <a:bodyPr wrap="none" rtlCol="0">
            <a:spAutoFit/>
          </a:bodyPr>
          <a:lstStyle/>
          <a:p>
            <a:r>
              <a:rPr lang="en-US"/>
              <a:t>16.2 Pilot EV charging stations and events</a:t>
            </a:r>
          </a:p>
        </p:txBody>
      </p:sp>
      <p:sp>
        <p:nvSpPr>
          <p:cNvPr id="22" name="TextBox 21">
            <a:extLst>
              <a:ext uri="{FF2B5EF4-FFF2-40B4-BE49-F238E27FC236}">
                <a16:creationId xmlns:a16="http://schemas.microsoft.com/office/drawing/2014/main" id="{D3FED55A-1E59-4E04-A027-80AE6C45CA2D}"/>
              </a:ext>
            </a:extLst>
          </p:cNvPr>
          <p:cNvSpPr txBox="1"/>
          <p:nvPr/>
        </p:nvSpPr>
        <p:spPr>
          <a:xfrm>
            <a:off x="301796" y="2777859"/>
            <a:ext cx="3548023" cy="369332"/>
          </a:xfrm>
          <a:prstGeom prst="rect">
            <a:avLst/>
          </a:prstGeom>
          <a:noFill/>
        </p:spPr>
        <p:txBody>
          <a:bodyPr wrap="none" rtlCol="0">
            <a:spAutoFit/>
          </a:bodyPr>
          <a:lstStyle/>
          <a:p>
            <a:r>
              <a:rPr lang="en-US"/>
              <a:t>6.1 Waste Audit Improvement Plans</a:t>
            </a:r>
          </a:p>
        </p:txBody>
      </p:sp>
      <p:sp>
        <p:nvSpPr>
          <p:cNvPr id="23" name="TextBox 22">
            <a:extLst>
              <a:ext uri="{FF2B5EF4-FFF2-40B4-BE49-F238E27FC236}">
                <a16:creationId xmlns:a16="http://schemas.microsoft.com/office/drawing/2014/main" id="{1D62DC66-DD02-4F7C-AA58-99A0DD0BD45E}"/>
              </a:ext>
            </a:extLst>
          </p:cNvPr>
          <p:cNvSpPr txBox="1"/>
          <p:nvPr/>
        </p:nvSpPr>
        <p:spPr>
          <a:xfrm>
            <a:off x="288946" y="3386314"/>
            <a:ext cx="3819507" cy="646331"/>
          </a:xfrm>
          <a:prstGeom prst="rect">
            <a:avLst/>
          </a:prstGeom>
          <a:noFill/>
        </p:spPr>
        <p:txBody>
          <a:bodyPr wrap="none" rtlCol="0">
            <a:spAutoFit/>
          </a:bodyPr>
          <a:lstStyle/>
          <a:p>
            <a:r>
              <a:rPr lang="en-US"/>
              <a:t>9.1 Reusable Equipment Management </a:t>
            </a:r>
          </a:p>
          <a:p>
            <a:r>
              <a:rPr lang="en-US"/>
              <a:t>Strategies</a:t>
            </a:r>
          </a:p>
        </p:txBody>
      </p:sp>
      <p:sp>
        <p:nvSpPr>
          <p:cNvPr id="24" name="TextBox 23">
            <a:extLst>
              <a:ext uri="{FF2B5EF4-FFF2-40B4-BE49-F238E27FC236}">
                <a16:creationId xmlns:a16="http://schemas.microsoft.com/office/drawing/2014/main" id="{5A808839-1C81-4F53-AAAE-F00785771E4C}"/>
              </a:ext>
            </a:extLst>
          </p:cNvPr>
          <p:cNvSpPr txBox="1"/>
          <p:nvPr/>
        </p:nvSpPr>
        <p:spPr>
          <a:xfrm>
            <a:off x="307692" y="4155404"/>
            <a:ext cx="3396892" cy="646331"/>
          </a:xfrm>
          <a:prstGeom prst="rect">
            <a:avLst/>
          </a:prstGeom>
          <a:noFill/>
        </p:spPr>
        <p:txBody>
          <a:bodyPr wrap="none" rtlCol="0">
            <a:spAutoFit/>
          </a:bodyPr>
          <a:lstStyle/>
          <a:p>
            <a:r>
              <a:rPr lang="en-US"/>
              <a:t>9.2 Refurbish Mechanical Parts for</a:t>
            </a:r>
          </a:p>
          <a:p>
            <a:r>
              <a:rPr lang="en-US"/>
              <a:t>Equipment</a:t>
            </a:r>
          </a:p>
        </p:txBody>
      </p:sp>
      <p:sp>
        <p:nvSpPr>
          <p:cNvPr id="25" name="TextBox 24">
            <a:extLst>
              <a:ext uri="{FF2B5EF4-FFF2-40B4-BE49-F238E27FC236}">
                <a16:creationId xmlns:a16="http://schemas.microsoft.com/office/drawing/2014/main" id="{0EC1D34A-C977-4674-95E2-B7E634907894}"/>
              </a:ext>
            </a:extLst>
          </p:cNvPr>
          <p:cNvSpPr txBox="1"/>
          <p:nvPr/>
        </p:nvSpPr>
        <p:spPr>
          <a:xfrm>
            <a:off x="301796" y="4856122"/>
            <a:ext cx="3085973" cy="369332"/>
          </a:xfrm>
          <a:prstGeom prst="rect">
            <a:avLst/>
          </a:prstGeom>
          <a:noFill/>
        </p:spPr>
        <p:txBody>
          <a:bodyPr wrap="none" rtlCol="0">
            <a:spAutoFit/>
          </a:bodyPr>
          <a:lstStyle/>
          <a:p>
            <a:r>
              <a:rPr lang="en-US"/>
              <a:t>15.3 Plastics in the mail stream</a:t>
            </a:r>
          </a:p>
        </p:txBody>
      </p:sp>
      <p:sp>
        <p:nvSpPr>
          <p:cNvPr id="26" name="TextBox 25">
            <a:extLst>
              <a:ext uri="{FF2B5EF4-FFF2-40B4-BE49-F238E27FC236}">
                <a16:creationId xmlns:a16="http://schemas.microsoft.com/office/drawing/2014/main" id="{44F68B99-8605-412E-B927-7A5EF6AE9DF1}"/>
              </a:ext>
            </a:extLst>
          </p:cNvPr>
          <p:cNvSpPr txBox="1"/>
          <p:nvPr/>
        </p:nvSpPr>
        <p:spPr>
          <a:xfrm>
            <a:off x="4108453" y="643452"/>
            <a:ext cx="5141729" cy="369332"/>
          </a:xfrm>
          <a:prstGeom prst="rect">
            <a:avLst/>
          </a:prstGeom>
          <a:noFill/>
        </p:spPr>
        <p:txBody>
          <a:bodyPr wrap="none" rtlCol="0">
            <a:spAutoFit/>
          </a:bodyPr>
          <a:lstStyle/>
          <a:p>
            <a:r>
              <a:rPr lang="en-US"/>
              <a:t>17.1 General and Job Specific Environmental Training</a:t>
            </a:r>
          </a:p>
        </p:txBody>
      </p:sp>
      <p:sp>
        <p:nvSpPr>
          <p:cNvPr id="27" name="TextBox 26">
            <a:extLst>
              <a:ext uri="{FF2B5EF4-FFF2-40B4-BE49-F238E27FC236}">
                <a16:creationId xmlns:a16="http://schemas.microsoft.com/office/drawing/2014/main" id="{21F17205-F118-4866-AB29-CED1AA9BAFD0}"/>
              </a:ext>
            </a:extLst>
          </p:cNvPr>
          <p:cNvSpPr txBox="1"/>
          <p:nvPr/>
        </p:nvSpPr>
        <p:spPr>
          <a:xfrm>
            <a:off x="4108453" y="1087349"/>
            <a:ext cx="2902782" cy="369332"/>
          </a:xfrm>
          <a:prstGeom prst="rect">
            <a:avLst/>
          </a:prstGeom>
          <a:noFill/>
        </p:spPr>
        <p:txBody>
          <a:bodyPr wrap="none" rtlCol="0">
            <a:spAutoFit/>
          </a:bodyPr>
          <a:lstStyle/>
          <a:p>
            <a:r>
              <a:rPr lang="en-US"/>
              <a:t>17.2 Sustainable Action Fund</a:t>
            </a:r>
          </a:p>
        </p:txBody>
      </p:sp>
      <p:sp>
        <p:nvSpPr>
          <p:cNvPr id="28" name="TextBox 27">
            <a:extLst>
              <a:ext uri="{FF2B5EF4-FFF2-40B4-BE49-F238E27FC236}">
                <a16:creationId xmlns:a16="http://schemas.microsoft.com/office/drawing/2014/main" id="{B19FC48B-944E-4182-AA94-B05CD9E21711}"/>
              </a:ext>
            </a:extLst>
          </p:cNvPr>
          <p:cNvSpPr txBox="1"/>
          <p:nvPr/>
        </p:nvSpPr>
        <p:spPr>
          <a:xfrm>
            <a:off x="7428259" y="1076550"/>
            <a:ext cx="3157467" cy="369332"/>
          </a:xfrm>
          <a:prstGeom prst="rect">
            <a:avLst/>
          </a:prstGeom>
          <a:noFill/>
        </p:spPr>
        <p:txBody>
          <a:bodyPr wrap="none" rtlCol="0">
            <a:spAutoFit/>
          </a:bodyPr>
          <a:lstStyle/>
          <a:p>
            <a:r>
              <a:rPr lang="en-US"/>
              <a:t>18.2 Host Environmental Events</a:t>
            </a:r>
          </a:p>
        </p:txBody>
      </p:sp>
    </p:spTree>
    <p:extLst>
      <p:ext uri="{BB962C8B-B14F-4D97-AF65-F5344CB8AC3E}">
        <p14:creationId xmlns:p14="http://schemas.microsoft.com/office/powerpoint/2010/main" val="22449959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E042B56-FD36-274A-AC98-1D386C192DA2}"/>
              </a:ext>
            </a:extLst>
          </p:cNvPr>
          <p:cNvPicPr>
            <a:picLocks noChangeAspect="1"/>
          </p:cNvPicPr>
          <p:nvPr/>
        </p:nvPicPr>
        <p:blipFill>
          <a:blip r:embed="rId2"/>
          <a:stretch>
            <a:fillRect/>
          </a:stretch>
        </p:blipFill>
        <p:spPr>
          <a:xfrm>
            <a:off x="20005" y="0"/>
            <a:ext cx="12192000" cy="6858000"/>
          </a:xfrm>
          <a:prstGeom prst="rect">
            <a:avLst/>
          </a:prstGeom>
        </p:spPr>
      </p:pic>
      <p:sp>
        <p:nvSpPr>
          <p:cNvPr id="10" name="TextBox 9">
            <a:extLst>
              <a:ext uri="{FF2B5EF4-FFF2-40B4-BE49-F238E27FC236}">
                <a16:creationId xmlns:a16="http://schemas.microsoft.com/office/drawing/2014/main" id="{5DDC215E-6E55-BE42-91FB-B62C684BC946}"/>
              </a:ext>
            </a:extLst>
          </p:cNvPr>
          <p:cNvSpPr txBox="1"/>
          <p:nvPr/>
        </p:nvSpPr>
        <p:spPr>
          <a:xfrm>
            <a:off x="4419600" y="1997839"/>
            <a:ext cx="3352800" cy="2862322"/>
          </a:xfrm>
          <a:prstGeom prst="rect">
            <a:avLst/>
          </a:prstGeom>
          <a:noFill/>
        </p:spPr>
        <p:txBody>
          <a:bodyPr wrap="square" rtlCol="0">
            <a:spAutoFit/>
          </a:bodyPr>
          <a:lstStyle/>
          <a:p>
            <a:pPr algn="ctr"/>
            <a:r>
              <a:rPr lang="en-CA" sz="6000" b="1" err="1">
                <a:solidFill>
                  <a:schemeClr val="bg1"/>
                </a:solidFill>
              </a:rPr>
              <a:t>Liste</a:t>
            </a:r>
            <a:r>
              <a:rPr lang="en-CA" sz="6000" b="1">
                <a:solidFill>
                  <a:schemeClr val="bg1"/>
                </a:solidFill>
              </a:rPr>
              <a:t> de </a:t>
            </a:r>
            <a:r>
              <a:rPr lang="en-CA" sz="6000" b="1" err="1">
                <a:solidFill>
                  <a:schemeClr val="bg1"/>
                </a:solidFill>
              </a:rPr>
              <a:t>projets</a:t>
            </a:r>
            <a:r>
              <a:rPr lang="en-CA" sz="6000" b="1">
                <a:solidFill>
                  <a:schemeClr val="bg1"/>
                </a:solidFill>
              </a:rPr>
              <a:t> du PAE</a:t>
            </a:r>
            <a:endParaRPr lang="en-US" sz="6000">
              <a:solidFill>
                <a:schemeClr val="bg1"/>
              </a:solidFill>
            </a:endParaRPr>
          </a:p>
        </p:txBody>
      </p:sp>
      <p:sp>
        <p:nvSpPr>
          <p:cNvPr id="11" name="TextBox 10">
            <a:extLst>
              <a:ext uri="{FF2B5EF4-FFF2-40B4-BE49-F238E27FC236}">
                <a16:creationId xmlns:a16="http://schemas.microsoft.com/office/drawing/2014/main" id="{9D048A56-CC40-9648-AEB7-0E2C8493A28A}"/>
              </a:ext>
            </a:extLst>
          </p:cNvPr>
          <p:cNvSpPr txBox="1"/>
          <p:nvPr/>
        </p:nvSpPr>
        <p:spPr>
          <a:xfrm rot="771953">
            <a:off x="7949327" y="3570187"/>
            <a:ext cx="3694745" cy="923330"/>
          </a:xfrm>
          <a:prstGeom prst="rect">
            <a:avLst/>
          </a:prstGeom>
          <a:noFill/>
        </p:spPr>
        <p:txBody>
          <a:bodyPr wrap="square" rtlCol="0">
            <a:spAutoFit/>
          </a:bodyPr>
          <a:lstStyle/>
          <a:p>
            <a:r>
              <a:rPr lang="en-CA" b="1">
                <a:solidFill>
                  <a:schemeClr val="tx1">
                    <a:lumMod val="65000"/>
                    <a:lumOff val="35000"/>
                  </a:schemeClr>
                </a:solidFill>
              </a:rPr>
              <a:t>Parc de </a:t>
            </a:r>
            <a:r>
              <a:rPr lang="en-CA" b="1" err="1">
                <a:solidFill>
                  <a:schemeClr val="tx1">
                    <a:lumMod val="65000"/>
                    <a:lumOff val="35000"/>
                  </a:schemeClr>
                </a:solidFill>
              </a:rPr>
              <a:t>véhicules</a:t>
            </a:r>
            <a:r>
              <a:rPr lang="en-CA" b="1">
                <a:solidFill>
                  <a:schemeClr val="tx1">
                    <a:lumMod val="65000"/>
                    <a:lumOff val="35000"/>
                  </a:schemeClr>
                </a:solidFill>
              </a:rPr>
              <a:t> et transport durable</a:t>
            </a:r>
          </a:p>
          <a:p>
            <a:pPr algn="ctr"/>
            <a:endParaRPr lang="en-US" b="1">
              <a:solidFill>
                <a:schemeClr val="tx1">
                  <a:lumMod val="65000"/>
                  <a:lumOff val="35000"/>
                </a:schemeClr>
              </a:solidFill>
            </a:endParaRPr>
          </a:p>
        </p:txBody>
      </p:sp>
      <p:sp>
        <p:nvSpPr>
          <p:cNvPr id="13" name="TextBox 12">
            <a:extLst>
              <a:ext uri="{FF2B5EF4-FFF2-40B4-BE49-F238E27FC236}">
                <a16:creationId xmlns:a16="http://schemas.microsoft.com/office/drawing/2014/main" id="{154ADA38-08D5-AD4C-9758-049286FB6A8A}"/>
              </a:ext>
            </a:extLst>
          </p:cNvPr>
          <p:cNvSpPr txBox="1"/>
          <p:nvPr/>
        </p:nvSpPr>
        <p:spPr>
          <a:xfrm rot="3676497">
            <a:off x="1882595" y="1134152"/>
            <a:ext cx="2948051" cy="369332"/>
          </a:xfrm>
          <a:prstGeom prst="rect">
            <a:avLst/>
          </a:prstGeom>
          <a:noFill/>
        </p:spPr>
        <p:txBody>
          <a:bodyPr wrap="none" rtlCol="0">
            <a:spAutoFit/>
          </a:bodyPr>
          <a:lstStyle/>
          <a:p>
            <a:pPr algn="ctr"/>
            <a:r>
              <a:rPr lang="en-US" b="1">
                <a:solidFill>
                  <a:schemeClr val="tx1">
                    <a:lumMod val="65000"/>
                    <a:lumOff val="35000"/>
                  </a:schemeClr>
                </a:solidFill>
              </a:rPr>
              <a:t>Immeubles et infrastructures</a:t>
            </a:r>
            <a:endParaRPr lang="en-CA" b="1">
              <a:solidFill>
                <a:schemeClr val="tx1">
                  <a:lumMod val="65000"/>
                  <a:lumOff val="35000"/>
                </a:schemeClr>
              </a:solidFill>
            </a:endParaRPr>
          </a:p>
        </p:txBody>
      </p:sp>
      <p:sp>
        <p:nvSpPr>
          <p:cNvPr id="14" name="TextBox 13">
            <a:extLst>
              <a:ext uri="{FF2B5EF4-FFF2-40B4-BE49-F238E27FC236}">
                <a16:creationId xmlns:a16="http://schemas.microsoft.com/office/drawing/2014/main" id="{4CB1F5F5-FAF0-4B45-9206-295C066250D5}"/>
              </a:ext>
            </a:extLst>
          </p:cNvPr>
          <p:cNvSpPr txBox="1"/>
          <p:nvPr/>
        </p:nvSpPr>
        <p:spPr>
          <a:xfrm rot="780873">
            <a:off x="8394356" y="2676516"/>
            <a:ext cx="3148619" cy="646331"/>
          </a:xfrm>
          <a:prstGeom prst="rect">
            <a:avLst/>
          </a:prstGeom>
          <a:noFill/>
        </p:spPr>
        <p:txBody>
          <a:bodyPr wrap="none" rtlCol="0">
            <a:spAutoFit/>
          </a:bodyPr>
          <a:lstStyle/>
          <a:p>
            <a:pPr algn="ctr"/>
            <a:r>
              <a:rPr lang="en-CA" b="1">
                <a:solidFill>
                  <a:schemeClr val="tx1">
                    <a:lumMod val="65000"/>
                    <a:lumOff val="35000"/>
                  </a:schemeClr>
                </a:solidFill>
              </a:rPr>
              <a:t>Formation et </a:t>
            </a:r>
            <a:r>
              <a:rPr lang="en-CA" b="1" err="1">
                <a:solidFill>
                  <a:schemeClr val="tx1">
                    <a:lumMod val="65000"/>
                    <a:lumOff val="35000"/>
                  </a:schemeClr>
                </a:solidFill>
              </a:rPr>
              <a:t>outils</a:t>
            </a:r>
            <a:r>
              <a:rPr lang="en-CA" b="1">
                <a:solidFill>
                  <a:schemeClr val="tx1">
                    <a:lumMod val="65000"/>
                    <a:lumOff val="35000"/>
                  </a:schemeClr>
                </a:solidFill>
              </a:rPr>
              <a:t> </a:t>
            </a:r>
            <a:r>
              <a:rPr lang="en-CA" b="1" err="1">
                <a:solidFill>
                  <a:schemeClr val="tx1">
                    <a:lumMod val="65000"/>
                    <a:lumOff val="35000"/>
                  </a:schemeClr>
                </a:solidFill>
              </a:rPr>
              <a:t>en</a:t>
            </a:r>
            <a:r>
              <a:rPr lang="en-CA" b="1">
                <a:solidFill>
                  <a:schemeClr val="tx1">
                    <a:lumMod val="65000"/>
                    <a:lumOff val="35000"/>
                  </a:schemeClr>
                </a:solidFill>
              </a:rPr>
              <a:t> matière </a:t>
            </a:r>
          </a:p>
          <a:p>
            <a:pPr algn="ctr"/>
            <a:r>
              <a:rPr lang="en-CA" b="1" err="1">
                <a:solidFill>
                  <a:schemeClr val="tx1">
                    <a:lumMod val="65000"/>
                    <a:lumOff val="35000"/>
                  </a:schemeClr>
                </a:solidFill>
              </a:rPr>
              <a:t>d’environnment</a:t>
            </a:r>
            <a:endParaRPr lang="en-CA" b="1">
              <a:solidFill>
                <a:schemeClr val="tx1">
                  <a:lumMod val="65000"/>
                  <a:lumOff val="35000"/>
                </a:schemeClr>
              </a:solidFill>
            </a:endParaRPr>
          </a:p>
        </p:txBody>
      </p:sp>
      <p:sp>
        <p:nvSpPr>
          <p:cNvPr id="15" name="TextBox 14">
            <a:extLst>
              <a:ext uri="{FF2B5EF4-FFF2-40B4-BE49-F238E27FC236}">
                <a16:creationId xmlns:a16="http://schemas.microsoft.com/office/drawing/2014/main" id="{41B6DFD2-FA0A-5549-9637-B0331A5502C1}"/>
              </a:ext>
            </a:extLst>
          </p:cNvPr>
          <p:cNvSpPr txBox="1"/>
          <p:nvPr/>
        </p:nvSpPr>
        <p:spPr>
          <a:xfrm>
            <a:off x="213356" y="1557373"/>
            <a:ext cx="3376245" cy="923330"/>
          </a:xfrm>
          <a:prstGeom prst="rect">
            <a:avLst/>
          </a:prstGeom>
          <a:noFill/>
        </p:spPr>
        <p:txBody>
          <a:bodyPr wrap="none" rtlCol="0">
            <a:spAutoFit/>
          </a:bodyPr>
          <a:lstStyle/>
          <a:p>
            <a:r>
              <a:rPr lang="en-US"/>
              <a:t>4.1 </a:t>
            </a:r>
            <a:r>
              <a:rPr lang="en-US" err="1"/>
              <a:t>Tâches</a:t>
            </a:r>
            <a:r>
              <a:rPr lang="en-US"/>
              <a:t> </a:t>
            </a:r>
            <a:r>
              <a:rPr lang="en-US" err="1"/>
              <a:t>d’économies</a:t>
            </a:r>
            <a:r>
              <a:rPr lang="en-US"/>
              <a:t> </a:t>
            </a:r>
          </a:p>
          <a:p>
            <a:r>
              <a:rPr lang="en-US" err="1"/>
              <a:t>d’énergie</a:t>
            </a:r>
            <a:r>
              <a:rPr lang="en-US"/>
              <a:t> dans les </a:t>
            </a:r>
            <a:r>
              <a:rPr lang="en-US" err="1"/>
              <a:t>établissements</a:t>
            </a:r>
            <a:r>
              <a:rPr lang="en-US"/>
              <a:t> </a:t>
            </a:r>
          </a:p>
          <a:p>
            <a:r>
              <a:rPr lang="en-US"/>
              <a:t>et les </a:t>
            </a:r>
            <a:r>
              <a:rPr lang="en-US" err="1"/>
              <a:t>postes</a:t>
            </a:r>
            <a:r>
              <a:rPr lang="en-US"/>
              <a:t> de </a:t>
            </a:r>
            <a:r>
              <a:rPr lang="en-US" err="1"/>
              <a:t>facteurs</a:t>
            </a:r>
            <a:endParaRPr lang="en-US"/>
          </a:p>
        </p:txBody>
      </p:sp>
      <p:sp>
        <p:nvSpPr>
          <p:cNvPr id="16" name="TextBox 15">
            <a:extLst>
              <a:ext uri="{FF2B5EF4-FFF2-40B4-BE49-F238E27FC236}">
                <a16:creationId xmlns:a16="http://schemas.microsoft.com/office/drawing/2014/main" id="{840EFEB0-9F0B-3D4A-AE42-9D8A70B3A85D}"/>
              </a:ext>
            </a:extLst>
          </p:cNvPr>
          <p:cNvSpPr txBox="1"/>
          <p:nvPr/>
        </p:nvSpPr>
        <p:spPr>
          <a:xfrm>
            <a:off x="3811685" y="174689"/>
            <a:ext cx="3352328" cy="369332"/>
          </a:xfrm>
          <a:prstGeom prst="rect">
            <a:avLst/>
          </a:prstGeom>
          <a:noFill/>
        </p:spPr>
        <p:txBody>
          <a:bodyPr wrap="none" rtlCol="0">
            <a:spAutoFit/>
          </a:bodyPr>
          <a:lstStyle/>
          <a:p>
            <a:r>
              <a:rPr lang="en-US"/>
              <a:t>1.1 </a:t>
            </a:r>
            <a:r>
              <a:rPr lang="en-US" err="1"/>
              <a:t>Objectifs</a:t>
            </a:r>
            <a:r>
              <a:rPr lang="en-US"/>
              <a:t> </a:t>
            </a:r>
            <a:r>
              <a:rPr lang="en-US" err="1"/>
              <a:t>fondés</a:t>
            </a:r>
            <a:r>
              <a:rPr lang="en-US"/>
              <a:t> sur la science</a:t>
            </a:r>
          </a:p>
        </p:txBody>
      </p:sp>
      <p:sp>
        <p:nvSpPr>
          <p:cNvPr id="17" name="TextBox 16">
            <a:extLst>
              <a:ext uri="{FF2B5EF4-FFF2-40B4-BE49-F238E27FC236}">
                <a16:creationId xmlns:a16="http://schemas.microsoft.com/office/drawing/2014/main" id="{D86D7E0A-C450-9D46-AA54-4B1B0F70F7A6}"/>
              </a:ext>
            </a:extLst>
          </p:cNvPr>
          <p:cNvSpPr txBox="1"/>
          <p:nvPr/>
        </p:nvSpPr>
        <p:spPr>
          <a:xfrm>
            <a:off x="8281927" y="4106118"/>
            <a:ext cx="3881512" cy="646331"/>
          </a:xfrm>
          <a:prstGeom prst="rect">
            <a:avLst/>
          </a:prstGeom>
          <a:noFill/>
        </p:spPr>
        <p:txBody>
          <a:bodyPr wrap="none" rtlCol="0">
            <a:spAutoFit/>
          </a:bodyPr>
          <a:lstStyle/>
          <a:p>
            <a:r>
              <a:rPr lang="en-US"/>
              <a:t>2.1 Nouveaux </a:t>
            </a:r>
            <a:r>
              <a:rPr lang="en-US" err="1"/>
              <a:t>modèles</a:t>
            </a:r>
            <a:r>
              <a:rPr lang="en-US"/>
              <a:t> de </a:t>
            </a:r>
            <a:r>
              <a:rPr lang="en-US" err="1"/>
              <a:t>véhicules</a:t>
            </a:r>
            <a:r>
              <a:rPr lang="en-US"/>
              <a:t> de </a:t>
            </a:r>
          </a:p>
          <a:p>
            <a:r>
              <a:rPr lang="en-US"/>
              <a:t>livraison zero </a:t>
            </a:r>
            <a:r>
              <a:rPr lang="en-US" err="1"/>
              <a:t>émission</a:t>
            </a:r>
            <a:endParaRPr lang="en-US"/>
          </a:p>
        </p:txBody>
      </p:sp>
      <p:sp>
        <p:nvSpPr>
          <p:cNvPr id="12" name="TextBox 11">
            <a:extLst>
              <a:ext uri="{FF2B5EF4-FFF2-40B4-BE49-F238E27FC236}">
                <a16:creationId xmlns:a16="http://schemas.microsoft.com/office/drawing/2014/main" id="{63B3C72B-7319-4D6B-8F43-FD692E991927}"/>
              </a:ext>
            </a:extLst>
          </p:cNvPr>
          <p:cNvSpPr txBox="1"/>
          <p:nvPr/>
        </p:nvSpPr>
        <p:spPr>
          <a:xfrm>
            <a:off x="7590682" y="4668352"/>
            <a:ext cx="4351384" cy="369332"/>
          </a:xfrm>
          <a:prstGeom prst="rect">
            <a:avLst/>
          </a:prstGeom>
          <a:noFill/>
        </p:spPr>
        <p:txBody>
          <a:bodyPr wrap="none" rtlCol="0">
            <a:spAutoFit/>
          </a:bodyPr>
          <a:lstStyle/>
          <a:p>
            <a:r>
              <a:rPr lang="en-US"/>
              <a:t>2.2 </a:t>
            </a:r>
            <a:r>
              <a:rPr lang="en-US" err="1"/>
              <a:t>Véhicules</a:t>
            </a:r>
            <a:r>
              <a:rPr lang="en-US"/>
              <a:t> à propulsion de </a:t>
            </a:r>
            <a:r>
              <a:rPr lang="en-US" err="1"/>
              <a:t>remplacement</a:t>
            </a:r>
            <a:endParaRPr lang="en-US"/>
          </a:p>
        </p:txBody>
      </p:sp>
      <p:sp>
        <p:nvSpPr>
          <p:cNvPr id="18" name="TextBox 17">
            <a:extLst>
              <a:ext uri="{FF2B5EF4-FFF2-40B4-BE49-F238E27FC236}">
                <a16:creationId xmlns:a16="http://schemas.microsoft.com/office/drawing/2014/main" id="{505E4752-6C58-42ED-BF0B-9362B2E33D1B}"/>
              </a:ext>
            </a:extLst>
          </p:cNvPr>
          <p:cNvSpPr txBox="1"/>
          <p:nvPr/>
        </p:nvSpPr>
        <p:spPr>
          <a:xfrm>
            <a:off x="7164013" y="5069766"/>
            <a:ext cx="4324132" cy="369332"/>
          </a:xfrm>
          <a:prstGeom prst="rect">
            <a:avLst/>
          </a:prstGeom>
          <a:noFill/>
        </p:spPr>
        <p:txBody>
          <a:bodyPr wrap="none" rtlCol="0">
            <a:spAutoFit/>
          </a:bodyPr>
          <a:lstStyle/>
          <a:p>
            <a:r>
              <a:rPr lang="en-US"/>
              <a:t>5.3 </a:t>
            </a:r>
            <a:r>
              <a:rPr lang="en-US" err="1"/>
              <a:t>Émissions</a:t>
            </a:r>
            <a:r>
              <a:rPr lang="en-US"/>
              <a:t> de GES des </a:t>
            </a:r>
            <a:r>
              <a:rPr lang="en-US" err="1"/>
              <a:t>véhicules</a:t>
            </a:r>
            <a:r>
              <a:rPr lang="en-US"/>
              <a:t> des FFRS</a:t>
            </a:r>
          </a:p>
        </p:txBody>
      </p:sp>
      <p:sp>
        <p:nvSpPr>
          <p:cNvPr id="19" name="TextBox 18">
            <a:extLst>
              <a:ext uri="{FF2B5EF4-FFF2-40B4-BE49-F238E27FC236}">
                <a16:creationId xmlns:a16="http://schemas.microsoft.com/office/drawing/2014/main" id="{2C7C51FF-5466-48A1-9FD9-55A5BD55E035}"/>
              </a:ext>
            </a:extLst>
          </p:cNvPr>
          <p:cNvSpPr txBox="1"/>
          <p:nvPr/>
        </p:nvSpPr>
        <p:spPr>
          <a:xfrm>
            <a:off x="6495752" y="5399669"/>
            <a:ext cx="3257045" cy="369332"/>
          </a:xfrm>
          <a:prstGeom prst="rect">
            <a:avLst/>
          </a:prstGeom>
          <a:noFill/>
        </p:spPr>
        <p:txBody>
          <a:bodyPr wrap="none" rtlCol="0">
            <a:spAutoFit/>
          </a:bodyPr>
          <a:lstStyle/>
          <a:p>
            <a:r>
              <a:rPr lang="en-US"/>
              <a:t>15.1 Recherche et </a:t>
            </a:r>
            <a:r>
              <a:rPr lang="en-US" err="1"/>
              <a:t>villes</a:t>
            </a:r>
            <a:r>
              <a:rPr lang="en-US"/>
              <a:t> durables</a:t>
            </a:r>
          </a:p>
        </p:txBody>
      </p:sp>
      <p:sp>
        <p:nvSpPr>
          <p:cNvPr id="20" name="TextBox 19">
            <a:extLst>
              <a:ext uri="{FF2B5EF4-FFF2-40B4-BE49-F238E27FC236}">
                <a16:creationId xmlns:a16="http://schemas.microsoft.com/office/drawing/2014/main" id="{3A57C6D7-076A-40EA-8319-F2BEE6BA564B}"/>
              </a:ext>
            </a:extLst>
          </p:cNvPr>
          <p:cNvSpPr txBox="1"/>
          <p:nvPr/>
        </p:nvSpPr>
        <p:spPr>
          <a:xfrm>
            <a:off x="5898905" y="5731853"/>
            <a:ext cx="3383555" cy="369332"/>
          </a:xfrm>
          <a:prstGeom prst="rect">
            <a:avLst/>
          </a:prstGeom>
          <a:noFill/>
        </p:spPr>
        <p:txBody>
          <a:bodyPr wrap="none" rtlCol="0">
            <a:spAutoFit/>
          </a:bodyPr>
          <a:lstStyle/>
          <a:p>
            <a:r>
              <a:rPr lang="en-US"/>
              <a:t>16.1 </a:t>
            </a:r>
            <a:r>
              <a:rPr lang="en-US" err="1"/>
              <a:t>Moyens</a:t>
            </a:r>
            <a:r>
              <a:rPr lang="en-US"/>
              <a:t> de transport durable</a:t>
            </a:r>
          </a:p>
        </p:txBody>
      </p:sp>
      <p:sp>
        <p:nvSpPr>
          <p:cNvPr id="21" name="TextBox 20">
            <a:extLst>
              <a:ext uri="{FF2B5EF4-FFF2-40B4-BE49-F238E27FC236}">
                <a16:creationId xmlns:a16="http://schemas.microsoft.com/office/drawing/2014/main" id="{611F0698-B972-4975-B3F5-7213D0890ED8}"/>
              </a:ext>
            </a:extLst>
          </p:cNvPr>
          <p:cNvSpPr txBox="1"/>
          <p:nvPr/>
        </p:nvSpPr>
        <p:spPr>
          <a:xfrm>
            <a:off x="5317685" y="6061756"/>
            <a:ext cx="4734886" cy="646331"/>
          </a:xfrm>
          <a:prstGeom prst="rect">
            <a:avLst/>
          </a:prstGeom>
          <a:noFill/>
        </p:spPr>
        <p:txBody>
          <a:bodyPr wrap="none" rtlCol="0">
            <a:spAutoFit/>
          </a:bodyPr>
          <a:lstStyle/>
          <a:p>
            <a:r>
              <a:rPr lang="en-US"/>
              <a:t>16.2 </a:t>
            </a:r>
            <a:r>
              <a:rPr lang="en-US" err="1"/>
              <a:t>Essai</a:t>
            </a:r>
            <a:r>
              <a:rPr lang="en-US"/>
              <a:t> de </a:t>
            </a:r>
            <a:r>
              <a:rPr lang="en-US" err="1"/>
              <a:t>bornes</a:t>
            </a:r>
            <a:r>
              <a:rPr lang="en-US"/>
              <a:t> de recharge pour </a:t>
            </a:r>
            <a:r>
              <a:rPr lang="en-US" err="1"/>
              <a:t>véhicules</a:t>
            </a:r>
            <a:r>
              <a:rPr lang="en-US"/>
              <a:t> </a:t>
            </a:r>
          </a:p>
          <a:p>
            <a:r>
              <a:rPr lang="en-US" err="1"/>
              <a:t>électriques</a:t>
            </a:r>
            <a:r>
              <a:rPr lang="en-US"/>
              <a:t> et </a:t>
            </a:r>
            <a:r>
              <a:rPr lang="en-US" err="1"/>
              <a:t>activités</a:t>
            </a:r>
            <a:endParaRPr lang="en-US"/>
          </a:p>
        </p:txBody>
      </p:sp>
      <p:sp>
        <p:nvSpPr>
          <p:cNvPr id="22" name="TextBox 21">
            <a:extLst>
              <a:ext uri="{FF2B5EF4-FFF2-40B4-BE49-F238E27FC236}">
                <a16:creationId xmlns:a16="http://schemas.microsoft.com/office/drawing/2014/main" id="{D3FED55A-1E59-4E04-A027-80AE6C45CA2D}"/>
              </a:ext>
            </a:extLst>
          </p:cNvPr>
          <p:cNvSpPr txBox="1"/>
          <p:nvPr/>
        </p:nvSpPr>
        <p:spPr>
          <a:xfrm>
            <a:off x="213356" y="2582341"/>
            <a:ext cx="4206243" cy="646331"/>
          </a:xfrm>
          <a:prstGeom prst="rect">
            <a:avLst/>
          </a:prstGeom>
          <a:noFill/>
        </p:spPr>
        <p:txBody>
          <a:bodyPr wrap="square" rtlCol="0">
            <a:spAutoFit/>
          </a:bodyPr>
          <a:lstStyle/>
          <a:p>
            <a:r>
              <a:rPr lang="en-US"/>
              <a:t>6.1 Solutions </a:t>
            </a:r>
            <a:r>
              <a:rPr lang="en-US" err="1"/>
              <a:t>d’amélioration</a:t>
            </a:r>
            <a:r>
              <a:rPr lang="en-US"/>
              <a:t> des audits sur les </a:t>
            </a:r>
            <a:r>
              <a:rPr lang="en-US" err="1"/>
              <a:t>déchets</a:t>
            </a:r>
            <a:endParaRPr lang="en-US"/>
          </a:p>
        </p:txBody>
      </p:sp>
      <p:sp>
        <p:nvSpPr>
          <p:cNvPr id="23" name="TextBox 22">
            <a:extLst>
              <a:ext uri="{FF2B5EF4-FFF2-40B4-BE49-F238E27FC236}">
                <a16:creationId xmlns:a16="http://schemas.microsoft.com/office/drawing/2014/main" id="{1D62DC66-DD02-4F7C-AA58-99A0DD0BD45E}"/>
              </a:ext>
            </a:extLst>
          </p:cNvPr>
          <p:cNvSpPr txBox="1"/>
          <p:nvPr/>
        </p:nvSpPr>
        <p:spPr>
          <a:xfrm>
            <a:off x="206750" y="3330310"/>
            <a:ext cx="4128084" cy="646331"/>
          </a:xfrm>
          <a:prstGeom prst="rect">
            <a:avLst/>
          </a:prstGeom>
          <a:noFill/>
        </p:spPr>
        <p:txBody>
          <a:bodyPr wrap="square" rtlCol="0">
            <a:spAutoFit/>
          </a:bodyPr>
          <a:lstStyle/>
          <a:p>
            <a:r>
              <a:rPr lang="en-US"/>
              <a:t>9.1 </a:t>
            </a:r>
            <a:r>
              <a:rPr lang="en-US" err="1"/>
              <a:t>Stratégies</a:t>
            </a:r>
            <a:r>
              <a:rPr lang="en-US"/>
              <a:t> de gestion de </a:t>
            </a:r>
            <a:r>
              <a:rPr lang="en-US" err="1"/>
              <a:t>l’équipement</a:t>
            </a:r>
            <a:r>
              <a:rPr lang="en-US"/>
              <a:t> </a:t>
            </a:r>
            <a:r>
              <a:rPr lang="en-US" err="1"/>
              <a:t>réutilisable</a:t>
            </a:r>
            <a:endParaRPr lang="en-US"/>
          </a:p>
        </p:txBody>
      </p:sp>
      <p:sp>
        <p:nvSpPr>
          <p:cNvPr id="24" name="TextBox 23">
            <a:extLst>
              <a:ext uri="{FF2B5EF4-FFF2-40B4-BE49-F238E27FC236}">
                <a16:creationId xmlns:a16="http://schemas.microsoft.com/office/drawing/2014/main" id="{5A808839-1C81-4F53-AAAE-F00785771E4C}"/>
              </a:ext>
            </a:extLst>
          </p:cNvPr>
          <p:cNvSpPr txBox="1"/>
          <p:nvPr/>
        </p:nvSpPr>
        <p:spPr>
          <a:xfrm>
            <a:off x="213357" y="4142125"/>
            <a:ext cx="4085734" cy="646331"/>
          </a:xfrm>
          <a:prstGeom prst="rect">
            <a:avLst/>
          </a:prstGeom>
          <a:noFill/>
        </p:spPr>
        <p:txBody>
          <a:bodyPr wrap="none" rtlCol="0">
            <a:spAutoFit/>
          </a:bodyPr>
          <a:lstStyle/>
          <a:p>
            <a:r>
              <a:rPr lang="en-US"/>
              <a:t>9.2 </a:t>
            </a:r>
            <a:r>
              <a:rPr lang="en-US" err="1"/>
              <a:t>Réparer</a:t>
            </a:r>
            <a:r>
              <a:rPr lang="en-US"/>
              <a:t> les </a:t>
            </a:r>
            <a:r>
              <a:rPr lang="en-US" err="1"/>
              <a:t>pièces</a:t>
            </a:r>
            <a:r>
              <a:rPr lang="en-US"/>
              <a:t> </a:t>
            </a:r>
            <a:r>
              <a:rPr lang="en-US" err="1"/>
              <a:t>méchaniques</a:t>
            </a:r>
            <a:r>
              <a:rPr lang="en-US"/>
              <a:t> pour </a:t>
            </a:r>
          </a:p>
          <a:p>
            <a:r>
              <a:rPr lang="en-US"/>
              <a:t>le matériel de production</a:t>
            </a:r>
          </a:p>
        </p:txBody>
      </p:sp>
      <p:sp>
        <p:nvSpPr>
          <p:cNvPr id="25" name="TextBox 24">
            <a:extLst>
              <a:ext uri="{FF2B5EF4-FFF2-40B4-BE49-F238E27FC236}">
                <a16:creationId xmlns:a16="http://schemas.microsoft.com/office/drawing/2014/main" id="{0EC1D34A-C977-4674-95E2-B7E634907894}"/>
              </a:ext>
            </a:extLst>
          </p:cNvPr>
          <p:cNvSpPr txBox="1"/>
          <p:nvPr/>
        </p:nvSpPr>
        <p:spPr>
          <a:xfrm>
            <a:off x="206750" y="4953940"/>
            <a:ext cx="4893199" cy="369332"/>
          </a:xfrm>
          <a:prstGeom prst="rect">
            <a:avLst/>
          </a:prstGeom>
          <a:noFill/>
        </p:spPr>
        <p:txBody>
          <a:bodyPr wrap="none" rtlCol="0">
            <a:spAutoFit/>
          </a:bodyPr>
          <a:lstStyle/>
          <a:p>
            <a:r>
              <a:rPr lang="en-US"/>
              <a:t>15.3 </a:t>
            </a:r>
            <a:r>
              <a:rPr lang="en-US" err="1"/>
              <a:t>Présence</a:t>
            </a:r>
            <a:r>
              <a:rPr lang="en-US"/>
              <a:t> de plastique dans le </a:t>
            </a:r>
            <a:r>
              <a:rPr lang="en-US" err="1"/>
              <a:t>flot</a:t>
            </a:r>
            <a:r>
              <a:rPr lang="en-US"/>
              <a:t> du </a:t>
            </a:r>
            <a:r>
              <a:rPr lang="en-US" err="1"/>
              <a:t>courrier</a:t>
            </a:r>
            <a:endParaRPr lang="en-US"/>
          </a:p>
        </p:txBody>
      </p:sp>
      <p:sp>
        <p:nvSpPr>
          <p:cNvPr id="26" name="TextBox 25">
            <a:extLst>
              <a:ext uri="{FF2B5EF4-FFF2-40B4-BE49-F238E27FC236}">
                <a16:creationId xmlns:a16="http://schemas.microsoft.com/office/drawing/2014/main" id="{44F68B99-8605-412E-B927-7A5EF6AE9DF1}"/>
              </a:ext>
            </a:extLst>
          </p:cNvPr>
          <p:cNvSpPr txBox="1"/>
          <p:nvPr/>
        </p:nvSpPr>
        <p:spPr>
          <a:xfrm>
            <a:off x="4108453" y="643452"/>
            <a:ext cx="6148735" cy="369332"/>
          </a:xfrm>
          <a:prstGeom prst="rect">
            <a:avLst/>
          </a:prstGeom>
          <a:noFill/>
        </p:spPr>
        <p:txBody>
          <a:bodyPr wrap="none" rtlCol="0">
            <a:spAutoFit/>
          </a:bodyPr>
          <a:lstStyle/>
          <a:p>
            <a:r>
              <a:rPr lang="en-US"/>
              <a:t>17.1 Formation </a:t>
            </a:r>
            <a:r>
              <a:rPr lang="en-US" err="1"/>
              <a:t>en</a:t>
            </a:r>
            <a:r>
              <a:rPr lang="en-US"/>
              <a:t> </a:t>
            </a:r>
            <a:r>
              <a:rPr lang="en-US" err="1"/>
              <a:t>environnement</a:t>
            </a:r>
            <a:r>
              <a:rPr lang="en-US"/>
              <a:t> </a:t>
            </a:r>
            <a:r>
              <a:rPr lang="en-US" err="1"/>
              <a:t>générale</a:t>
            </a:r>
            <a:r>
              <a:rPr lang="en-US"/>
              <a:t> et propre à </a:t>
            </a:r>
            <a:r>
              <a:rPr lang="en-US" err="1"/>
              <a:t>l’emploi</a:t>
            </a:r>
            <a:endParaRPr lang="en-US"/>
          </a:p>
        </p:txBody>
      </p:sp>
      <p:sp>
        <p:nvSpPr>
          <p:cNvPr id="27" name="TextBox 26">
            <a:extLst>
              <a:ext uri="{FF2B5EF4-FFF2-40B4-BE49-F238E27FC236}">
                <a16:creationId xmlns:a16="http://schemas.microsoft.com/office/drawing/2014/main" id="{21F17205-F118-4866-AB29-CED1AA9BAFD0}"/>
              </a:ext>
            </a:extLst>
          </p:cNvPr>
          <p:cNvSpPr txBox="1"/>
          <p:nvPr/>
        </p:nvSpPr>
        <p:spPr>
          <a:xfrm>
            <a:off x="4559977" y="1088999"/>
            <a:ext cx="5030801" cy="369332"/>
          </a:xfrm>
          <a:prstGeom prst="rect">
            <a:avLst/>
          </a:prstGeom>
          <a:noFill/>
        </p:spPr>
        <p:txBody>
          <a:bodyPr wrap="none" rtlCol="0">
            <a:spAutoFit/>
          </a:bodyPr>
          <a:lstStyle/>
          <a:p>
            <a:r>
              <a:rPr lang="en-US"/>
              <a:t>17.2 Fonds </a:t>
            </a:r>
            <a:r>
              <a:rPr lang="en-US" err="1"/>
              <a:t>d’action</a:t>
            </a:r>
            <a:r>
              <a:rPr lang="en-US"/>
              <a:t> pour le </a:t>
            </a:r>
            <a:r>
              <a:rPr lang="en-US" err="1"/>
              <a:t>développement</a:t>
            </a:r>
            <a:r>
              <a:rPr lang="en-US"/>
              <a:t> durable</a:t>
            </a:r>
          </a:p>
        </p:txBody>
      </p:sp>
      <p:sp>
        <p:nvSpPr>
          <p:cNvPr id="28" name="TextBox 27">
            <a:extLst>
              <a:ext uri="{FF2B5EF4-FFF2-40B4-BE49-F238E27FC236}">
                <a16:creationId xmlns:a16="http://schemas.microsoft.com/office/drawing/2014/main" id="{B19FC48B-944E-4182-AA94-B05CD9E21711}"/>
              </a:ext>
            </a:extLst>
          </p:cNvPr>
          <p:cNvSpPr txBox="1"/>
          <p:nvPr/>
        </p:nvSpPr>
        <p:spPr>
          <a:xfrm>
            <a:off x="7460762" y="1515056"/>
            <a:ext cx="4179093" cy="369332"/>
          </a:xfrm>
          <a:prstGeom prst="rect">
            <a:avLst/>
          </a:prstGeom>
          <a:noFill/>
        </p:spPr>
        <p:txBody>
          <a:bodyPr wrap="none" rtlCol="0">
            <a:spAutoFit/>
          </a:bodyPr>
          <a:lstStyle/>
          <a:p>
            <a:r>
              <a:rPr lang="en-US"/>
              <a:t>18.2 </a:t>
            </a:r>
            <a:r>
              <a:rPr lang="en-US" err="1"/>
              <a:t>Tenir</a:t>
            </a:r>
            <a:r>
              <a:rPr lang="en-US"/>
              <a:t> des </a:t>
            </a:r>
            <a:r>
              <a:rPr lang="en-US" err="1"/>
              <a:t>activités</a:t>
            </a:r>
            <a:r>
              <a:rPr lang="en-US"/>
              <a:t> </a:t>
            </a:r>
            <a:r>
              <a:rPr lang="en-US" err="1"/>
              <a:t>environnementales</a:t>
            </a:r>
            <a:endParaRPr lang="en-US"/>
          </a:p>
        </p:txBody>
      </p:sp>
    </p:spTree>
    <p:extLst>
      <p:ext uri="{BB962C8B-B14F-4D97-AF65-F5344CB8AC3E}">
        <p14:creationId xmlns:p14="http://schemas.microsoft.com/office/powerpoint/2010/main" val="1458164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6D731904-7733-45B0-902C-289497204C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2" name="Rectangle 21">
            <a:extLst>
              <a:ext uri="{FF2B5EF4-FFF2-40B4-BE49-F238E27FC236}">
                <a16:creationId xmlns:a16="http://schemas.microsoft.com/office/drawing/2014/main" id="{504E6397-35D7-4AEC-9DA9-B7F6B12B8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416" y="4218905"/>
            <a:ext cx="11167447" cy="2089317"/>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EF78401-CA1C-4D8C-9C74-7110BEDA78FC}"/>
              </a:ext>
            </a:extLst>
          </p:cNvPr>
          <p:cNvSpPr>
            <a:spLocks noGrp="1"/>
          </p:cNvSpPr>
          <p:nvPr>
            <p:ph type="title"/>
          </p:nvPr>
        </p:nvSpPr>
        <p:spPr>
          <a:xfrm>
            <a:off x="1051560" y="4440602"/>
            <a:ext cx="3538728" cy="1645920"/>
          </a:xfrm>
        </p:spPr>
        <p:txBody>
          <a:bodyPr>
            <a:noAutofit/>
          </a:bodyPr>
          <a:lstStyle/>
          <a:p>
            <a:r>
              <a:rPr lang="en-US" sz="2400" b="1">
                <a:solidFill>
                  <a:schemeClr val="accent6"/>
                </a:solidFill>
              </a:rPr>
              <a:t>MODES OF DELIVERY RESEARCH PROJECT</a:t>
            </a:r>
            <a:br>
              <a:rPr lang="en-US" sz="2400" b="1">
                <a:solidFill>
                  <a:schemeClr val="accent6"/>
                </a:solidFill>
              </a:rPr>
            </a:br>
            <a:r>
              <a:rPr lang="en-US" sz="2400" b="1">
                <a:solidFill>
                  <a:schemeClr val="bg1"/>
                </a:solidFill>
              </a:rPr>
              <a:t>.</a:t>
            </a:r>
            <a:br>
              <a:rPr lang="en-US" sz="2400" b="1">
                <a:solidFill>
                  <a:schemeClr val="accent6"/>
                </a:solidFill>
              </a:rPr>
            </a:br>
            <a:r>
              <a:rPr lang="fr-CA" sz="2400" b="1">
                <a:solidFill>
                  <a:schemeClr val="accent6"/>
                </a:solidFill>
              </a:rPr>
              <a:t>PROJET DE RECHERCHE SUR LES MODES DE LIVRAISON</a:t>
            </a:r>
          </a:p>
        </p:txBody>
      </p:sp>
      <p:pic>
        <p:nvPicPr>
          <p:cNvPr id="7" name="Picture 6" descr="A person with a backpack looking at a book&#10;&#10;Description automatically generated with low confidence">
            <a:extLst>
              <a:ext uri="{FF2B5EF4-FFF2-40B4-BE49-F238E27FC236}">
                <a16:creationId xmlns:a16="http://schemas.microsoft.com/office/drawing/2014/main" id="{56468166-B86F-44B0-8991-B1B80D1CD7B0}"/>
              </a:ext>
            </a:extLst>
          </p:cNvPr>
          <p:cNvPicPr>
            <a:picLocks noChangeAspect="1"/>
          </p:cNvPicPr>
          <p:nvPr/>
        </p:nvPicPr>
        <p:blipFill rotWithShape="1">
          <a:blip r:embed="rId3"/>
          <a:srcRect l="11685" r="2" b="2"/>
          <a:stretch/>
        </p:blipFill>
        <p:spPr>
          <a:xfrm>
            <a:off x="6" y="10"/>
            <a:ext cx="4675689" cy="3825185"/>
          </a:xfrm>
          <a:prstGeom prst="rect">
            <a:avLst/>
          </a:prstGeom>
        </p:spPr>
      </p:pic>
      <p:pic>
        <p:nvPicPr>
          <p:cNvPr id="9" name="Picture 8" descr="A person standing next to a car&#10;&#10;Description automatically generated with medium confidence">
            <a:extLst>
              <a:ext uri="{FF2B5EF4-FFF2-40B4-BE49-F238E27FC236}">
                <a16:creationId xmlns:a16="http://schemas.microsoft.com/office/drawing/2014/main" id="{A55BDAD9-2266-49C3-AFA9-E7D568149382}"/>
              </a:ext>
            </a:extLst>
          </p:cNvPr>
          <p:cNvPicPr>
            <a:picLocks noChangeAspect="1"/>
          </p:cNvPicPr>
          <p:nvPr/>
        </p:nvPicPr>
        <p:blipFill rotWithShape="1">
          <a:blip r:embed="rId4"/>
          <a:srcRect t="1547" r="1" b="5267"/>
          <a:stretch/>
        </p:blipFill>
        <p:spPr>
          <a:xfrm>
            <a:off x="5349239" y="10"/>
            <a:ext cx="6842755" cy="3841876"/>
          </a:xfrm>
          <a:prstGeom prst="rect">
            <a:avLst/>
          </a:prstGeom>
        </p:spPr>
      </p:pic>
      <p:sp>
        <p:nvSpPr>
          <p:cNvPr id="24" name="Rectangle 23">
            <a:extLst>
              <a:ext uri="{FF2B5EF4-FFF2-40B4-BE49-F238E27FC236}">
                <a16:creationId xmlns:a16="http://schemas.microsoft.com/office/drawing/2014/main" id="{62C5A04F-2AEB-4631-8314-A8B812E1EC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08" y="491151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6" name="Rectangle 25">
            <a:extLst>
              <a:ext uri="{FF2B5EF4-FFF2-40B4-BE49-F238E27FC236}">
                <a16:creationId xmlns:a16="http://schemas.microsoft.com/office/drawing/2014/main" id="{4B2B1C70-BF3F-41BD-871B-63D8F911F7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243541" y="5254418"/>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85F56508-C0E3-422A-81E1-28D21F470F11}"/>
              </a:ext>
            </a:extLst>
          </p:cNvPr>
          <p:cNvSpPr>
            <a:spLocks noGrp="1"/>
          </p:cNvSpPr>
          <p:nvPr>
            <p:ph idx="1"/>
          </p:nvPr>
        </p:nvSpPr>
        <p:spPr>
          <a:xfrm>
            <a:off x="5048213" y="3741133"/>
            <a:ext cx="6308635" cy="3044857"/>
          </a:xfrm>
        </p:spPr>
        <p:txBody>
          <a:bodyPr anchor="ctr">
            <a:normAutofit/>
          </a:bodyPr>
          <a:lstStyle/>
          <a:p>
            <a:r>
              <a:rPr lang="en-US" sz="1600"/>
              <a:t>Objectives / </a:t>
            </a:r>
            <a:r>
              <a:rPr lang="en-US" sz="1600" err="1">
                <a:solidFill>
                  <a:schemeClr val="accent1"/>
                </a:solidFill>
              </a:rPr>
              <a:t>Objectifs</a:t>
            </a:r>
            <a:endParaRPr lang="en-US" sz="1600">
              <a:solidFill>
                <a:schemeClr val="accent1"/>
              </a:solidFill>
            </a:endParaRPr>
          </a:p>
          <a:p>
            <a:pPr lvl="1"/>
            <a:r>
              <a:rPr lang="en-US" sz="1600"/>
              <a:t>To compare impact of last-mile modes of delivery in urban, suburban, and rural areas of Montreal / </a:t>
            </a:r>
            <a:r>
              <a:rPr lang="fr-FR" sz="1600">
                <a:solidFill>
                  <a:schemeClr val="accent1"/>
                </a:solidFill>
              </a:rPr>
              <a:t>Comparer l’incidence des modes de livraison du dernier kilomètre dans les régions urbaines, suburbaines et rurales de Montréal </a:t>
            </a:r>
            <a:endParaRPr lang="en-US" sz="1600">
              <a:solidFill>
                <a:schemeClr val="accent1"/>
              </a:solidFill>
            </a:endParaRPr>
          </a:p>
          <a:p>
            <a:pPr lvl="1"/>
            <a:r>
              <a:rPr lang="en-US" sz="1600"/>
              <a:t>Examine customer’s mail pick-up behaviors / </a:t>
            </a:r>
            <a:r>
              <a:rPr lang="fr-FR" sz="1600">
                <a:solidFill>
                  <a:schemeClr val="accent1"/>
                </a:solidFill>
              </a:rPr>
              <a:t>Examiner les habitudes des clients en matière de ramassage du courrier</a:t>
            </a:r>
            <a:endParaRPr lang="en-US" sz="1600">
              <a:solidFill>
                <a:schemeClr val="accent1"/>
              </a:solidFill>
            </a:endParaRPr>
          </a:p>
          <a:p>
            <a:pPr lvl="1"/>
            <a:r>
              <a:rPr lang="en-US" sz="1600"/>
              <a:t>Special focus on RSMC vehicle emissions </a:t>
            </a:r>
            <a:r>
              <a:rPr lang="fr-CA" sz="1600">
                <a:solidFill>
                  <a:schemeClr val="accent1"/>
                </a:solidFill>
              </a:rPr>
              <a:t>/ S’attarder aux émissions des véhicules des FFR</a:t>
            </a:r>
            <a:r>
              <a:rPr lang="fr-FR" sz="1600">
                <a:solidFill>
                  <a:schemeClr val="accent1"/>
                </a:solidFill>
              </a:rPr>
              <a:t>S</a:t>
            </a:r>
            <a:r>
              <a:rPr lang="en-US" sz="1600">
                <a:solidFill>
                  <a:schemeClr val="accent1"/>
                </a:solidFill>
              </a:rPr>
              <a:t> </a:t>
            </a:r>
          </a:p>
        </p:txBody>
      </p:sp>
    </p:spTree>
    <p:extLst>
      <p:ext uri="{BB962C8B-B14F-4D97-AF65-F5344CB8AC3E}">
        <p14:creationId xmlns:p14="http://schemas.microsoft.com/office/powerpoint/2010/main" val="13050524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CF72F19-1473-448C-AA14-0CB8AA374C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9B7CE9F-BC90-45CE-9FE3-169EF602E905}"/>
              </a:ext>
            </a:extLst>
          </p:cNvPr>
          <p:cNvSpPr>
            <a:spLocks noGrp="1"/>
          </p:cNvSpPr>
          <p:nvPr>
            <p:ph type="title"/>
          </p:nvPr>
        </p:nvSpPr>
        <p:spPr>
          <a:xfrm>
            <a:off x="688623" y="0"/>
            <a:ext cx="4171994" cy="3736540"/>
          </a:xfrm>
        </p:spPr>
        <p:txBody>
          <a:bodyPr vert="horz" lIns="91440" tIns="45720" rIns="91440" bIns="45720" rtlCol="0" anchor="b">
            <a:normAutofit/>
          </a:bodyPr>
          <a:lstStyle/>
          <a:p>
            <a:r>
              <a:rPr lang="en-US" sz="3200" b="1">
                <a:solidFill>
                  <a:schemeClr val="accent6"/>
                </a:solidFill>
              </a:rPr>
              <a:t>“A DAY IN THE LIFE” VIDEO PROJECT</a:t>
            </a:r>
            <a:br>
              <a:rPr lang="en-US" sz="3200" b="1">
                <a:solidFill>
                  <a:schemeClr val="accent6"/>
                </a:solidFill>
              </a:rPr>
            </a:br>
            <a:br>
              <a:rPr lang="en-US" sz="3200" b="1">
                <a:solidFill>
                  <a:schemeClr val="accent6"/>
                </a:solidFill>
              </a:rPr>
            </a:br>
            <a:r>
              <a:rPr lang="fr-FR" sz="3200" b="1">
                <a:solidFill>
                  <a:schemeClr val="accent6"/>
                </a:solidFill>
              </a:rPr>
              <a:t>PROJET VIDÉO « UNE JOURNÉE DANS LA VIE DE… »</a:t>
            </a:r>
            <a:br>
              <a:rPr lang="fr-FR" sz="3200" b="1">
                <a:solidFill>
                  <a:schemeClr val="accent1"/>
                </a:solidFill>
              </a:rPr>
            </a:br>
            <a:endParaRPr lang="en-US" sz="3200" b="1">
              <a:solidFill>
                <a:schemeClr val="accent1"/>
              </a:solidFill>
            </a:endParaRPr>
          </a:p>
        </p:txBody>
      </p:sp>
      <p:sp>
        <p:nvSpPr>
          <p:cNvPr id="3" name="Content Placeholder 2">
            <a:extLst>
              <a:ext uri="{FF2B5EF4-FFF2-40B4-BE49-F238E27FC236}">
                <a16:creationId xmlns:a16="http://schemas.microsoft.com/office/drawing/2014/main" id="{CC2F1EB8-C76D-495C-9539-9030B578155D}"/>
              </a:ext>
            </a:extLst>
          </p:cNvPr>
          <p:cNvSpPr>
            <a:spLocks noGrp="1"/>
          </p:cNvSpPr>
          <p:nvPr>
            <p:ph idx="1"/>
          </p:nvPr>
        </p:nvSpPr>
        <p:spPr>
          <a:xfrm>
            <a:off x="607302" y="3831809"/>
            <a:ext cx="4171994" cy="1304798"/>
          </a:xfrm>
        </p:spPr>
        <p:txBody>
          <a:bodyPr vert="horz" lIns="91440" tIns="45720" rIns="91440" bIns="45720" rtlCol="0">
            <a:noAutofit/>
          </a:bodyPr>
          <a:lstStyle/>
          <a:p>
            <a:pPr marL="0" indent="0">
              <a:buNone/>
            </a:pPr>
            <a:r>
              <a:rPr lang="en-US" sz="2000"/>
              <a:t>A “day in the life” video of RSMC electric vehicle driver Bryan Arseneault in Quebec </a:t>
            </a:r>
          </a:p>
          <a:p>
            <a:pPr marL="0" indent="0">
              <a:buNone/>
            </a:pPr>
            <a:r>
              <a:rPr lang="fr-CA" sz="2000"/>
              <a:t>Vidéo « Une journée dans la vie de… » Bryan Arseneault, FFRS de la région du Québec, qui conduit un véhicule électrique</a:t>
            </a:r>
            <a:endParaRPr lang="en-US" sz="2000"/>
          </a:p>
        </p:txBody>
      </p:sp>
      <p:grpSp>
        <p:nvGrpSpPr>
          <p:cNvPr id="11" name="Group 10">
            <a:extLst>
              <a:ext uri="{FF2B5EF4-FFF2-40B4-BE49-F238E27FC236}">
                <a16:creationId xmlns:a16="http://schemas.microsoft.com/office/drawing/2014/main" id="{3AF6A671-C637-4547-85F4-51B6D18813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416432" y="1"/>
            <a:ext cx="2446384" cy="5777808"/>
            <a:chOff x="329184" y="1"/>
            <a:chExt cx="524256" cy="5777808"/>
          </a:xfrm>
        </p:grpSpPr>
        <p:cxnSp>
          <p:nvCxnSpPr>
            <p:cNvPr id="6" name="Straight Connector 11">
              <a:extLst>
                <a:ext uri="{FF2B5EF4-FFF2-40B4-BE49-F238E27FC236}">
                  <a16:creationId xmlns:a16="http://schemas.microsoft.com/office/drawing/2014/main" id="{C575CF26-3D3C-4C5A-A2B7-00432016EF6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329184" y="5777809"/>
              <a:ext cx="521208" cy="0"/>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7" name="Rectangle 12">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184" y="1"/>
              <a:ext cx="524256" cy="55321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86598" y="269324"/>
            <a:ext cx="6116779" cy="620877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group of people standing outside&#10;&#10;Description automatically generated with low confidence">
            <a:extLst>
              <a:ext uri="{FF2B5EF4-FFF2-40B4-BE49-F238E27FC236}">
                <a16:creationId xmlns:a16="http://schemas.microsoft.com/office/drawing/2014/main" id="{221DF046-5005-4D33-9FF7-E2E9ABD6CEAE}"/>
              </a:ext>
            </a:extLst>
          </p:cNvPr>
          <p:cNvPicPr>
            <a:picLocks noChangeAspect="1"/>
          </p:cNvPicPr>
          <p:nvPr/>
        </p:nvPicPr>
        <p:blipFill rotWithShape="1">
          <a:blip r:embed="rId3"/>
          <a:srcRect r="-1" b="4595"/>
          <a:stretch/>
        </p:blipFill>
        <p:spPr>
          <a:xfrm>
            <a:off x="5640572" y="557360"/>
            <a:ext cx="5608830" cy="5632704"/>
          </a:xfrm>
          <a:prstGeom prst="rect">
            <a:avLst/>
          </a:prstGeom>
        </p:spPr>
      </p:pic>
    </p:spTree>
    <p:extLst>
      <p:ext uri="{BB962C8B-B14F-4D97-AF65-F5344CB8AC3E}">
        <p14:creationId xmlns:p14="http://schemas.microsoft.com/office/powerpoint/2010/main" val="3850903599"/>
      </p:ext>
    </p:extLst>
  </p:cSld>
  <p:clrMapOvr>
    <a:masterClrMapping/>
  </p:clrMapOvr>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44546A"/>
      </a:dk2>
      <a:lt2>
        <a:srgbClr val="E7E6E6"/>
      </a:lt2>
      <a:accent1>
        <a:srgbClr val="4472C4"/>
      </a:accent1>
      <a:accent2>
        <a:srgbClr val="FFC000"/>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2062</Words>
  <Application>Microsoft Office PowerPoint</Application>
  <PresentationFormat>Widescreen</PresentationFormat>
  <Paragraphs>163</Paragraphs>
  <Slides>14</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Avenir Next LT Pro</vt:lpstr>
      <vt:lpstr>Calibri</vt:lpstr>
      <vt:lpstr>Calibri Light</vt:lpstr>
      <vt:lpstr>Office Theme</vt:lpstr>
      <vt:lpstr>ENVIRONMENT PROJECTS PROJETS ENVIRONNEMENTAUX</vt:lpstr>
      <vt:lpstr>PowerPoint Presentation</vt:lpstr>
      <vt:lpstr>CALL TO ACTION!</vt:lpstr>
      <vt:lpstr>ENVIRONMENT COMMITTEE COMITÉ DE L’ENVIRONNEMENT</vt:lpstr>
      <vt:lpstr>ENVIRONMENTAL ACTION PLAN . PLAN D’ACTION ENVIRONNEMENTAL </vt:lpstr>
      <vt:lpstr>PowerPoint Presentation</vt:lpstr>
      <vt:lpstr>PowerPoint Presentation</vt:lpstr>
      <vt:lpstr>MODES OF DELIVERY RESEARCH PROJECT . PROJET DE RECHERCHE SUR LES MODES DE LIVRAISON</vt:lpstr>
      <vt:lpstr>“A DAY IN THE LIFE” VIDEO PROJECT  PROJET VIDÉO « UNE JOURNÉE DANS LA VIE DE… » </vt:lpstr>
      <vt:lpstr>SUSTAINABILITY ACTION FUND FONDS D’ACTION POUR LE DÉVELOPPEMENT DURABLE</vt:lpstr>
      <vt:lpstr>ECO-MESSENGERS ÉCOMESSAGERS</vt:lpstr>
      <vt:lpstr>SCIENCE BASED TARGET INITIATIVE OBJECTIF FONDÉ SUR LA SCIENCE</vt:lpstr>
      <vt:lpstr>WORKER ADAPTATION AND MITIGATION RESEARCH PROJECT  PROJET DE RECHERCHE SUR DES MESURES D’ADAPTATION ET D’ATTÉNUATION</vt:lpstr>
      <vt:lpstr>  MEASURING CUPW EMISSIONS . MESURE DES ÉMISSIONS DU STTP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ENVIRONMENT PROJECTS</dc:title>
  <dc:creator>Sarah Allen</dc:creator>
  <cp:lastModifiedBy>Allana</cp:lastModifiedBy>
  <cp:revision>2</cp:revision>
  <dcterms:created xsi:type="dcterms:W3CDTF">2022-02-10T15:39:52Z</dcterms:created>
  <dcterms:modified xsi:type="dcterms:W3CDTF">2022-05-28T18:16:14Z</dcterms:modified>
</cp:coreProperties>
</file>