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24"/>
  </p:notesMasterIdLst>
  <p:sldIdLst>
    <p:sldId id="386" r:id="rId3"/>
    <p:sldId id="384" r:id="rId4"/>
    <p:sldId id="385" r:id="rId5"/>
    <p:sldId id="380" r:id="rId6"/>
    <p:sldId id="358" r:id="rId7"/>
    <p:sldId id="379" r:id="rId8"/>
    <p:sldId id="362" r:id="rId9"/>
    <p:sldId id="361" r:id="rId10"/>
    <p:sldId id="366" r:id="rId11"/>
    <p:sldId id="381" r:id="rId12"/>
    <p:sldId id="365" r:id="rId13"/>
    <p:sldId id="364" r:id="rId14"/>
    <p:sldId id="367" r:id="rId15"/>
    <p:sldId id="371" r:id="rId16"/>
    <p:sldId id="368" r:id="rId17"/>
    <p:sldId id="382" r:id="rId18"/>
    <p:sldId id="383" r:id="rId19"/>
    <p:sldId id="370" r:id="rId20"/>
    <p:sldId id="373" r:id="rId21"/>
    <p:sldId id="374" r:id="rId22"/>
    <p:sldId id="375" r:id="rId23"/>
  </p:sldIdLst>
  <p:sldSz cx="18288000" cy="10287000"/>
  <p:notesSz cx="6858000" cy="9144000"/>
  <p:embeddedFontLst>
    <p:embeddedFont>
      <p:font typeface="Calibri" panose="020F0502020204030204" pitchFamily="3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97" roundtripDataSignature="AMtx7mi+HMJYmJpzBgN4humtHn6W+Qloe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velyn Dionn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3C62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3944" autoAdjust="0"/>
  </p:normalViewPr>
  <p:slideViewPr>
    <p:cSldViewPr snapToGrid="0">
      <p:cViewPr varScale="1">
        <p:scale>
          <a:sx n="60" d="100"/>
          <a:sy n="60" d="100"/>
        </p:scale>
        <p:origin x="54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2.fntdata"/><Relationship Id="rId3" Type="http://schemas.openxmlformats.org/officeDocument/2006/relationships/slide" Target="slides/slide1.xml"/><Relationship Id="rId21" Type="http://schemas.openxmlformats.org/officeDocument/2006/relationships/slide" Target="slides/slide19.xml"/><Relationship Id="rId97" Type="http://customschemas.google.com/relationships/presentationmetadata" Target="meta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1.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10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4.fntdata"/><Relationship Id="rId10" Type="http://schemas.openxmlformats.org/officeDocument/2006/relationships/slide" Target="slides/slide8.xml"/><Relationship Id="rId19" Type="http://schemas.openxmlformats.org/officeDocument/2006/relationships/slide" Target="slides/slide17.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3.fntdata"/><Relationship Id="rId100" Type="http://schemas.openxmlformats.org/officeDocument/2006/relationships/viewProps" Target="viewProps.xml"/><Relationship Id="rId8" Type="http://schemas.openxmlformats.org/officeDocument/2006/relationships/slide" Target="slides/slide6.xml"/><Relationship Id="rId9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1205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13427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64603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7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7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7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7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7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6"/>
        <p:cNvGrpSpPr/>
        <p:nvPr/>
      </p:nvGrpSpPr>
      <p:grpSpPr>
        <a:xfrm>
          <a:off x="0" y="0"/>
          <a:ext cx="0" cy="0"/>
          <a:chOff x="0" y="0"/>
          <a:chExt cx="0" cy="0"/>
        </a:xfrm>
      </p:grpSpPr>
      <p:sp>
        <p:nvSpPr>
          <p:cNvPr id="97" name="Google Shape;97;p81"/>
          <p:cNvSpPr txBox="1">
            <a:spLocks noGrp="1"/>
          </p:cNvSpPr>
          <p:nvPr>
            <p:ph type="title"/>
          </p:nvPr>
        </p:nvSpPr>
        <p:spPr>
          <a:xfrm>
            <a:off x="1257300" y="547688"/>
            <a:ext cx="15773400" cy="198834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81"/>
          <p:cNvSpPr txBox="1">
            <a:spLocks noGrp="1"/>
          </p:cNvSpPr>
          <p:nvPr>
            <p:ph type="body" idx="1"/>
          </p:nvPr>
        </p:nvSpPr>
        <p:spPr>
          <a:xfrm>
            <a:off x="1257300" y="2738438"/>
            <a:ext cx="15773400" cy="652700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500"/>
              </a:spcBef>
              <a:spcAft>
                <a:spcPts val="0"/>
              </a:spcAft>
              <a:buClr>
                <a:schemeClr val="dk1"/>
              </a:buClr>
              <a:buSzPts val="1800"/>
              <a:buChar char="•"/>
              <a:defRPr/>
            </a:lvl1pPr>
            <a:lvl2pPr marL="914400" lvl="1" indent="-342900" algn="l">
              <a:lnSpc>
                <a:spcPct val="90000"/>
              </a:lnSpc>
              <a:spcBef>
                <a:spcPts val="750"/>
              </a:spcBef>
              <a:spcAft>
                <a:spcPts val="0"/>
              </a:spcAft>
              <a:buClr>
                <a:schemeClr val="dk1"/>
              </a:buClr>
              <a:buSzPts val="1800"/>
              <a:buChar char="•"/>
              <a:defRPr/>
            </a:lvl2pPr>
            <a:lvl3pPr marL="1371600" lvl="2" indent="-342900" algn="l">
              <a:lnSpc>
                <a:spcPct val="90000"/>
              </a:lnSpc>
              <a:spcBef>
                <a:spcPts val="750"/>
              </a:spcBef>
              <a:spcAft>
                <a:spcPts val="0"/>
              </a:spcAft>
              <a:buClr>
                <a:schemeClr val="dk1"/>
              </a:buClr>
              <a:buSzPts val="1800"/>
              <a:buChar char="•"/>
              <a:defRPr/>
            </a:lvl3pPr>
            <a:lvl4pPr marL="1828800" lvl="3" indent="-342900" algn="l">
              <a:lnSpc>
                <a:spcPct val="90000"/>
              </a:lnSpc>
              <a:spcBef>
                <a:spcPts val="750"/>
              </a:spcBef>
              <a:spcAft>
                <a:spcPts val="0"/>
              </a:spcAft>
              <a:buClr>
                <a:schemeClr val="dk1"/>
              </a:buClr>
              <a:buSzPts val="1800"/>
              <a:buChar char="•"/>
              <a:defRPr/>
            </a:lvl4pPr>
            <a:lvl5pPr marL="2286000" lvl="4" indent="-342900" algn="l">
              <a:lnSpc>
                <a:spcPct val="90000"/>
              </a:lnSpc>
              <a:spcBef>
                <a:spcPts val="750"/>
              </a:spcBef>
              <a:spcAft>
                <a:spcPts val="0"/>
              </a:spcAft>
              <a:buClr>
                <a:schemeClr val="dk1"/>
              </a:buClr>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9" name="Google Shape;99;p81"/>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81"/>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81"/>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2"/>
        <p:cNvGrpSpPr/>
        <p:nvPr/>
      </p:nvGrpSpPr>
      <p:grpSpPr>
        <a:xfrm>
          <a:off x="0" y="0"/>
          <a:ext cx="0" cy="0"/>
          <a:chOff x="0" y="0"/>
          <a:chExt cx="0" cy="0"/>
        </a:xfrm>
      </p:grpSpPr>
      <p:sp>
        <p:nvSpPr>
          <p:cNvPr id="103" name="Google Shape;103;p82"/>
          <p:cNvSpPr txBox="1">
            <a:spLocks noGrp="1"/>
          </p:cNvSpPr>
          <p:nvPr>
            <p:ph type="title"/>
          </p:nvPr>
        </p:nvSpPr>
        <p:spPr>
          <a:xfrm>
            <a:off x="1247775" y="2564608"/>
            <a:ext cx="15773400" cy="427910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9000"/>
              <a:buFont typeface="Calibri"/>
              <a:buNone/>
              <a:defRPr sz="9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82"/>
          <p:cNvSpPr txBox="1">
            <a:spLocks noGrp="1"/>
          </p:cNvSpPr>
          <p:nvPr>
            <p:ph type="body" idx="1"/>
          </p:nvPr>
        </p:nvSpPr>
        <p:spPr>
          <a:xfrm>
            <a:off x="1247775" y="6884195"/>
            <a:ext cx="15773400" cy="225028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500"/>
              </a:spcBef>
              <a:spcAft>
                <a:spcPts val="0"/>
              </a:spcAft>
              <a:buClr>
                <a:srgbClr val="888888"/>
              </a:buClr>
              <a:buSzPts val="3600"/>
              <a:buNone/>
              <a:defRPr sz="3600">
                <a:solidFill>
                  <a:srgbClr val="888888"/>
                </a:solidFill>
              </a:defRPr>
            </a:lvl1pPr>
            <a:lvl2pPr marL="914400" lvl="1" indent="-228600" algn="l">
              <a:lnSpc>
                <a:spcPct val="90000"/>
              </a:lnSpc>
              <a:spcBef>
                <a:spcPts val="750"/>
              </a:spcBef>
              <a:spcAft>
                <a:spcPts val="0"/>
              </a:spcAft>
              <a:buClr>
                <a:srgbClr val="888888"/>
              </a:buClr>
              <a:buSzPts val="3000"/>
              <a:buNone/>
              <a:defRPr sz="3000">
                <a:solidFill>
                  <a:srgbClr val="888888"/>
                </a:solidFill>
              </a:defRPr>
            </a:lvl2pPr>
            <a:lvl3pPr marL="1371600" lvl="2" indent="-228600" algn="l">
              <a:lnSpc>
                <a:spcPct val="90000"/>
              </a:lnSpc>
              <a:spcBef>
                <a:spcPts val="750"/>
              </a:spcBef>
              <a:spcAft>
                <a:spcPts val="0"/>
              </a:spcAft>
              <a:buClr>
                <a:srgbClr val="888888"/>
              </a:buClr>
              <a:buSzPts val="2700"/>
              <a:buNone/>
              <a:defRPr sz="2700">
                <a:solidFill>
                  <a:srgbClr val="888888"/>
                </a:solidFill>
              </a:defRPr>
            </a:lvl3pPr>
            <a:lvl4pPr marL="1828800" lvl="3" indent="-228600" algn="l">
              <a:lnSpc>
                <a:spcPct val="90000"/>
              </a:lnSpc>
              <a:spcBef>
                <a:spcPts val="750"/>
              </a:spcBef>
              <a:spcAft>
                <a:spcPts val="0"/>
              </a:spcAft>
              <a:buClr>
                <a:srgbClr val="888888"/>
              </a:buClr>
              <a:buSzPts val="2400"/>
              <a:buNone/>
              <a:defRPr sz="2400">
                <a:solidFill>
                  <a:srgbClr val="888888"/>
                </a:solidFill>
              </a:defRPr>
            </a:lvl4pPr>
            <a:lvl5pPr marL="2286000" lvl="4" indent="-228600" algn="l">
              <a:lnSpc>
                <a:spcPct val="90000"/>
              </a:lnSpc>
              <a:spcBef>
                <a:spcPts val="750"/>
              </a:spcBef>
              <a:spcAft>
                <a:spcPts val="0"/>
              </a:spcAft>
              <a:buClr>
                <a:srgbClr val="888888"/>
              </a:buClr>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105" name="Google Shape;105;p82"/>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82"/>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82"/>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08"/>
        <p:cNvGrpSpPr/>
        <p:nvPr/>
      </p:nvGrpSpPr>
      <p:grpSpPr>
        <a:xfrm>
          <a:off x="0" y="0"/>
          <a:ext cx="0" cy="0"/>
          <a:chOff x="0" y="0"/>
          <a:chExt cx="0" cy="0"/>
        </a:xfrm>
      </p:grpSpPr>
      <p:sp>
        <p:nvSpPr>
          <p:cNvPr id="109" name="Google Shape;109;p83"/>
          <p:cNvSpPr txBox="1">
            <a:spLocks noGrp="1"/>
          </p:cNvSpPr>
          <p:nvPr>
            <p:ph type="title"/>
          </p:nvPr>
        </p:nvSpPr>
        <p:spPr>
          <a:xfrm>
            <a:off x="1257300" y="547688"/>
            <a:ext cx="15773400" cy="198834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0" name="Google Shape;110;p83"/>
          <p:cNvSpPr txBox="1">
            <a:spLocks noGrp="1"/>
          </p:cNvSpPr>
          <p:nvPr>
            <p:ph type="body" idx="1"/>
          </p:nvPr>
        </p:nvSpPr>
        <p:spPr>
          <a:xfrm>
            <a:off x="1257300" y="2738438"/>
            <a:ext cx="7772400" cy="652700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500"/>
              </a:spcBef>
              <a:spcAft>
                <a:spcPts val="0"/>
              </a:spcAft>
              <a:buClr>
                <a:schemeClr val="dk1"/>
              </a:buClr>
              <a:buSzPts val="1800"/>
              <a:buChar char="•"/>
              <a:defRPr/>
            </a:lvl1pPr>
            <a:lvl2pPr marL="914400" lvl="1" indent="-342900" algn="l">
              <a:lnSpc>
                <a:spcPct val="90000"/>
              </a:lnSpc>
              <a:spcBef>
                <a:spcPts val="750"/>
              </a:spcBef>
              <a:spcAft>
                <a:spcPts val="0"/>
              </a:spcAft>
              <a:buClr>
                <a:schemeClr val="dk1"/>
              </a:buClr>
              <a:buSzPts val="1800"/>
              <a:buChar char="•"/>
              <a:defRPr/>
            </a:lvl2pPr>
            <a:lvl3pPr marL="1371600" lvl="2" indent="-342900" algn="l">
              <a:lnSpc>
                <a:spcPct val="90000"/>
              </a:lnSpc>
              <a:spcBef>
                <a:spcPts val="750"/>
              </a:spcBef>
              <a:spcAft>
                <a:spcPts val="0"/>
              </a:spcAft>
              <a:buClr>
                <a:schemeClr val="dk1"/>
              </a:buClr>
              <a:buSzPts val="1800"/>
              <a:buChar char="•"/>
              <a:defRPr/>
            </a:lvl3pPr>
            <a:lvl4pPr marL="1828800" lvl="3" indent="-342900" algn="l">
              <a:lnSpc>
                <a:spcPct val="90000"/>
              </a:lnSpc>
              <a:spcBef>
                <a:spcPts val="750"/>
              </a:spcBef>
              <a:spcAft>
                <a:spcPts val="0"/>
              </a:spcAft>
              <a:buClr>
                <a:schemeClr val="dk1"/>
              </a:buClr>
              <a:buSzPts val="1800"/>
              <a:buChar char="•"/>
              <a:defRPr/>
            </a:lvl4pPr>
            <a:lvl5pPr marL="2286000" lvl="4" indent="-342900" algn="l">
              <a:lnSpc>
                <a:spcPct val="90000"/>
              </a:lnSpc>
              <a:spcBef>
                <a:spcPts val="750"/>
              </a:spcBef>
              <a:spcAft>
                <a:spcPts val="0"/>
              </a:spcAft>
              <a:buClr>
                <a:schemeClr val="dk1"/>
              </a:buClr>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1" name="Google Shape;111;p83"/>
          <p:cNvSpPr txBox="1">
            <a:spLocks noGrp="1"/>
          </p:cNvSpPr>
          <p:nvPr>
            <p:ph type="body" idx="2"/>
          </p:nvPr>
        </p:nvSpPr>
        <p:spPr>
          <a:xfrm>
            <a:off x="9258300" y="2738438"/>
            <a:ext cx="7772400" cy="652700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500"/>
              </a:spcBef>
              <a:spcAft>
                <a:spcPts val="0"/>
              </a:spcAft>
              <a:buClr>
                <a:schemeClr val="dk1"/>
              </a:buClr>
              <a:buSzPts val="1800"/>
              <a:buChar char="•"/>
              <a:defRPr/>
            </a:lvl1pPr>
            <a:lvl2pPr marL="914400" lvl="1" indent="-342900" algn="l">
              <a:lnSpc>
                <a:spcPct val="90000"/>
              </a:lnSpc>
              <a:spcBef>
                <a:spcPts val="750"/>
              </a:spcBef>
              <a:spcAft>
                <a:spcPts val="0"/>
              </a:spcAft>
              <a:buClr>
                <a:schemeClr val="dk1"/>
              </a:buClr>
              <a:buSzPts val="1800"/>
              <a:buChar char="•"/>
              <a:defRPr/>
            </a:lvl2pPr>
            <a:lvl3pPr marL="1371600" lvl="2" indent="-342900" algn="l">
              <a:lnSpc>
                <a:spcPct val="90000"/>
              </a:lnSpc>
              <a:spcBef>
                <a:spcPts val="750"/>
              </a:spcBef>
              <a:spcAft>
                <a:spcPts val="0"/>
              </a:spcAft>
              <a:buClr>
                <a:schemeClr val="dk1"/>
              </a:buClr>
              <a:buSzPts val="1800"/>
              <a:buChar char="•"/>
              <a:defRPr/>
            </a:lvl3pPr>
            <a:lvl4pPr marL="1828800" lvl="3" indent="-342900" algn="l">
              <a:lnSpc>
                <a:spcPct val="90000"/>
              </a:lnSpc>
              <a:spcBef>
                <a:spcPts val="750"/>
              </a:spcBef>
              <a:spcAft>
                <a:spcPts val="0"/>
              </a:spcAft>
              <a:buClr>
                <a:schemeClr val="dk1"/>
              </a:buClr>
              <a:buSzPts val="1800"/>
              <a:buChar char="•"/>
              <a:defRPr/>
            </a:lvl4pPr>
            <a:lvl5pPr marL="2286000" lvl="4" indent="-342900" algn="l">
              <a:lnSpc>
                <a:spcPct val="90000"/>
              </a:lnSpc>
              <a:spcBef>
                <a:spcPts val="750"/>
              </a:spcBef>
              <a:spcAft>
                <a:spcPts val="0"/>
              </a:spcAft>
              <a:buClr>
                <a:schemeClr val="dk1"/>
              </a:buClr>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2" name="Google Shape;112;p83"/>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83"/>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83"/>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15"/>
        <p:cNvGrpSpPr/>
        <p:nvPr/>
      </p:nvGrpSpPr>
      <p:grpSpPr>
        <a:xfrm>
          <a:off x="0" y="0"/>
          <a:ext cx="0" cy="0"/>
          <a:chOff x="0" y="0"/>
          <a:chExt cx="0" cy="0"/>
        </a:xfrm>
      </p:grpSpPr>
      <p:sp>
        <p:nvSpPr>
          <p:cNvPr id="116" name="Google Shape;116;p84"/>
          <p:cNvSpPr txBox="1">
            <a:spLocks noGrp="1"/>
          </p:cNvSpPr>
          <p:nvPr>
            <p:ph type="title"/>
          </p:nvPr>
        </p:nvSpPr>
        <p:spPr>
          <a:xfrm>
            <a:off x="1259682" y="547688"/>
            <a:ext cx="15773400" cy="198834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7" name="Google Shape;117;p84"/>
          <p:cNvSpPr txBox="1">
            <a:spLocks noGrp="1"/>
          </p:cNvSpPr>
          <p:nvPr>
            <p:ph type="body" idx="1"/>
          </p:nvPr>
        </p:nvSpPr>
        <p:spPr>
          <a:xfrm>
            <a:off x="1259683" y="2521745"/>
            <a:ext cx="7736681" cy="1235868"/>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500"/>
              </a:spcBef>
              <a:spcAft>
                <a:spcPts val="0"/>
              </a:spcAft>
              <a:buClr>
                <a:schemeClr val="dk1"/>
              </a:buClr>
              <a:buSzPts val="3600"/>
              <a:buNone/>
              <a:defRPr sz="3600" b="1"/>
            </a:lvl1pPr>
            <a:lvl2pPr marL="914400" lvl="1" indent="-228600" algn="l">
              <a:lnSpc>
                <a:spcPct val="90000"/>
              </a:lnSpc>
              <a:spcBef>
                <a:spcPts val="750"/>
              </a:spcBef>
              <a:spcAft>
                <a:spcPts val="0"/>
              </a:spcAft>
              <a:buClr>
                <a:schemeClr val="dk1"/>
              </a:buClr>
              <a:buSzPts val="3000"/>
              <a:buNone/>
              <a:defRPr sz="3000" b="1"/>
            </a:lvl2pPr>
            <a:lvl3pPr marL="1371600" lvl="2" indent="-228600" algn="l">
              <a:lnSpc>
                <a:spcPct val="90000"/>
              </a:lnSpc>
              <a:spcBef>
                <a:spcPts val="750"/>
              </a:spcBef>
              <a:spcAft>
                <a:spcPts val="0"/>
              </a:spcAft>
              <a:buClr>
                <a:schemeClr val="dk1"/>
              </a:buClr>
              <a:buSzPts val="2700"/>
              <a:buNone/>
              <a:defRPr sz="2700" b="1"/>
            </a:lvl3pPr>
            <a:lvl4pPr marL="1828800" lvl="3" indent="-228600" algn="l">
              <a:lnSpc>
                <a:spcPct val="90000"/>
              </a:lnSpc>
              <a:spcBef>
                <a:spcPts val="750"/>
              </a:spcBef>
              <a:spcAft>
                <a:spcPts val="0"/>
              </a:spcAft>
              <a:buClr>
                <a:schemeClr val="dk1"/>
              </a:buClr>
              <a:buSzPts val="2400"/>
              <a:buNone/>
              <a:defRPr sz="2400" b="1"/>
            </a:lvl4pPr>
            <a:lvl5pPr marL="2286000" lvl="4" indent="-228600" algn="l">
              <a:lnSpc>
                <a:spcPct val="90000"/>
              </a:lnSpc>
              <a:spcBef>
                <a:spcPts val="750"/>
              </a:spcBef>
              <a:spcAft>
                <a:spcPts val="0"/>
              </a:spcAft>
              <a:buClr>
                <a:schemeClr val="dk1"/>
              </a:buClr>
              <a:buSzPts val="2400"/>
              <a:buNone/>
              <a:defRPr sz="2400" b="1"/>
            </a:lvl5pPr>
            <a:lvl6pPr marL="2743200" lvl="5" indent="-228600" algn="l">
              <a:lnSpc>
                <a:spcPct val="90000"/>
              </a:lnSpc>
              <a:spcBef>
                <a:spcPts val="750"/>
              </a:spcBef>
              <a:spcAft>
                <a:spcPts val="0"/>
              </a:spcAft>
              <a:buClr>
                <a:schemeClr val="dk1"/>
              </a:buClr>
              <a:buSzPts val="2400"/>
              <a:buNone/>
              <a:defRPr sz="2400" b="1"/>
            </a:lvl6pPr>
            <a:lvl7pPr marL="3200400" lvl="6" indent="-228600" algn="l">
              <a:lnSpc>
                <a:spcPct val="90000"/>
              </a:lnSpc>
              <a:spcBef>
                <a:spcPts val="750"/>
              </a:spcBef>
              <a:spcAft>
                <a:spcPts val="0"/>
              </a:spcAft>
              <a:buClr>
                <a:schemeClr val="dk1"/>
              </a:buClr>
              <a:buSzPts val="2400"/>
              <a:buNone/>
              <a:defRPr sz="2400" b="1"/>
            </a:lvl7pPr>
            <a:lvl8pPr marL="3657600" lvl="7" indent="-228600" algn="l">
              <a:lnSpc>
                <a:spcPct val="90000"/>
              </a:lnSpc>
              <a:spcBef>
                <a:spcPts val="750"/>
              </a:spcBef>
              <a:spcAft>
                <a:spcPts val="0"/>
              </a:spcAft>
              <a:buClr>
                <a:schemeClr val="dk1"/>
              </a:buClr>
              <a:buSzPts val="2400"/>
              <a:buNone/>
              <a:defRPr sz="2400" b="1"/>
            </a:lvl8pPr>
            <a:lvl9pPr marL="4114800" lvl="8" indent="-228600" algn="l">
              <a:lnSpc>
                <a:spcPct val="90000"/>
              </a:lnSpc>
              <a:spcBef>
                <a:spcPts val="750"/>
              </a:spcBef>
              <a:spcAft>
                <a:spcPts val="0"/>
              </a:spcAft>
              <a:buClr>
                <a:schemeClr val="dk1"/>
              </a:buClr>
              <a:buSzPts val="2400"/>
              <a:buNone/>
              <a:defRPr sz="2400" b="1"/>
            </a:lvl9pPr>
          </a:lstStyle>
          <a:p>
            <a:endParaRPr/>
          </a:p>
        </p:txBody>
      </p:sp>
      <p:sp>
        <p:nvSpPr>
          <p:cNvPr id="118" name="Google Shape;118;p84"/>
          <p:cNvSpPr txBox="1">
            <a:spLocks noGrp="1"/>
          </p:cNvSpPr>
          <p:nvPr>
            <p:ph type="body" idx="2"/>
          </p:nvPr>
        </p:nvSpPr>
        <p:spPr>
          <a:xfrm>
            <a:off x="1259683" y="3757613"/>
            <a:ext cx="7736681" cy="552688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500"/>
              </a:spcBef>
              <a:spcAft>
                <a:spcPts val="0"/>
              </a:spcAft>
              <a:buClr>
                <a:schemeClr val="dk1"/>
              </a:buClr>
              <a:buSzPts val="1800"/>
              <a:buChar char="•"/>
              <a:defRPr/>
            </a:lvl1pPr>
            <a:lvl2pPr marL="914400" lvl="1" indent="-342900" algn="l">
              <a:lnSpc>
                <a:spcPct val="90000"/>
              </a:lnSpc>
              <a:spcBef>
                <a:spcPts val="750"/>
              </a:spcBef>
              <a:spcAft>
                <a:spcPts val="0"/>
              </a:spcAft>
              <a:buClr>
                <a:schemeClr val="dk1"/>
              </a:buClr>
              <a:buSzPts val="1800"/>
              <a:buChar char="•"/>
              <a:defRPr/>
            </a:lvl2pPr>
            <a:lvl3pPr marL="1371600" lvl="2" indent="-342900" algn="l">
              <a:lnSpc>
                <a:spcPct val="90000"/>
              </a:lnSpc>
              <a:spcBef>
                <a:spcPts val="750"/>
              </a:spcBef>
              <a:spcAft>
                <a:spcPts val="0"/>
              </a:spcAft>
              <a:buClr>
                <a:schemeClr val="dk1"/>
              </a:buClr>
              <a:buSzPts val="1800"/>
              <a:buChar char="•"/>
              <a:defRPr/>
            </a:lvl3pPr>
            <a:lvl4pPr marL="1828800" lvl="3" indent="-342900" algn="l">
              <a:lnSpc>
                <a:spcPct val="90000"/>
              </a:lnSpc>
              <a:spcBef>
                <a:spcPts val="750"/>
              </a:spcBef>
              <a:spcAft>
                <a:spcPts val="0"/>
              </a:spcAft>
              <a:buClr>
                <a:schemeClr val="dk1"/>
              </a:buClr>
              <a:buSzPts val="1800"/>
              <a:buChar char="•"/>
              <a:defRPr/>
            </a:lvl4pPr>
            <a:lvl5pPr marL="2286000" lvl="4" indent="-342900" algn="l">
              <a:lnSpc>
                <a:spcPct val="90000"/>
              </a:lnSpc>
              <a:spcBef>
                <a:spcPts val="750"/>
              </a:spcBef>
              <a:spcAft>
                <a:spcPts val="0"/>
              </a:spcAft>
              <a:buClr>
                <a:schemeClr val="dk1"/>
              </a:buClr>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9" name="Google Shape;119;p84"/>
          <p:cNvSpPr txBox="1">
            <a:spLocks noGrp="1"/>
          </p:cNvSpPr>
          <p:nvPr>
            <p:ph type="body" idx="3"/>
          </p:nvPr>
        </p:nvSpPr>
        <p:spPr>
          <a:xfrm>
            <a:off x="9258300" y="2521745"/>
            <a:ext cx="7774782" cy="1235868"/>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500"/>
              </a:spcBef>
              <a:spcAft>
                <a:spcPts val="0"/>
              </a:spcAft>
              <a:buClr>
                <a:schemeClr val="dk1"/>
              </a:buClr>
              <a:buSzPts val="3600"/>
              <a:buNone/>
              <a:defRPr sz="3600" b="1"/>
            </a:lvl1pPr>
            <a:lvl2pPr marL="914400" lvl="1" indent="-228600" algn="l">
              <a:lnSpc>
                <a:spcPct val="90000"/>
              </a:lnSpc>
              <a:spcBef>
                <a:spcPts val="750"/>
              </a:spcBef>
              <a:spcAft>
                <a:spcPts val="0"/>
              </a:spcAft>
              <a:buClr>
                <a:schemeClr val="dk1"/>
              </a:buClr>
              <a:buSzPts val="3000"/>
              <a:buNone/>
              <a:defRPr sz="3000" b="1"/>
            </a:lvl2pPr>
            <a:lvl3pPr marL="1371600" lvl="2" indent="-228600" algn="l">
              <a:lnSpc>
                <a:spcPct val="90000"/>
              </a:lnSpc>
              <a:spcBef>
                <a:spcPts val="750"/>
              </a:spcBef>
              <a:spcAft>
                <a:spcPts val="0"/>
              </a:spcAft>
              <a:buClr>
                <a:schemeClr val="dk1"/>
              </a:buClr>
              <a:buSzPts val="2700"/>
              <a:buNone/>
              <a:defRPr sz="2700" b="1"/>
            </a:lvl3pPr>
            <a:lvl4pPr marL="1828800" lvl="3" indent="-228600" algn="l">
              <a:lnSpc>
                <a:spcPct val="90000"/>
              </a:lnSpc>
              <a:spcBef>
                <a:spcPts val="750"/>
              </a:spcBef>
              <a:spcAft>
                <a:spcPts val="0"/>
              </a:spcAft>
              <a:buClr>
                <a:schemeClr val="dk1"/>
              </a:buClr>
              <a:buSzPts val="2400"/>
              <a:buNone/>
              <a:defRPr sz="2400" b="1"/>
            </a:lvl4pPr>
            <a:lvl5pPr marL="2286000" lvl="4" indent="-228600" algn="l">
              <a:lnSpc>
                <a:spcPct val="90000"/>
              </a:lnSpc>
              <a:spcBef>
                <a:spcPts val="750"/>
              </a:spcBef>
              <a:spcAft>
                <a:spcPts val="0"/>
              </a:spcAft>
              <a:buClr>
                <a:schemeClr val="dk1"/>
              </a:buClr>
              <a:buSzPts val="2400"/>
              <a:buNone/>
              <a:defRPr sz="2400" b="1"/>
            </a:lvl5pPr>
            <a:lvl6pPr marL="2743200" lvl="5" indent="-228600" algn="l">
              <a:lnSpc>
                <a:spcPct val="90000"/>
              </a:lnSpc>
              <a:spcBef>
                <a:spcPts val="750"/>
              </a:spcBef>
              <a:spcAft>
                <a:spcPts val="0"/>
              </a:spcAft>
              <a:buClr>
                <a:schemeClr val="dk1"/>
              </a:buClr>
              <a:buSzPts val="2400"/>
              <a:buNone/>
              <a:defRPr sz="2400" b="1"/>
            </a:lvl6pPr>
            <a:lvl7pPr marL="3200400" lvl="6" indent="-228600" algn="l">
              <a:lnSpc>
                <a:spcPct val="90000"/>
              </a:lnSpc>
              <a:spcBef>
                <a:spcPts val="750"/>
              </a:spcBef>
              <a:spcAft>
                <a:spcPts val="0"/>
              </a:spcAft>
              <a:buClr>
                <a:schemeClr val="dk1"/>
              </a:buClr>
              <a:buSzPts val="2400"/>
              <a:buNone/>
              <a:defRPr sz="2400" b="1"/>
            </a:lvl7pPr>
            <a:lvl8pPr marL="3657600" lvl="7" indent="-228600" algn="l">
              <a:lnSpc>
                <a:spcPct val="90000"/>
              </a:lnSpc>
              <a:spcBef>
                <a:spcPts val="750"/>
              </a:spcBef>
              <a:spcAft>
                <a:spcPts val="0"/>
              </a:spcAft>
              <a:buClr>
                <a:schemeClr val="dk1"/>
              </a:buClr>
              <a:buSzPts val="2400"/>
              <a:buNone/>
              <a:defRPr sz="2400" b="1"/>
            </a:lvl8pPr>
            <a:lvl9pPr marL="4114800" lvl="8" indent="-228600" algn="l">
              <a:lnSpc>
                <a:spcPct val="90000"/>
              </a:lnSpc>
              <a:spcBef>
                <a:spcPts val="750"/>
              </a:spcBef>
              <a:spcAft>
                <a:spcPts val="0"/>
              </a:spcAft>
              <a:buClr>
                <a:schemeClr val="dk1"/>
              </a:buClr>
              <a:buSzPts val="2400"/>
              <a:buNone/>
              <a:defRPr sz="2400" b="1"/>
            </a:lvl9pPr>
          </a:lstStyle>
          <a:p>
            <a:endParaRPr/>
          </a:p>
        </p:txBody>
      </p:sp>
      <p:sp>
        <p:nvSpPr>
          <p:cNvPr id="120" name="Google Shape;120;p84"/>
          <p:cNvSpPr txBox="1">
            <a:spLocks noGrp="1"/>
          </p:cNvSpPr>
          <p:nvPr>
            <p:ph type="body" idx="4"/>
          </p:nvPr>
        </p:nvSpPr>
        <p:spPr>
          <a:xfrm>
            <a:off x="9258300" y="3757613"/>
            <a:ext cx="7774782" cy="552688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500"/>
              </a:spcBef>
              <a:spcAft>
                <a:spcPts val="0"/>
              </a:spcAft>
              <a:buClr>
                <a:schemeClr val="dk1"/>
              </a:buClr>
              <a:buSzPts val="1800"/>
              <a:buChar char="•"/>
              <a:defRPr/>
            </a:lvl1pPr>
            <a:lvl2pPr marL="914400" lvl="1" indent="-342900" algn="l">
              <a:lnSpc>
                <a:spcPct val="90000"/>
              </a:lnSpc>
              <a:spcBef>
                <a:spcPts val="750"/>
              </a:spcBef>
              <a:spcAft>
                <a:spcPts val="0"/>
              </a:spcAft>
              <a:buClr>
                <a:schemeClr val="dk1"/>
              </a:buClr>
              <a:buSzPts val="1800"/>
              <a:buChar char="•"/>
              <a:defRPr/>
            </a:lvl2pPr>
            <a:lvl3pPr marL="1371600" lvl="2" indent="-342900" algn="l">
              <a:lnSpc>
                <a:spcPct val="90000"/>
              </a:lnSpc>
              <a:spcBef>
                <a:spcPts val="750"/>
              </a:spcBef>
              <a:spcAft>
                <a:spcPts val="0"/>
              </a:spcAft>
              <a:buClr>
                <a:schemeClr val="dk1"/>
              </a:buClr>
              <a:buSzPts val="1800"/>
              <a:buChar char="•"/>
              <a:defRPr/>
            </a:lvl3pPr>
            <a:lvl4pPr marL="1828800" lvl="3" indent="-342900" algn="l">
              <a:lnSpc>
                <a:spcPct val="90000"/>
              </a:lnSpc>
              <a:spcBef>
                <a:spcPts val="750"/>
              </a:spcBef>
              <a:spcAft>
                <a:spcPts val="0"/>
              </a:spcAft>
              <a:buClr>
                <a:schemeClr val="dk1"/>
              </a:buClr>
              <a:buSzPts val="1800"/>
              <a:buChar char="•"/>
              <a:defRPr/>
            </a:lvl4pPr>
            <a:lvl5pPr marL="2286000" lvl="4" indent="-342900" algn="l">
              <a:lnSpc>
                <a:spcPct val="90000"/>
              </a:lnSpc>
              <a:spcBef>
                <a:spcPts val="750"/>
              </a:spcBef>
              <a:spcAft>
                <a:spcPts val="0"/>
              </a:spcAft>
              <a:buClr>
                <a:schemeClr val="dk1"/>
              </a:buClr>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1" name="Google Shape;121;p84"/>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2" name="Google Shape;122;p84"/>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3" name="Google Shape;123;p84"/>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4"/>
        <p:cNvGrpSpPr/>
        <p:nvPr/>
      </p:nvGrpSpPr>
      <p:grpSpPr>
        <a:xfrm>
          <a:off x="0" y="0"/>
          <a:ext cx="0" cy="0"/>
          <a:chOff x="0" y="0"/>
          <a:chExt cx="0" cy="0"/>
        </a:xfrm>
      </p:grpSpPr>
      <p:sp>
        <p:nvSpPr>
          <p:cNvPr id="125" name="Google Shape;125;p85"/>
          <p:cNvSpPr txBox="1">
            <a:spLocks noGrp="1"/>
          </p:cNvSpPr>
          <p:nvPr>
            <p:ph type="title"/>
          </p:nvPr>
        </p:nvSpPr>
        <p:spPr>
          <a:xfrm>
            <a:off x="1257300" y="547688"/>
            <a:ext cx="15773400" cy="198834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6" name="Google Shape;126;p85"/>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85"/>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8" name="Google Shape;128;p85"/>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9"/>
        <p:cNvGrpSpPr/>
        <p:nvPr/>
      </p:nvGrpSpPr>
      <p:grpSpPr>
        <a:xfrm>
          <a:off x="0" y="0"/>
          <a:ext cx="0" cy="0"/>
          <a:chOff x="0" y="0"/>
          <a:chExt cx="0" cy="0"/>
        </a:xfrm>
      </p:grpSpPr>
      <p:sp>
        <p:nvSpPr>
          <p:cNvPr id="130" name="Google Shape;130;p86"/>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1" name="Google Shape;131;p86"/>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2" name="Google Shape;132;p86"/>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33"/>
        <p:cNvGrpSpPr/>
        <p:nvPr/>
      </p:nvGrpSpPr>
      <p:grpSpPr>
        <a:xfrm>
          <a:off x="0" y="0"/>
          <a:ext cx="0" cy="0"/>
          <a:chOff x="0" y="0"/>
          <a:chExt cx="0" cy="0"/>
        </a:xfrm>
      </p:grpSpPr>
      <p:sp>
        <p:nvSpPr>
          <p:cNvPr id="134" name="Google Shape;134;p87"/>
          <p:cNvSpPr txBox="1">
            <a:spLocks noGrp="1"/>
          </p:cNvSpPr>
          <p:nvPr>
            <p:ph type="title"/>
          </p:nvPr>
        </p:nvSpPr>
        <p:spPr>
          <a:xfrm>
            <a:off x="1259683" y="685800"/>
            <a:ext cx="5898356" cy="24003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800"/>
              <a:buFont typeface="Calibri"/>
              <a:buNone/>
              <a:defRPr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5" name="Google Shape;135;p87"/>
          <p:cNvSpPr txBox="1">
            <a:spLocks noGrp="1"/>
          </p:cNvSpPr>
          <p:nvPr>
            <p:ph type="body" idx="1"/>
          </p:nvPr>
        </p:nvSpPr>
        <p:spPr>
          <a:xfrm>
            <a:off x="7774782" y="1481138"/>
            <a:ext cx="9258300" cy="7310438"/>
          </a:xfrm>
          <a:prstGeom prst="rect">
            <a:avLst/>
          </a:prstGeom>
          <a:noFill/>
          <a:ln>
            <a:noFill/>
          </a:ln>
        </p:spPr>
        <p:txBody>
          <a:bodyPr spcFirstLastPara="1" wrap="square" lIns="91425" tIns="45700" rIns="91425" bIns="45700" anchor="t" anchorCtr="0">
            <a:normAutofit/>
          </a:bodyPr>
          <a:lstStyle>
            <a:lvl1pPr marL="457200" lvl="0" indent="-533400" algn="l">
              <a:lnSpc>
                <a:spcPct val="90000"/>
              </a:lnSpc>
              <a:spcBef>
                <a:spcPts val="1500"/>
              </a:spcBef>
              <a:spcAft>
                <a:spcPts val="0"/>
              </a:spcAft>
              <a:buClr>
                <a:schemeClr val="dk1"/>
              </a:buClr>
              <a:buSzPts val="4800"/>
              <a:buChar char="•"/>
              <a:defRPr sz="4800"/>
            </a:lvl1pPr>
            <a:lvl2pPr marL="914400" lvl="1" indent="-495300" algn="l">
              <a:lnSpc>
                <a:spcPct val="90000"/>
              </a:lnSpc>
              <a:spcBef>
                <a:spcPts val="750"/>
              </a:spcBef>
              <a:spcAft>
                <a:spcPts val="0"/>
              </a:spcAft>
              <a:buClr>
                <a:schemeClr val="dk1"/>
              </a:buClr>
              <a:buSzPts val="4200"/>
              <a:buChar char="•"/>
              <a:defRPr sz="4200"/>
            </a:lvl2pPr>
            <a:lvl3pPr marL="1371600" lvl="2" indent="-457200" algn="l">
              <a:lnSpc>
                <a:spcPct val="90000"/>
              </a:lnSpc>
              <a:spcBef>
                <a:spcPts val="750"/>
              </a:spcBef>
              <a:spcAft>
                <a:spcPts val="0"/>
              </a:spcAft>
              <a:buClr>
                <a:schemeClr val="dk1"/>
              </a:buClr>
              <a:buSzPts val="3600"/>
              <a:buChar char="•"/>
              <a:defRPr sz="3600"/>
            </a:lvl3pPr>
            <a:lvl4pPr marL="1828800" lvl="3" indent="-419100" algn="l">
              <a:lnSpc>
                <a:spcPct val="90000"/>
              </a:lnSpc>
              <a:spcBef>
                <a:spcPts val="750"/>
              </a:spcBef>
              <a:spcAft>
                <a:spcPts val="0"/>
              </a:spcAft>
              <a:buClr>
                <a:schemeClr val="dk1"/>
              </a:buClr>
              <a:buSzPts val="3000"/>
              <a:buChar char="•"/>
              <a:defRPr sz="3000"/>
            </a:lvl4pPr>
            <a:lvl5pPr marL="2286000" lvl="4" indent="-419100" algn="l">
              <a:lnSpc>
                <a:spcPct val="90000"/>
              </a:lnSpc>
              <a:spcBef>
                <a:spcPts val="750"/>
              </a:spcBef>
              <a:spcAft>
                <a:spcPts val="0"/>
              </a:spcAft>
              <a:buClr>
                <a:schemeClr val="dk1"/>
              </a:buClr>
              <a:buSzPts val="3000"/>
              <a:buChar char="•"/>
              <a:defRPr sz="3000"/>
            </a:lvl5pPr>
            <a:lvl6pPr marL="2743200" lvl="5" indent="-419100" algn="l">
              <a:lnSpc>
                <a:spcPct val="90000"/>
              </a:lnSpc>
              <a:spcBef>
                <a:spcPts val="750"/>
              </a:spcBef>
              <a:spcAft>
                <a:spcPts val="0"/>
              </a:spcAft>
              <a:buClr>
                <a:schemeClr val="dk1"/>
              </a:buClr>
              <a:buSzPts val="3000"/>
              <a:buChar char="•"/>
              <a:defRPr sz="3000"/>
            </a:lvl6pPr>
            <a:lvl7pPr marL="3200400" lvl="6" indent="-419100" algn="l">
              <a:lnSpc>
                <a:spcPct val="90000"/>
              </a:lnSpc>
              <a:spcBef>
                <a:spcPts val="750"/>
              </a:spcBef>
              <a:spcAft>
                <a:spcPts val="0"/>
              </a:spcAft>
              <a:buClr>
                <a:schemeClr val="dk1"/>
              </a:buClr>
              <a:buSzPts val="3000"/>
              <a:buChar char="•"/>
              <a:defRPr sz="3000"/>
            </a:lvl7pPr>
            <a:lvl8pPr marL="3657600" lvl="7" indent="-419100" algn="l">
              <a:lnSpc>
                <a:spcPct val="90000"/>
              </a:lnSpc>
              <a:spcBef>
                <a:spcPts val="750"/>
              </a:spcBef>
              <a:spcAft>
                <a:spcPts val="0"/>
              </a:spcAft>
              <a:buClr>
                <a:schemeClr val="dk1"/>
              </a:buClr>
              <a:buSzPts val="3000"/>
              <a:buChar char="•"/>
              <a:defRPr sz="3000"/>
            </a:lvl8pPr>
            <a:lvl9pPr marL="4114800" lvl="8" indent="-419100" algn="l">
              <a:lnSpc>
                <a:spcPct val="90000"/>
              </a:lnSpc>
              <a:spcBef>
                <a:spcPts val="750"/>
              </a:spcBef>
              <a:spcAft>
                <a:spcPts val="0"/>
              </a:spcAft>
              <a:buClr>
                <a:schemeClr val="dk1"/>
              </a:buClr>
              <a:buSzPts val="3000"/>
              <a:buChar char="•"/>
              <a:defRPr sz="3000"/>
            </a:lvl9pPr>
          </a:lstStyle>
          <a:p>
            <a:endParaRPr/>
          </a:p>
        </p:txBody>
      </p:sp>
      <p:sp>
        <p:nvSpPr>
          <p:cNvPr id="136" name="Google Shape;136;p87"/>
          <p:cNvSpPr txBox="1">
            <a:spLocks noGrp="1"/>
          </p:cNvSpPr>
          <p:nvPr>
            <p:ph type="body" idx="2"/>
          </p:nvPr>
        </p:nvSpPr>
        <p:spPr>
          <a:xfrm>
            <a:off x="1259683" y="3086100"/>
            <a:ext cx="5898356" cy="571738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500"/>
              </a:spcBef>
              <a:spcAft>
                <a:spcPts val="0"/>
              </a:spcAft>
              <a:buClr>
                <a:schemeClr val="dk1"/>
              </a:buClr>
              <a:buSzPts val="2400"/>
              <a:buNone/>
              <a:defRPr sz="2400"/>
            </a:lvl1pPr>
            <a:lvl2pPr marL="914400" lvl="1" indent="-228600" algn="l">
              <a:lnSpc>
                <a:spcPct val="90000"/>
              </a:lnSpc>
              <a:spcBef>
                <a:spcPts val="750"/>
              </a:spcBef>
              <a:spcAft>
                <a:spcPts val="0"/>
              </a:spcAft>
              <a:buClr>
                <a:schemeClr val="dk1"/>
              </a:buClr>
              <a:buSzPts val="2100"/>
              <a:buNone/>
              <a:defRPr sz="2100"/>
            </a:lvl2pPr>
            <a:lvl3pPr marL="1371600" lvl="2" indent="-228600" algn="l">
              <a:lnSpc>
                <a:spcPct val="90000"/>
              </a:lnSpc>
              <a:spcBef>
                <a:spcPts val="750"/>
              </a:spcBef>
              <a:spcAft>
                <a:spcPts val="0"/>
              </a:spcAft>
              <a:buClr>
                <a:schemeClr val="dk1"/>
              </a:buClr>
              <a:buSzPts val="1800"/>
              <a:buNone/>
              <a:defRPr sz="1800"/>
            </a:lvl3pPr>
            <a:lvl4pPr marL="1828800" lvl="3" indent="-228600" algn="l">
              <a:lnSpc>
                <a:spcPct val="90000"/>
              </a:lnSpc>
              <a:spcBef>
                <a:spcPts val="750"/>
              </a:spcBef>
              <a:spcAft>
                <a:spcPts val="0"/>
              </a:spcAft>
              <a:buClr>
                <a:schemeClr val="dk1"/>
              </a:buClr>
              <a:buSzPts val="1500"/>
              <a:buNone/>
              <a:defRPr sz="1500"/>
            </a:lvl4pPr>
            <a:lvl5pPr marL="2286000" lvl="4" indent="-228600" algn="l">
              <a:lnSpc>
                <a:spcPct val="90000"/>
              </a:lnSpc>
              <a:spcBef>
                <a:spcPts val="750"/>
              </a:spcBef>
              <a:spcAft>
                <a:spcPts val="0"/>
              </a:spcAft>
              <a:buClr>
                <a:schemeClr val="dk1"/>
              </a:buClr>
              <a:buSzPts val="1500"/>
              <a:buNone/>
              <a:defRPr sz="1500"/>
            </a:lvl5pPr>
            <a:lvl6pPr marL="2743200" lvl="5" indent="-228600" algn="l">
              <a:lnSpc>
                <a:spcPct val="90000"/>
              </a:lnSpc>
              <a:spcBef>
                <a:spcPts val="750"/>
              </a:spcBef>
              <a:spcAft>
                <a:spcPts val="0"/>
              </a:spcAft>
              <a:buClr>
                <a:schemeClr val="dk1"/>
              </a:buClr>
              <a:buSzPts val="1500"/>
              <a:buNone/>
              <a:defRPr sz="1500"/>
            </a:lvl6pPr>
            <a:lvl7pPr marL="3200400" lvl="6" indent="-228600" algn="l">
              <a:lnSpc>
                <a:spcPct val="90000"/>
              </a:lnSpc>
              <a:spcBef>
                <a:spcPts val="750"/>
              </a:spcBef>
              <a:spcAft>
                <a:spcPts val="0"/>
              </a:spcAft>
              <a:buClr>
                <a:schemeClr val="dk1"/>
              </a:buClr>
              <a:buSzPts val="1500"/>
              <a:buNone/>
              <a:defRPr sz="1500"/>
            </a:lvl7pPr>
            <a:lvl8pPr marL="3657600" lvl="7" indent="-228600" algn="l">
              <a:lnSpc>
                <a:spcPct val="90000"/>
              </a:lnSpc>
              <a:spcBef>
                <a:spcPts val="750"/>
              </a:spcBef>
              <a:spcAft>
                <a:spcPts val="0"/>
              </a:spcAft>
              <a:buClr>
                <a:schemeClr val="dk1"/>
              </a:buClr>
              <a:buSzPts val="1500"/>
              <a:buNone/>
              <a:defRPr sz="1500"/>
            </a:lvl8pPr>
            <a:lvl9pPr marL="4114800" lvl="8" indent="-228600" algn="l">
              <a:lnSpc>
                <a:spcPct val="90000"/>
              </a:lnSpc>
              <a:spcBef>
                <a:spcPts val="750"/>
              </a:spcBef>
              <a:spcAft>
                <a:spcPts val="0"/>
              </a:spcAft>
              <a:buClr>
                <a:schemeClr val="dk1"/>
              </a:buClr>
              <a:buSzPts val="1500"/>
              <a:buNone/>
              <a:defRPr sz="1500"/>
            </a:lvl9pPr>
          </a:lstStyle>
          <a:p>
            <a:endParaRPr/>
          </a:p>
        </p:txBody>
      </p:sp>
      <p:sp>
        <p:nvSpPr>
          <p:cNvPr id="137" name="Google Shape;137;p87"/>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87"/>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87"/>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0"/>
        <p:cNvGrpSpPr/>
        <p:nvPr/>
      </p:nvGrpSpPr>
      <p:grpSpPr>
        <a:xfrm>
          <a:off x="0" y="0"/>
          <a:ext cx="0" cy="0"/>
          <a:chOff x="0" y="0"/>
          <a:chExt cx="0" cy="0"/>
        </a:xfrm>
      </p:grpSpPr>
      <p:sp>
        <p:nvSpPr>
          <p:cNvPr id="141" name="Google Shape;141;p88"/>
          <p:cNvSpPr txBox="1">
            <a:spLocks noGrp="1"/>
          </p:cNvSpPr>
          <p:nvPr>
            <p:ph type="title"/>
          </p:nvPr>
        </p:nvSpPr>
        <p:spPr>
          <a:xfrm>
            <a:off x="1259683" y="685800"/>
            <a:ext cx="5898356" cy="24003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800"/>
              <a:buFont typeface="Calibri"/>
              <a:buNone/>
              <a:defRPr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2" name="Google Shape;142;p88"/>
          <p:cNvSpPr>
            <a:spLocks noGrp="1"/>
          </p:cNvSpPr>
          <p:nvPr>
            <p:ph type="pic" idx="2"/>
          </p:nvPr>
        </p:nvSpPr>
        <p:spPr>
          <a:xfrm>
            <a:off x="7774782" y="1481138"/>
            <a:ext cx="9258300" cy="7310438"/>
          </a:xfrm>
          <a:prstGeom prst="rect">
            <a:avLst/>
          </a:prstGeom>
          <a:noFill/>
          <a:ln>
            <a:noFill/>
          </a:ln>
        </p:spPr>
      </p:sp>
      <p:sp>
        <p:nvSpPr>
          <p:cNvPr id="143" name="Google Shape;143;p88"/>
          <p:cNvSpPr txBox="1">
            <a:spLocks noGrp="1"/>
          </p:cNvSpPr>
          <p:nvPr>
            <p:ph type="body" idx="1"/>
          </p:nvPr>
        </p:nvSpPr>
        <p:spPr>
          <a:xfrm>
            <a:off x="1259683" y="3086100"/>
            <a:ext cx="5898356" cy="571738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500"/>
              </a:spcBef>
              <a:spcAft>
                <a:spcPts val="0"/>
              </a:spcAft>
              <a:buClr>
                <a:schemeClr val="dk1"/>
              </a:buClr>
              <a:buSzPts val="2400"/>
              <a:buNone/>
              <a:defRPr sz="2400"/>
            </a:lvl1pPr>
            <a:lvl2pPr marL="914400" lvl="1" indent="-228600" algn="l">
              <a:lnSpc>
                <a:spcPct val="90000"/>
              </a:lnSpc>
              <a:spcBef>
                <a:spcPts val="750"/>
              </a:spcBef>
              <a:spcAft>
                <a:spcPts val="0"/>
              </a:spcAft>
              <a:buClr>
                <a:schemeClr val="dk1"/>
              </a:buClr>
              <a:buSzPts val="2100"/>
              <a:buNone/>
              <a:defRPr sz="2100"/>
            </a:lvl2pPr>
            <a:lvl3pPr marL="1371600" lvl="2" indent="-228600" algn="l">
              <a:lnSpc>
                <a:spcPct val="90000"/>
              </a:lnSpc>
              <a:spcBef>
                <a:spcPts val="750"/>
              </a:spcBef>
              <a:spcAft>
                <a:spcPts val="0"/>
              </a:spcAft>
              <a:buClr>
                <a:schemeClr val="dk1"/>
              </a:buClr>
              <a:buSzPts val="1800"/>
              <a:buNone/>
              <a:defRPr sz="1800"/>
            </a:lvl3pPr>
            <a:lvl4pPr marL="1828800" lvl="3" indent="-228600" algn="l">
              <a:lnSpc>
                <a:spcPct val="90000"/>
              </a:lnSpc>
              <a:spcBef>
                <a:spcPts val="750"/>
              </a:spcBef>
              <a:spcAft>
                <a:spcPts val="0"/>
              </a:spcAft>
              <a:buClr>
                <a:schemeClr val="dk1"/>
              </a:buClr>
              <a:buSzPts val="1500"/>
              <a:buNone/>
              <a:defRPr sz="1500"/>
            </a:lvl4pPr>
            <a:lvl5pPr marL="2286000" lvl="4" indent="-228600" algn="l">
              <a:lnSpc>
                <a:spcPct val="90000"/>
              </a:lnSpc>
              <a:spcBef>
                <a:spcPts val="750"/>
              </a:spcBef>
              <a:spcAft>
                <a:spcPts val="0"/>
              </a:spcAft>
              <a:buClr>
                <a:schemeClr val="dk1"/>
              </a:buClr>
              <a:buSzPts val="1500"/>
              <a:buNone/>
              <a:defRPr sz="1500"/>
            </a:lvl5pPr>
            <a:lvl6pPr marL="2743200" lvl="5" indent="-228600" algn="l">
              <a:lnSpc>
                <a:spcPct val="90000"/>
              </a:lnSpc>
              <a:spcBef>
                <a:spcPts val="750"/>
              </a:spcBef>
              <a:spcAft>
                <a:spcPts val="0"/>
              </a:spcAft>
              <a:buClr>
                <a:schemeClr val="dk1"/>
              </a:buClr>
              <a:buSzPts val="1500"/>
              <a:buNone/>
              <a:defRPr sz="1500"/>
            </a:lvl6pPr>
            <a:lvl7pPr marL="3200400" lvl="6" indent="-228600" algn="l">
              <a:lnSpc>
                <a:spcPct val="90000"/>
              </a:lnSpc>
              <a:spcBef>
                <a:spcPts val="750"/>
              </a:spcBef>
              <a:spcAft>
                <a:spcPts val="0"/>
              </a:spcAft>
              <a:buClr>
                <a:schemeClr val="dk1"/>
              </a:buClr>
              <a:buSzPts val="1500"/>
              <a:buNone/>
              <a:defRPr sz="1500"/>
            </a:lvl7pPr>
            <a:lvl8pPr marL="3657600" lvl="7" indent="-228600" algn="l">
              <a:lnSpc>
                <a:spcPct val="90000"/>
              </a:lnSpc>
              <a:spcBef>
                <a:spcPts val="750"/>
              </a:spcBef>
              <a:spcAft>
                <a:spcPts val="0"/>
              </a:spcAft>
              <a:buClr>
                <a:schemeClr val="dk1"/>
              </a:buClr>
              <a:buSzPts val="1500"/>
              <a:buNone/>
              <a:defRPr sz="1500"/>
            </a:lvl8pPr>
            <a:lvl9pPr marL="4114800" lvl="8" indent="-228600" algn="l">
              <a:lnSpc>
                <a:spcPct val="90000"/>
              </a:lnSpc>
              <a:spcBef>
                <a:spcPts val="750"/>
              </a:spcBef>
              <a:spcAft>
                <a:spcPts val="0"/>
              </a:spcAft>
              <a:buClr>
                <a:schemeClr val="dk1"/>
              </a:buClr>
              <a:buSzPts val="1500"/>
              <a:buNone/>
              <a:defRPr sz="1500"/>
            </a:lvl9pPr>
          </a:lstStyle>
          <a:p>
            <a:endParaRPr/>
          </a:p>
        </p:txBody>
      </p:sp>
      <p:sp>
        <p:nvSpPr>
          <p:cNvPr id="144" name="Google Shape;144;p88"/>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5" name="Google Shape;145;p88"/>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6" name="Google Shape;146;p88"/>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7"/>
        <p:cNvGrpSpPr/>
        <p:nvPr/>
      </p:nvGrpSpPr>
      <p:grpSpPr>
        <a:xfrm>
          <a:off x="0" y="0"/>
          <a:ext cx="0" cy="0"/>
          <a:chOff x="0" y="0"/>
          <a:chExt cx="0" cy="0"/>
        </a:xfrm>
      </p:grpSpPr>
      <p:sp>
        <p:nvSpPr>
          <p:cNvPr id="148" name="Google Shape;148;p89"/>
          <p:cNvSpPr txBox="1">
            <a:spLocks noGrp="1"/>
          </p:cNvSpPr>
          <p:nvPr>
            <p:ph type="title"/>
          </p:nvPr>
        </p:nvSpPr>
        <p:spPr>
          <a:xfrm>
            <a:off x="1257300" y="547688"/>
            <a:ext cx="15773400" cy="198834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9" name="Google Shape;149;p89"/>
          <p:cNvSpPr txBox="1">
            <a:spLocks noGrp="1"/>
          </p:cNvSpPr>
          <p:nvPr>
            <p:ph type="body" idx="1"/>
          </p:nvPr>
        </p:nvSpPr>
        <p:spPr>
          <a:xfrm rot="5400000">
            <a:off x="5880497" y="-1884758"/>
            <a:ext cx="6527007" cy="157734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500"/>
              </a:spcBef>
              <a:spcAft>
                <a:spcPts val="0"/>
              </a:spcAft>
              <a:buClr>
                <a:schemeClr val="dk1"/>
              </a:buClr>
              <a:buSzPts val="1800"/>
              <a:buChar char="•"/>
              <a:defRPr/>
            </a:lvl1pPr>
            <a:lvl2pPr marL="914400" lvl="1" indent="-342900" algn="l">
              <a:lnSpc>
                <a:spcPct val="90000"/>
              </a:lnSpc>
              <a:spcBef>
                <a:spcPts val="750"/>
              </a:spcBef>
              <a:spcAft>
                <a:spcPts val="0"/>
              </a:spcAft>
              <a:buClr>
                <a:schemeClr val="dk1"/>
              </a:buClr>
              <a:buSzPts val="1800"/>
              <a:buChar char="•"/>
              <a:defRPr/>
            </a:lvl2pPr>
            <a:lvl3pPr marL="1371600" lvl="2" indent="-342900" algn="l">
              <a:lnSpc>
                <a:spcPct val="90000"/>
              </a:lnSpc>
              <a:spcBef>
                <a:spcPts val="750"/>
              </a:spcBef>
              <a:spcAft>
                <a:spcPts val="0"/>
              </a:spcAft>
              <a:buClr>
                <a:schemeClr val="dk1"/>
              </a:buClr>
              <a:buSzPts val="1800"/>
              <a:buChar char="•"/>
              <a:defRPr/>
            </a:lvl3pPr>
            <a:lvl4pPr marL="1828800" lvl="3" indent="-342900" algn="l">
              <a:lnSpc>
                <a:spcPct val="90000"/>
              </a:lnSpc>
              <a:spcBef>
                <a:spcPts val="750"/>
              </a:spcBef>
              <a:spcAft>
                <a:spcPts val="0"/>
              </a:spcAft>
              <a:buClr>
                <a:schemeClr val="dk1"/>
              </a:buClr>
              <a:buSzPts val="1800"/>
              <a:buChar char="•"/>
              <a:defRPr/>
            </a:lvl4pPr>
            <a:lvl5pPr marL="2286000" lvl="4" indent="-342900" algn="l">
              <a:lnSpc>
                <a:spcPct val="90000"/>
              </a:lnSpc>
              <a:spcBef>
                <a:spcPts val="750"/>
              </a:spcBef>
              <a:spcAft>
                <a:spcPts val="0"/>
              </a:spcAft>
              <a:buClr>
                <a:schemeClr val="dk1"/>
              </a:buClr>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50" name="Google Shape;150;p89"/>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1" name="Google Shape;151;p89"/>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2" name="Google Shape;152;p89"/>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53"/>
        <p:cNvGrpSpPr/>
        <p:nvPr/>
      </p:nvGrpSpPr>
      <p:grpSpPr>
        <a:xfrm>
          <a:off x="0" y="0"/>
          <a:ext cx="0" cy="0"/>
          <a:chOff x="0" y="0"/>
          <a:chExt cx="0" cy="0"/>
        </a:xfrm>
      </p:grpSpPr>
      <p:sp>
        <p:nvSpPr>
          <p:cNvPr id="154" name="Google Shape;154;p90"/>
          <p:cNvSpPr txBox="1">
            <a:spLocks noGrp="1"/>
          </p:cNvSpPr>
          <p:nvPr>
            <p:ph type="title"/>
          </p:nvPr>
        </p:nvSpPr>
        <p:spPr>
          <a:xfrm rot="5400000">
            <a:off x="10700147" y="2934892"/>
            <a:ext cx="8717757" cy="394335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5" name="Google Shape;155;p90"/>
          <p:cNvSpPr txBox="1">
            <a:spLocks noGrp="1"/>
          </p:cNvSpPr>
          <p:nvPr>
            <p:ph type="body" idx="1"/>
          </p:nvPr>
        </p:nvSpPr>
        <p:spPr>
          <a:xfrm rot="5400000">
            <a:off x="2699146" y="-894158"/>
            <a:ext cx="8717757" cy="1160145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500"/>
              </a:spcBef>
              <a:spcAft>
                <a:spcPts val="0"/>
              </a:spcAft>
              <a:buClr>
                <a:schemeClr val="dk1"/>
              </a:buClr>
              <a:buSzPts val="1800"/>
              <a:buChar char="•"/>
              <a:defRPr/>
            </a:lvl1pPr>
            <a:lvl2pPr marL="914400" lvl="1" indent="-342900" algn="l">
              <a:lnSpc>
                <a:spcPct val="90000"/>
              </a:lnSpc>
              <a:spcBef>
                <a:spcPts val="750"/>
              </a:spcBef>
              <a:spcAft>
                <a:spcPts val="0"/>
              </a:spcAft>
              <a:buClr>
                <a:schemeClr val="dk1"/>
              </a:buClr>
              <a:buSzPts val="1800"/>
              <a:buChar char="•"/>
              <a:defRPr/>
            </a:lvl2pPr>
            <a:lvl3pPr marL="1371600" lvl="2" indent="-342900" algn="l">
              <a:lnSpc>
                <a:spcPct val="90000"/>
              </a:lnSpc>
              <a:spcBef>
                <a:spcPts val="750"/>
              </a:spcBef>
              <a:spcAft>
                <a:spcPts val="0"/>
              </a:spcAft>
              <a:buClr>
                <a:schemeClr val="dk1"/>
              </a:buClr>
              <a:buSzPts val="1800"/>
              <a:buChar char="•"/>
              <a:defRPr/>
            </a:lvl3pPr>
            <a:lvl4pPr marL="1828800" lvl="3" indent="-342900" algn="l">
              <a:lnSpc>
                <a:spcPct val="90000"/>
              </a:lnSpc>
              <a:spcBef>
                <a:spcPts val="750"/>
              </a:spcBef>
              <a:spcAft>
                <a:spcPts val="0"/>
              </a:spcAft>
              <a:buClr>
                <a:schemeClr val="dk1"/>
              </a:buClr>
              <a:buSzPts val="1800"/>
              <a:buChar char="•"/>
              <a:defRPr/>
            </a:lvl4pPr>
            <a:lvl5pPr marL="2286000" lvl="4" indent="-342900" algn="l">
              <a:lnSpc>
                <a:spcPct val="90000"/>
              </a:lnSpc>
              <a:spcBef>
                <a:spcPts val="750"/>
              </a:spcBef>
              <a:spcAft>
                <a:spcPts val="0"/>
              </a:spcAft>
              <a:buClr>
                <a:schemeClr val="dk1"/>
              </a:buClr>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56" name="Google Shape;156;p90"/>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7" name="Google Shape;157;p90"/>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8" name="Google Shape;158;p90"/>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7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7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7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7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7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7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7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7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7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7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7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7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7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7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7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7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7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7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7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7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7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7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7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78"/>
          <p:cNvSpPr>
            <a:spLocks noGrp="1"/>
          </p:cNvSpPr>
          <p:nvPr>
            <p:ph type="pic" idx="2"/>
          </p:nvPr>
        </p:nvSpPr>
        <p:spPr>
          <a:xfrm>
            <a:off x="1792288" y="612775"/>
            <a:ext cx="5486400" cy="4114800"/>
          </a:xfrm>
          <a:prstGeom prst="rect">
            <a:avLst/>
          </a:prstGeom>
          <a:noFill/>
          <a:ln>
            <a:noFill/>
          </a:ln>
        </p:spPr>
      </p:sp>
      <p:sp>
        <p:nvSpPr>
          <p:cNvPr id="68" name="Google Shape;68;p7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7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7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7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7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7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7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7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7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8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8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8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8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8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96"/>
        <p:cNvGrpSpPr/>
        <p:nvPr/>
      </p:nvGrpSpPr>
      <p:grpSpPr>
        <a:xfrm>
          <a:off x="0" y="0"/>
          <a:ext cx="0" cy="0"/>
          <a:chOff x="0" y="0"/>
          <a:chExt cx="0" cy="0"/>
        </a:xfrm>
      </p:grpSpPr>
      <p:sp>
        <p:nvSpPr>
          <p:cNvPr id="97" name="Google Shape;97;p81"/>
          <p:cNvSpPr txBox="1">
            <a:spLocks noGrp="1"/>
          </p:cNvSpPr>
          <p:nvPr>
            <p:ph type="title"/>
          </p:nvPr>
        </p:nvSpPr>
        <p:spPr>
          <a:xfrm>
            <a:off x="1257300" y="547688"/>
            <a:ext cx="15773400" cy="198834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81"/>
          <p:cNvSpPr txBox="1">
            <a:spLocks noGrp="1"/>
          </p:cNvSpPr>
          <p:nvPr>
            <p:ph type="body" idx="1"/>
          </p:nvPr>
        </p:nvSpPr>
        <p:spPr>
          <a:xfrm>
            <a:off x="1257300" y="2738438"/>
            <a:ext cx="15773400" cy="652700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500"/>
              </a:spcBef>
              <a:spcAft>
                <a:spcPts val="0"/>
              </a:spcAft>
              <a:buClr>
                <a:schemeClr val="dk1"/>
              </a:buClr>
              <a:buSzPts val="1800"/>
              <a:buChar char="•"/>
              <a:defRPr/>
            </a:lvl1pPr>
            <a:lvl2pPr marL="914400" lvl="1" indent="-342900" algn="l">
              <a:lnSpc>
                <a:spcPct val="90000"/>
              </a:lnSpc>
              <a:spcBef>
                <a:spcPts val="750"/>
              </a:spcBef>
              <a:spcAft>
                <a:spcPts val="0"/>
              </a:spcAft>
              <a:buClr>
                <a:schemeClr val="dk1"/>
              </a:buClr>
              <a:buSzPts val="1800"/>
              <a:buChar char="•"/>
              <a:defRPr/>
            </a:lvl2pPr>
            <a:lvl3pPr marL="1371600" lvl="2" indent="-342900" algn="l">
              <a:lnSpc>
                <a:spcPct val="90000"/>
              </a:lnSpc>
              <a:spcBef>
                <a:spcPts val="750"/>
              </a:spcBef>
              <a:spcAft>
                <a:spcPts val="0"/>
              </a:spcAft>
              <a:buClr>
                <a:schemeClr val="dk1"/>
              </a:buClr>
              <a:buSzPts val="1800"/>
              <a:buChar char="•"/>
              <a:defRPr/>
            </a:lvl3pPr>
            <a:lvl4pPr marL="1828800" lvl="3" indent="-342900" algn="l">
              <a:lnSpc>
                <a:spcPct val="90000"/>
              </a:lnSpc>
              <a:spcBef>
                <a:spcPts val="750"/>
              </a:spcBef>
              <a:spcAft>
                <a:spcPts val="0"/>
              </a:spcAft>
              <a:buClr>
                <a:schemeClr val="dk1"/>
              </a:buClr>
              <a:buSzPts val="1800"/>
              <a:buChar char="•"/>
              <a:defRPr/>
            </a:lvl4pPr>
            <a:lvl5pPr marL="2286000" lvl="4" indent="-342900" algn="l">
              <a:lnSpc>
                <a:spcPct val="90000"/>
              </a:lnSpc>
              <a:spcBef>
                <a:spcPts val="750"/>
              </a:spcBef>
              <a:spcAft>
                <a:spcPts val="0"/>
              </a:spcAft>
              <a:buClr>
                <a:schemeClr val="dk1"/>
              </a:buClr>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9" name="Google Shape;99;p81"/>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81"/>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81"/>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2184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6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6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6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6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73"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4"/>
        <p:cNvGrpSpPr/>
        <p:nvPr/>
      </p:nvGrpSpPr>
      <p:grpSpPr>
        <a:xfrm>
          <a:off x="0" y="0"/>
          <a:ext cx="0" cy="0"/>
          <a:chOff x="0" y="0"/>
          <a:chExt cx="0" cy="0"/>
        </a:xfrm>
      </p:grpSpPr>
      <p:sp>
        <p:nvSpPr>
          <p:cNvPr id="85" name="Google Shape;85;p69"/>
          <p:cNvSpPr txBox="1">
            <a:spLocks noGrp="1"/>
          </p:cNvSpPr>
          <p:nvPr>
            <p:ph type="title"/>
          </p:nvPr>
        </p:nvSpPr>
        <p:spPr>
          <a:xfrm>
            <a:off x="1257300" y="547688"/>
            <a:ext cx="15773400" cy="198834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6600"/>
              <a:buFont typeface="Calibri"/>
              <a:buNone/>
              <a:defRPr sz="6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6" name="Google Shape;86;p69"/>
          <p:cNvSpPr txBox="1">
            <a:spLocks noGrp="1"/>
          </p:cNvSpPr>
          <p:nvPr>
            <p:ph type="body" idx="1"/>
          </p:nvPr>
        </p:nvSpPr>
        <p:spPr>
          <a:xfrm>
            <a:off x="1257300" y="2738438"/>
            <a:ext cx="15773400" cy="6527007"/>
          </a:xfrm>
          <a:prstGeom prst="rect">
            <a:avLst/>
          </a:prstGeom>
          <a:noFill/>
          <a:ln>
            <a:noFill/>
          </a:ln>
        </p:spPr>
        <p:txBody>
          <a:bodyPr spcFirstLastPara="1" wrap="square" lIns="91425" tIns="45700" rIns="91425" bIns="45700" anchor="t" anchorCtr="0">
            <a:normAutofit/>
          </a:bodyPr>
          <a:lstStyle>
            <a:lvl1pPr marL="457200" marR="0" lvl="0" indent="-495300" algn="l" rtl="0">
              <a:lnSpc>
                <a:spcPct val="90000"/>
              </a:lnSpc>
              <a:spcBef>
                <a:spcPts val="1500"/>
              </a:spcBef>
              <a:spcAft>
                <a:spcPts val="0"/>
              </a:spcAft>
              <a:buClr>
                <a:schemeClr val="dk1"/>
              </a:buClr>
              <a:buSzPts val="4200"/>
              <a:buFont typeface="Arial"/>
              <a:buChar char="•"/>
              <a:defRPr sz="4200" b="0" i="0" u="none" strike="noStrike" cap="none">
                <a:solidFill>
                  <a:schemeClr val="dk1"/>
                </a:solidFill>
                <a:latin typeface="Calibri"/>
                <a:ea typeface="Calibri"/>
                <a:cs typeface="Calibri"/>
                <a:sym typeface="Calibri"/>
              </a:defRPr>
            </a:lvl1pPr>
            <a:lvl2pPr marL="914400" marR="0" lvl="1" indent="-457200" algn="l" rtl="0">
              <a:lnSpc>
                <a:spcPct val="90000"/>
              </a:lnSpc>
              <a:spcBef>
                <a:spcPts val="75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2pPr>
            <a:lvl3pPr marL="1371600" marR="0" lvl="2" indent="-419100" algn="l" rtl="0">
              <a:lnSpc>
                <a:spcPct val="90000"/>
              </a:lnSpc>
              <a:spcBef>
                <a:spcPts val="750"/>
              </a:spcBef>
              <a:spcAft>
                <a:spcPts val="0"/>
              </a:spcAft>
              <a:buClr>
                <a:schemeClr val="dk1"/>
              </a:buClr>
              <a:buSzPts val="3000"/>
              <a:buFont typeface="Arial"/>
              <a:buChar char="•"/>
              <a:defRPr sz="3000" b="0" i="0" u="none" strike="noStrike" cap="none">
                <a:solidFill>
                  <a:schemeClr val="dk1"/>
                </a:solidFill>
                <a:latin typeface="Calibri"/>
                <a:ea typeface="Calibri"/>
                <a:cs typeface="Calibri"/>
                <a:sym typeface="Calibri"/>
              </a:defRPr>
            </a:lvl3pPr>
            <a:lvl4pPr marL="1828800" marR="0" lvl="3"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9pPr>
          </a:lstStyle>
          <a:p>
            <a:endParaRPr/>
          </a:p>
        </p:txBody>
      </p:sp>
      <p:sp>
        <p:nvSpPr>
          <p:cNvPr id="87" name="Google Shape;87;p69"/>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8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8" name="Google Shape;88;p69"/>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8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p69"/>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0" i="0" u="none" strike="noStrike" cap="none">
                <a:solidFill>
                  <a:srgbClr val="888888"/>
                </a:solidFill>
                <a:latin typeface="Calibri"/>
                <a:ea typeface="Calibri"/>
                <a:cs typeface="Calibri"/>
                <a:sym typeface="Calibri"/>
              </a:defRPr>
            </a:lvl1pPr>
            <a:lvl2pPr marL="0" marR="0" lvl="1" indent="0" algn="r" rtl="0">
              <a:spcBef>
                <a:spcPts val="0"/>
              </a:spcBef>
              <a:buNone/>
              <a:defRPr sz="1800" b="0" i="0" u="none" strike="noStrike" cap="none">
                <a:solidFill>
                  <a:srgbClr val="888888"/>
                </a:solidFill>
                <a:latin typeface="Calibri"/>
                <a:ea typeface="Calibri"/>
                <a:cs typeface="Calibri"/>
                <a:sym typeface="Calibri"/>
              </a:defRPr>
            </a:lvl2pPr>
            <a:lvl3pPr marL="0" marR="0" lvl="2" indent="0" algn="r" rtl="0">
              <a:spcBef>
                <a:spcPts val="0"/>
              </a:spcBef>
              <a:buNone/>
              <a:defRPr sz="1800" b="0" i="0" u="none" strike="noStrike" cap="none">
                <a:solidFill>
                  <a:srgbClr val="888888"/>
                </a:solidFill>
                <a:latin typeface="Calibri"/>
                <a:ea typeface="Calibri"/>
                <a:cs typeface="Calibri"/>
                <a:sym typeface="Calibri"/>
              </a:defRPr>
            </a:lvl3pPr>
            <a:lvl4pPr marL="0" marR="0" lvl="3" indent="0" algn="r" rtl="0">
              <a:spcBef>
                <a:spcPts val="0"/>
              </a:spcBef>
              <a:buNone/>
              <a:defRPr sz="1800" b="0" i="0" u="none" strike="noStrike" cap="none">
                <a:solidFill>
                  <a:srgbClr val="888888"/>
                </a:solidFill>
                <a:latin typeface="Calibri"/>
                <a:ea typeface="Calibri"/>
                <a:cs typeface="Calibri"/>
                <a:sym typeface="Calibri"/>
              </a:defRPr>
            </a:lvl4pPr>
            <a:lvl5pPr marL="0" marR="0" lvl="4" indent="0" algn="r" rtl="0">
              <a:spcBef>
                <a:spcPts val="0"/>
              </a:spcBef>
              <a:buNone/>
              <a:defRPr sz="1800" b="0" i="0" u="none" strike="noStrike" cap="none">
                <a:solidFill>
                  <a:srgbClr val="888888"/>
                </a:solidFill>
                <a:latin typeface="Calibri"/>
                <a:ea typeface="Calibri"/>
                <a:cs typeface="Calibri"/>
                <a:sym typeface="Calibri"/>
              </a:defRPr>
            </a:lvl5pPr>
            <a:lvl6pPr marL="0" marR="0" lvl="5" indent="0" algn="r" rtl="0">
              <a:spcBef>
                <a:spcPts val="0"/>
              </a:spcBef>
              <a:buNone/>
              <a:defRPr sz="1800" b="0" i="0" u="none" strike="noStrike" cap="none">
                <a:solidFill>
                  <a:srgbClr val="888888"/>
                </a:solidFill>
                <a:latin typeface="Calibri"/>
                <a:ea typeface="Calibri"/>
                <a:cs typeface="Calibri"/>
                <a:sym typeface="Calibri"/>
              </a:defRPr>
            </a:lvl6pPr>
            <a:lvl7pPr marL="0" marR="0" lvl="6" indent="0" algn="r" rtl="0">
              <a:spcBef>
                <a:spcPts val="0"/>
              </a:spcBef>
              <a:buNone/>
              <a:defRPr sz="1800" b="0" i="0" u="none" strike="noStrike" cap="none">
                <a:solidFill>
                  <a:srgbClr val="888888"/>
                </a:solidFill>
                <a:latin typeface="Calibri"/>
                <a:ea typeface="Calibri"/>
                <a:cs typeface="Calibri"/>
                <a:sym typeface="Calibri"/>
              </a:defRPr>
            </a:lvl7pPr>
            <a:lvl8pPr marL="0" marR="0" lvl="7" indent="0" algn="r" rtl="0">
              <a:spcBef>
                <a:spcPts val="0"/>
              </a:spcBef>
              <a:buNone/>
              <a:defRPr sz="1800" b="0" i="0" u="none" strike="noStrike" cap="none">
                <a:solidFill>
                  <a:srgbClr val="888888"/>
                </a:solidFill>
                <a:latin typeface="Calibri"/>
                <a:ea typeface="Calibri"/>
                <a:cs typeface="Calibri"/>
                <a:sym typeface="Calibri"/>
              </a:defRPr>
            </a:lvl8pPr>
            <a:lvl9pPr marL="0" marR="0" lvl="8" indent="0" algn="r" rtl="0">
              <a:spcBef>
                <a:spcPts val="0"/>
              </a:spcBef>
              <a:buNone/>
              <a:defRPr sz="1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A11496-8103-0E9D-C50E-48B51707DF5E}"/>
              </a:ext>
            </a:extLst>
          </p:cNvPr>
          <p:cNvSpPr>
            <a:spLocks noGrp="1"/>
          </p:cNvSpPr>
          <p:nvPr>
            <p:ph type="title"/>
          </p:nvPr>
        </p:nvSpPr>
        <p:spPr>
          <a:solidFill>
            <a:srgbClr val="FFC000"/>
          </a:solidFill>
        </p:spPr>
        <p:txBody>
          <a:bodyPr/>
          <a:lstStyle/>
          <a:p>
            <a:pPr algn="ctr"/>
            <a:r>
              <a:rPr lang="en-GB" dirty="0"/>
              <a:t>ACW All-Team Meeting</a:t>
            </a:r>
            <a:br>
              <a:rPr lang="en-GB" dirty="0"/>
            </a:br>
            <a:r>
              <a:rPr lang="en-GB" dirty="0"/>
              <a:t>April 30, 2022</a:t>
            </a:r>
          </a:p>
        </p:txBody>
      </p:sp>
      <p:sp>
        <p:nvSpPr>
          <p:cNvPr id="5" name="Text Placeholder 4">
            <a:extLst>
              <a:ext uri="{FF2B5EF4-FFF2-40B4-BE49-F238E27FC236}">
                <a16:creationId xmlns:a16="http://schemas.microsoft.com/office/drawing/2014/main" id="{D81121D4-5DEA-8CAC-9398-519D9FC5FEB0}"/>
              </a:ext>
            </a:extLst>
          </p:cNvPr>
          <p:cNvSpPr>
            <a:spLocks noGrp="1"/>
          </p:cNvSpPr>
          <p:nvPr>
            <p:ph type="body" idx="1"/>
          </p:nvPr>
        </p:nvSpPr>
        <p:spPr>
          <a:solidFill>
            <a:srgbClr val="FFFFCC"/>
          </a:solidFill>
        </p:spPr>
        <p:txBody>
          <a:bodyPr>
            <a:normAutofit lnSpcReduction="10000"/>
          </a:bodyPr>
          <a:lstStyle/>
          <a:p>
            <a:endParaRPr lang="en-GB" dirty="0"/>
          </a:p>
          <a:p>
            <a:pPr marL="114300" indent="0" algn="ctr">
              <a:buNone/>
            </a:pPr>
            <a:r>
              <a:rPr lang="en-GB" sz="6000" dirty="0"/>
              <a:t>Promoting Climate Literacy in the Skilled Construction Trades: An Innovative Project of the Canadian Building Trades’ Union</a:t>
            </a:r>
          </a:p>
          <a:p>
            <a:pPr marL="114300" indent="0" algn="ctr">
              <a:buNone/>
            </a:pPr>
            <a:endParaRPr lang="en-GB" sz="6000" dirty="0"/>
          </a:p>
          <a:p>
            <a:pPr marL="114300" indent="0" algn="ctr">
              <a:buNone/>
            </a:pPr>
            <a:r>
              <a:rPr lang="en-GB" sz="4400" dirty="0"/>
              <a:t>John Calvert, Linda Clarke, Lee Loftus</a:t>
            </a:r>
          </a:p>
          <a:p>
            <a:pPr marL="114300" indent="0" algn="ctr">
              <a:buNone/>
            </a:pPr>
            <a:r>
              <a:rPr lang="en-GB" sz="3600" dirty="0"/>
              <a:t>York University</a:t>
            </a:r>
          </a:p>
          <a:p>
            <a:pPr marL="114300" indent="0" algn="ctr">
              <a:buNone/>
            </a:pPr>
            <a:r>
              <a:rPr lang="en-GB" sz="3600" dirty="0"/>
              <a:t>April 30, 2022</a:t>
            </a:r>
          </a:p>
        </p:txBody>
      </p:sp>
    </p:spTree>
    <p:extLst>
      <p:ext uri="{BB962C8B-B14F-4D97-AF65-F5344CB8AC3E}">
        <p14:creationId xmlns:p14="http://schemas.microsoft.com/office/powerpoint/2010/main" val="3514420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547688"/>
            <a:ext cx="15773400" cy="1309687"/>
          </a:xfrm>
          <a:solidFill>
            <a:srgbClr val="FFC000"/>
          </a:solidFill>
        </p:spPr>
        <p:txBody>
          <a:bodyPr/>
          <a:lstStyle/>
          <a:p>
            <a:pPr algn="ctr"/>
            <a:r>
              <a:rPr lang="en-US" dirty="0"/>
              <a:t>Findings Overview: Europe</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2071688"/>
            <a:ext cx="18287999" cy="7958137"/>
          </a:xfrm>
          <a:solidFill>
            <a:srgbClr val="FFFFCC"/>
          </a:solidFill>
        </p:spPr>
        <p:txBody>
          <a:bodyPr>
            <a:normAutofit fontScale="92500" lnSpcReduction="10000"/>
          </a:bodyPr>
          <a:lstStyle/>
          <a:p>
            <a:r>
              <a:rPr lang="en-US" dirty="0"/>
              <a:t>Vocational education and training (VET) programs differ significantly among EU countries and from Canada</a:t>
            </a:r>
          </a:p>
          <a:p>
            <a:r>
              <a:rPr lang="en-US" dirty="0"/>
              <a:t>They are usually divided into three segments: school/college, workshop and site</a:t>
            </a:r>
          </a:p>
          <a:p>
            <a:r>
              <a:rPr lang="en-US" dirty="0"/>
              <a:t>Example: Sweden - first 3 years, are school/college based with workshop, followed by on the job of a 1 to 2-year apprenticeship</a:t>
            </a:r>
          </a:p>
          <a:p>
            <a:r>
              <a:rPr lang="en-US" dirty="0"/>
              <a:t>Zero energy/carbon elements either mainstreamed into construction occupational profiles/curricula (e.g. Belgium) or bolt-on modules</a:t>
            </a:r>
          </a:p>
          <a:p>
            <a:r>
              <a:rPr lang="en-US" dirty="0"/>
              <a:t>Ireland provides a good example of detailed net zero modules/curricula </a:t>
            </a:r>
          </a:p>
          <a:p>
            <a:r>
              <a:rPr lang="en-US" dirty="0"/>
              <a:t>UK has combination of full-time training in colleges and then apprenticeship, but VET system fragmented, employer-based and excluding unions</a:t>
            </a:r>
          </a:p>
          <a:p>
            <a:r>
              <a:rPr lang="en-US" dirty="0"/>
              <a:t>Some UK local governments have pioneered excellent direct </a:t>
            </a:r>
            <a:r>
              <a:rPr lang="en-US" dirty="0" err="1"/>
              <a:t>labour</a:t>
            </a:r>
            <a:r>
              <a:rPr lang="en-US" dirty="0"/>
              <a:t> programs with effective apprenticeship training, including net zero, in which construction workers are direct employees </a:t>
            </a:r>
          </a:p>
        </p:txBody>
      </p:sp>
    </p:spTree>
    <p:extLst>
      <p:ext uri="{BB962C8B-B14F-4D97-AF65-F5344CB8AC3E}">
        <p14:creationId xmlns:p14="http://schemas.microsoft.com/office/powerpoint/2010/main" val="1313235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547689"/>
            <a:ext cx="15773400" cy="1093542"/>
          </a:xfrm>
          <a:solidFill>
            <a:srgbClr val="FFC000"/>
          </a:solidFill>
        </p:spPr>
        <p:txBody>
          <a:bodyPr/>
          <a:lstStyle/>
          <a:p>
            <a:pPr algn="ctr"/>
            <a:r>
              <a:rPr lang="en-US" dirty="0"/>
              <a:t>Findings Overview: US</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875692"/>
            <a:ext cx="18288000" cy="8411308"/>
          </a:xfrm>
          <a:solidFill>
            <a:srgbClr val="FFFFCC"/>
          </a:solidFill>
        </p:spPr>
        <p:txBody>
          <a:bodyPr>
            <a:normAutofit/>
          </a:bodyPr>
          <a:lstStyle/>
          <a:p>
            <a:r>
              <a:rPr lang="en-US" dirty="0"/>
              <a:t>The role of union training </a:t>
            </a:r>
            <a:r>
              <a:rPr lang="en-US" dirty="0" err="1"/>
              <a:t>centres</a:t>
            </a:r>
            <a:r>
              <a:rPr lang="en-US" dirty="0"/>
              <a:t> in the US is similar to English Canada</a:t>
            </a:r>
          </a:p>
          <a:p>
            <a:r>
              <a:rPr lang="en-US" dirty="0"/>
              <a:t>But less government support for apprenticeship and journey worker training</a:t>
            </a:r>
          </a:p>
          <a:p>
            <a:r>
              <a:rPr lang="en-US" dirty="0"/>
              <a:t>This partly reflects the much lower US union density in construction</a:t>
            </a:r>
          </a:p>
          <a:p>
            <a:r>
              <a:rPr lang="en-US" dirty="0"/>
              <a:t>However, there are pockets of innovative climate training by unions in some states such as  New York, California, Oregon etc.</a:t>
            </a:r>
          </a:p>
          <a:p>
            <a:r>
              <a:rPr lang="en-US" dirty="0"/>
              <a:t>Some unions nationally have also developed good climate curricula</a:t>
            </a:r>
          </a:p>
          <a:p>
            <a:r>
              <a:rPr lang="en-US" dirty="0"/>
              <a:t>US Plumbers and Pipefitters (UA) have adopted the US Green Building Council’s GPRO program and use it in their training facilities in much of the country</a:t>
            </a:r>
          </a:p>
          <a:p>
            <a:r>
              <a:rPr lang="en-US" dirty="0"/>
              <a:t>But while unions have developed good climate curriculum, it tends to be an option, not part of the core apprenticeship curriculum &amp; often not offered at all</a:t>
            </a:r>
          </a:p>
          <a:p>
            <a:r>
              <a:rPr lang="en-US" dirty="0"/>
              <a:t>Climate change is still controversial in many parts of the US impeding progress</a:t>
            </a:r>
          </a:p>
        </p:txBody>
      </p:sp>
    </p:spTree>
    <p:extLst>
      <p:ext uri="{BB962C8B-B14F-4D97-AF65-F5344CB8AC3E}">
        <p14:creationId xmlns:p14="http://schemas.microsoft.com/office/powerpoint/2010/main" val="1373951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351692"/>
            <a:ext cx="15773400" cy="1219201"/>
          </a:xfrm>
          <a:solidFill>
            <a:srgbClr val="FFC000"/>
          </a:solidFill>
        </p:spPr>
        <p:txBody>
          <a:bodyPr/>
          <a:lstStyle/>
          <a:p>
            <a:pPr algn="ctr"/>
            <a:r>
              <a:rPr lang="en-US" dirty="0"/>
              <a:t>Findings Overview: Quebec</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128588" y="1758462"/>
            <a:ext cx="17930812" cy="8528538"/>
          </a:xfrm>
          <a:solidFill>
            <a:srgbClr val="FFFFCC"/>
          </a:solidFill>
        </p:spPr>
        <p:txBody>
          <a:bodyPr>
            <a:normAutofit/>
          </a:bodyPr>
          <a:lstStyle/>
          <a:p>
            <a:r>
              <a:rPr lang="en-US" dirty="0"/>
              <a:t>Quebec construction </a:t>
            </a:r>
            <a:r>
              <a:rPr lang="en-US" dirty="0" err="1"/>
              <a:t>labour</a:t>
            </a:r>
            <a:r>
              <a:rPr lang="en-US" dirty="0"/>
              <a:t> relations is different from the rest of Canada</a:t>
            </a:r>
          </a:p>
          <a:p>
            <a:r>
              <a:rPr lang="en-US" dirty="0"/>
              <a:t>Everyone is unionized, but there are 5 different unions/federations</a:t>
            </a:r>
          </a:p>
          <a:p>
            <a:r>
              <a:rPr lang="en-US" dirty="0"/>
              <a:t>There is some limited competition among unions for members and for the right to represent workers in collective bargaining</a:t>
            </a:r>
          </a:p>
          <a:p>
            <a:r>
              <a:rPr lang="en-US" dirty="0"/>
              <a:t>The Construction Commission plays a dominant role in overseeing the curriculum and unions do not have a major role</a:t>
            </a:r>
          </a:p>
          <a:p>
            <a:r>
              <a:rPr lang="en-US" dirty="0"/>
              <a:t>Employers have a disproportionate influence on the Commission</a:t>
            </a:r>
          </a:p>
          <a:p>
            <a:r>
              <a:rPr lang="en-US" dirty="0"/>
              <a:t>The Commission has not been pursuing climate issues very extensively</a:t>
            </a:r>
          </a:p>
          <a:p>
            <a:r>
              <a:rPr lang="en-US" dirty="0"/>
              <a:t>Unions affiliated with the US building trades use some international training material which has more climate related content than Quebec’s curriculum</a:t>
            </a:r>
          </a:p>
        </p:txBody>
      </p:sp>
    </p:spTree>
    <p:extLst>
      <p:ext uri="{BB962C8B-B14F-4D97-AF65-F5344CB8AC3E}">
        <p14:creationId xmlns:p14="http://schemas.microsoft.com/office/powerpoint/2010/main" val="2845228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271463"/>
            <a:ext cx="15773400" cy="1182199"/>
          </a:xfrm>
          <a:solidFill>
            <a:srgbClr val="FFC000"/>
          </a:solidFill>
        </p:spPr>
        <p:txBody>
          <a:bodyPr>
            <a:normAutofit/>
          </a:bodyPr>
          <a:lstStyle/>
          <a:p>
            <a:pPr algn="ctr"/>
            <a:r>
              <a:rPr lang="en-US" sz="6600" i="0" u="none" strike="noStrike" baseline="0" dirty="0">
                <a:latin typeface="Calibri-Bold"/>
              </a:rPr>
              <a:t>Need to Update Education and Training</a:t>
            </a:r>
            <a:endParaRPr lang="en-US" dirty="0"/>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617785"/>
            <a:ext cx="18288000" cy="8669215"/>
          </a:xfrm>
          <a:solidFill>
            <a:srgbClr val="FFFFCC"/>
          </a:solidFill>
        </p:spPr>
        <p:txBody>
          <a:bodyPr>
            <a:normAutofit fontScale="92500"/>
          </a:bodyPr>
          <a:lstStyle/>
          <a:p>
            <a:pPr marL="457200" lvl="2">
              <a:lnSpc>
                <a:spcPct val="110000"/>
              </a:lnSpc>
              <a:spcBef>
                <a:spcPts val="1200"/>
              </a:spcBef>
              <a:buClr>
                <a:srgbClr val="1B1A1A"/>
              </a:buClr>
              <a:buSzPts val="2400"/>
            </a:pPr>
            <a:r>
              <a:rPr lang="en-US" sz="4400" b="0" i="0" u="none" strike="noStrike" baseline="0" dirty="0">
                <a:latin typeface="Calibri" panose="020F0502020204030204" pitchFamily="34" charset="0"/>
              </a:rPr>
              <a:t>To accommodate the increasingly tough code requirements now in the policy pipeline, apprenticeship and </a:t>
            </a:r>
            <a:r>
              <a:rPr lang="en-US" sz="4400" i="0" u="none" strike="noStrike" baseline="0" dirty="0">
                <a:latin typeface="Calibri" panose="020F0502020204030204" pitchFamily="34" charset="0"/>
              </a:rPr>
              <a:t>trades upgrade programs will have to reflect the impact of public policies on the industry</a:t>
            </a:r>
            <a:endParaRPr lang="en-US" sz="4400" b="0" i="0" u="none" strike="noStrike" baseline="0" dirty="0">
              <a:latin typeface="Calibri" panose="020F0502020204030204" pitchFamily="34" charset="0"/>
            </a:endParaRPr>
          </a:p>
          <a:p>
            <a:pPr marL="457200" lvl="2">
              <a:lnSpc>
                <a:spcPct val="110000"/>
              </a:lnSpc>
              <a:spcBef>
                <a:spcPts val="1200"/>
              </a:spcBef>
              <a:buClr>
                <a:srgbClr val="1B1A1A"/>
              </a:buClr>
              <a:buSzPts val="2400"/>
            </a:pPr>
            <a:r>
              <a:rPr lang="en-US" sz="4400" b="0" i="0" u="none" strike="noStrike" baseline="0" dirty="0">
                <a:latin typeface="Calibri" panose="020F0502020204030204" pitchFamily="34" charset="0"/>
              </a:rPr>
              <a:t>This will mean </a:t>
            </a:r>
            <a:r>
              <a:rPr lang="en-US" sz="4400" i="0" u="none" strike="noStrike" baseline="0" dirty="0">
                <a:latin typeface="Calibri" panose="020F0502020204030204" pitchFamily="34" charset="0"/>
              </a:rPr>
              <a:t>incorporating more climate content into vocational education and training programs to provide workers with the knowledge, capacity and competences to implement low carbon construction practice safely and effectively</a:t>
            </a:r>
            <a:r>
              <a:rPr lang="en-US" sz="4400" b="1" i="0" u="none" strike="noStrike" baseline="0" dirty="0">
                <a:latin typeface="Calibri" panose="020F0502020204030204" pitchFamily="34" charset="0"/>
              </a:rPr>
              <a:t>. </a:t>
            </a:r>
          </a:p>
          <a:p>
            <a:pPr marL="457200" lvl="2">
              <a:lnSpc>
                <a:spcPct val="110000"/>
              </a:lnSpc>
              <a:spcBef>
                <a:spcPts val="1200"/>
              </a:spcBef>
              <a:buClr>
                <a:srgbClr val="1B1A1A"/>
              </a:buClr>
              <a:buSzPts val="2400"/>
            </a:pPr>
            <a:r>
              <a:rPr lang="en-US" sz="4400" u="none" strike="noStrike" baseline="0" dirty="0">
                <a:solidFill>
                  <a:schemeClr val="tx1"/>
                </a:solidFill>
                <a:latin typeface="Calibri" panose="020F0502020204030204" pitchFamily="34" charset="0"/>
              </a:rPr>
              <a:t>A clear and strong message from the interviews with trainers is that trade unions across the jurisdictions covered by this research are reporting increasing interest in climate issues from their members, especially the young</a:t>
            </a:r>
          </a:p>
          <a:p>
            <a:pPr marL="457200" lvl="2">
              <a:lnSpc>
                <a:spcPct val="110000"/>
              </a:lnSpc>
              <a:spcBef>
                <a:spcPts val="1200"/>
              </a:spcBef>
              <a:buClr>
                <a:srgbClr val="1B1A1A"/>
              </a:buClr>
              <a:buSzPts val="2400"/>
            </a:pPr>
            <a:r>
              <a:rPr lang="en-US" sz="4400" dirty="0">
                <a:latin typeface="Calibri" panose="020F0502020204030204" pitchFamily="34" charset="0"/>
              </a:rPr>
              <a:t>There is wide acceptance among unions that the future workforce must be more reflective of Canada’s diverse population  </a:t>
            </a:r>
          </a:p>
          <a:p>
            <a:pPr marL="457200" lvl="2">
              <a:lnSpc>
                <a:spcPct val="110000"/>
              </a:lnSpc>
              <a:spcBef>
                <a:spcPts val="1200"/>
              </a:spcBef>
              <a:buClr>
                <a:srgbClr val="1B1A1A"/>
              </a:buClr>
              <a:buSzPts val="2400"/>
            </a:pPr>
            <a:endParaRPr lang="en-CA" sz="4400" dirty="0">
              <a:solidFill>
                <a:schemeClr val="tx1"/>
              </a:solidFill>
            </a:endParaRPr>
          </a:p>
          <a:p>
            <a:endParaRPr lang="en-US" dirty="0"/>
          </a:p>
        </p:txBody>
      </p:sp>
    </p:spTree>
    <p:extLst>
      <p:ext uri="{BB962C8B-B14F-4D97-AF65-F5344CB8AC3E}">
        <p14:creationId xmlns:p14="http://schemas.microsoft.com/office/powerpoint/2010/main" val="659372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128789"/>
            <a:ext cx="15773400" cy="978794"/>
          </a:xfrm>
          <a:solidFill>
            <a:srgbClr val="FFC000"/>
          </a:solidFill>
        </p:spPr>
        <p:txBody>
          <a:bodyPr>
            <a:normAutofit fontScale="90000"/>
          </a:bodyPr>
          <a:lstStyle/>
          <a:p>
            <a:pPr algn="ctr"/>
            <a:r>
              <a:rPr lang="en-US" sz="6600" i="0" u="none" strike="noStrike" baseline="0" dirty="0">
                <a:latin typeface="Calibri-Bold"/>
              </a:rPr>
              <a:t>Emphasizing Cognitive and Attitudinal Attributes </a:t>
            </a:r>
            <a:endParaRPr lang="en-US" dirty="0"/>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210614"/>
            <a:ext cx="18288000" cy="9076386"/>
          </a:xfrm>
          <a:solidFill>
            <a:srgbClr val="FFFFCC"/>
          </a:solidFill>
        </p:spPr>
        <p:txBody>
          <a:bodyPr>
            <a:normAutofit fontScale="92500" lnSpcReduction="10000"/>
          </a:bodyPr>
          <a:lstStyle/>
          <a:p>
            <a:pPr marL="457200" lvl="2">
              <a:lnSpc>
                <a:spcPct val="120000"/>
              </a:lnSpc>
              <a:spcBef>
                <a:spcPts val="1800"/>
              </a:spcBef>
              <a:buClr>
                <a:srgbClr val="1B1A1A"/>
              </a:buClr>
              <a:buSzPts val="2400"/>
            </a:pPr>
            <a:r>
              <a:rPr lang="en-US" sz="4400" b="0" i="0" u="none" strike="noStrike" baseline="0" dirty="0">
                <a:latin typeface="Calibri" panose="020F0502020204030204" pitchFamily="34" charset="0"/>
              </a:rPr>
              <a:t>Current training is narrowly focused on technical skills</a:t>
            </a:r>
          </a:p>
          <a:p>
            <a:pPr marL="457200" lvl="2">
              <a:lnSpc>
                <a:spcPct val="120000"/>
              </a:lnSpc>
              <a:spcBef>
                <a:spcPts val="1800"/>
              </a:spcBef>
              <a:buClr>
                <a:srgbClr val="1B1A1A"/>
              </a:buClr>
              <a:buSzPts val="2400"/>
            </a:pPr>
            <a:r>
              <a:rPr lang="en-US" sz="4400" b="0" i="0" u="none" strike="noStrike" baseline="0" dirty="0">
                <a:latin typeface="Calibri" panose="020F0502020204030204" pitchFamily="34" charset="0"/>
              </a:rPr>
              <a:t>But apprentices also require an </a:t>
            </a:r>
            <a:r>
              <a:rPr lang="en-US" sz="4400" i="0" u="none" strike="noStrike" baseline="0" dirty="0">
                <a:latin typeface="Calibri" panose="020F0502020204030204" pitchFamily="34" charset="0"/>
              </a:rPr>
              <a:t>understanding of how climate change is impacting each area of the building industry</a:t>
            </a:r>
            <a:r>
              <a:rPr lang="en-US" sz="4400" b="0" i="0" u="none" strike="noStrike" baseline="0" dirty="0">
                <a:latin typeface="Calibri" panose="020F0502020204030204" pitchFamily="34" charset="0"/>
              </a:rPr>
              <a:t> and the work they perform</a:t>
            </a:r>
          </a:p>
          <a:p>
            <a:pPr marL="457200" lvl="2">
              <a:lnSpc>
                <a:spcPct val="120000"/>
              </a:lnSpc>
              <a:spcBef>
                <a:spcPts val="1800"/>
              </a:spcBef>
              <a:buClr>
                <a:srgbClr val="1B1A1A"/>
              </a:buClr>
              <a:buSzPts val="2400"/>
            </a:pPr>
            <a:r>
              <a:rPr lang="en-US" sz="4400" dirty="0">
                <a:latin typeface="Calibri" panose="020F0502020204030204" pitchFamily="34" charset="0"/>
              </a:rPr>
              <a:t>Net zero construction requires precise, careful implementing of specifications</a:t>
            </a:r>
          </a:p>
          <a:p>
            <a:pPr marL="457200" lvl="2">
              <a:lnSpc>
                <a:spcPct val="120000"/>
              </a:lnSpc>
              <a:spcBef>
                <a:spcPts val="1800"/>
              </a:spcBef>
              <a:buClr>
                <a:srgbClr val="1B1A1A"/>
              </a:buClr>
              <a:buSzPts val="2400"/>
            </a:pPr>
            <a:r>
              <a:rPr lang="en-US" sz="4400" dirty="0">
                <a:latin typeface="Calibri" panose="020F0502020204030204" pitchFamily="34" charset="0"/>
              </a:rPr>
              <a:t>Trades need to be able </a:t>
            </a:r>
            <a:r>
              <a:rPr lang="en-US" sz="4400" b="0" i="0" u="none" strike="noStrike" baseline="0" dirty="0">
                <a:latin typeface="Calibri" panose="020F0502020204030204" pitchFamily="34" charset="0"/>
              </a:rPr>
              <a:t>to work together with other trades as well as others on building sites.  </a:t>
            </a:r>
          </a:p>
          <a:p>
            <a:pPr marL="457200" lvl="2">
              <a:lnSpc>
                <a:spcPct val="120000"/>
              </a:lnSpc>
              <a:spcBef>
                <a:spcPts val="1800"/>
              </a:spcBef>
              <a:buClr>
                <a:srgbClr val="1B1A1A"/>
              </a:buClr>
              <a:buSzPts val="2400"/>
            </a:pPr>
            <a:r>
              <a:rPr lang="en-US" sz="4400" b="0" i="0" u="none" strike="noStrike" baseline="0" dirty="0">
                <a:latin typeface="Calibri" panose="020F0502020204030204" pitchFamily="34" charset="0"/>
              </a:rPr>
              <a:t>The interrelatedness of everyone engaged with a low carbon construction project means that tradespersons need to be able to communicate their perspective, knowledge and experience effectively</a:t>
            </a:r>
          </a:p>
          <a:p>
            <a:pPr marL="457200" lvl="2">
              <a:lnSpc>
                <a:spcPct val="120000"/>
              </a:lnSpc>
              <a:spcBef>
                <a:spcPts val="1800"/>
              </a:spcBef>
              <a:buClr>
                <a:srgbClr val="1B1A1A"/>
              </a:buClr>
              <a:buSzPts val="2400"/>
            </a:pPr>
            <a:r>
              <a:rPr lang="en-US" sz="4400" dirty="0">
                <a:latin typeface="Calibri" panose="020F0502020204030204" pitchFamily="34" charset="0"/>
              </a:rPr>
              <a:t>They need to</a:t>
            </a:r>
            <a:r>
              <a:rPr lang="en-US" sz="4400" b="0" i="0" u="none" strike="noStrike" baseline="0" dirty="0">
                <a:latin typeface="Calibri" panose="020F0502020204030204" pitchFamily="34" charset="0"/>
              </a:rPr>
              <a:t> participate more extensively in every stage of the construction process and exercise responsible agency for building outcomes.</a:t>
            </a:r>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dirty="0"/>
          </a:p>
        </p:txBody>
      </p:sp>
    </p:spTree>
    <p:extLst>
      <p:ext uri="{BB962C8B-B14F-4D97-AF65-F5344CB8AC3E}">
        <p14:creationId xmlns:p14="http://schemas.microsoft.com/office/powerpoint/2010/main" val="595800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154546"/>
            <a:ext cx="15773400" cy="1339403"/>
          </a:xfrm>
          <a:solidFill>
            <a:srgbClr val="FFC000"/>
          </a:solidFill>
        </p:spPr>
        <p:txBody>
          <a:bodyPr>
            <a:normAutofit/>
          </a:bodyPr>
          <a:lstStyle/>
          <a:p>
            <a:pPr algn="ctr"/>
            <a:r>
              <a:rPr lang="en-US" dirty="0"/>
              <a:t>Public Policy is Driving Progress in Canada</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635617"/>
            <a:ext cx="18288000" cy="8651383"/>
          </a:xfrm>
          <a:solidFill>
            <a:srgbClr val="FFFFCC"/>
          </a:solidFill>
        </p:spPr>
        <p:txBody>
          <a:bodyPr>
            <a:normAutofit/>
          </a:bodyPr>
          <a:lstStyle/>
          <a:p>
            <a:r>
              <a:rPr lang="en-US" dirty="0"/>
              <a:t>Industry is lagging behind in terms of promoting climate literacy</a:t>
            </a:r>
          </a:p>
          <a:p>
            <a:r>
              <a:rPr lang="en-US" dirty="0"/>
              <a:t>The market is not providing the appropriate signals</a:t>
            </a:r>
          </a:p>
          <a:p>
            <a:r>
              <a:rPr lang="en-US" dirty="0"/>
              <a:t>Companies will only do climate focused work if they are paid to do it</a:t>
            </a:r>
          </a:p>
          <a:p>
            <a:r>
              <a:rPr lang="en-US" dirty="0"/>
              <a:t>Commissioning is key – what building owners demand shapes what gets built and also what workers are asked - or allowed - to do</a:t>
            </a:r>
          </a:p>
          <a:p>
            <a:r>
              <a:rPr lang="en-US" dirty="0"/>
              <a:t>So the driving force for change is public policy</a:t>
            </a:r>
          </a:p>
          <a:p>
            <a:r>
              <a:rPr lang="en-US" dirty="0"/>
              <a:t>This is most clearly reflected in the building and energy codes which are getting tougher and tougher as targets become more ambitious</a:t>
            </a:r>
          </a:p>
          <a:p>
            <a:r>
              <a:rPr lang="en-US" dirty="0"/>
              <a:t>But change will come: it is essential that the workforce is prepared for it </a:t>
            </a:r>
          </a:p>
          <a:p>
            <a:r>
              <a:rPr lang="en-US" dirty="0"/>
              <a:t>Hence the need to provide climate literacy in the training system so the workforce will be capable of meeting the increasing demands of net zero</a:t>
            </a:r>
          </a:p>
        </p:txBody>
      </p:sp>
    </p:spTree>
    <p:extLst>
      <p:ext uri="{BB962C8B-B14F-4D97-AF65-F5344CB8AC3E}">
        <p14:creationId xmlns:p14="http://schemas.microsoft.com/office/powerpoint/2010/main" val="2574724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547689"/>
            <a:ext cx="15773400" cy="1211838"/>
          </a:xfrm>
          <a:solidFill>
            <a:srgbClr val="FFC000"/>
          </a:solidFill>
        </p:spPr>
        <p:txBody>
          <a:bodyPr>
            <a:normAutofit fontScale="90000"/>
          </a:bodyPr>
          <a:lstStyle/>
          <a:p>
            <a:pPr algn="ctr"/>
            <a:r>
              <a:rPr lang="en-US" dirty="0"/>
              <a:t>Recommendations From Research and Interviews</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939636"/>
            <a:ext cx="18288000" cy="8347364"/>
          </a:xfrm>
          <a:solidFill>
            <a:srgbClr val="FFFFCC"/>
          </a:solidFill>
        </p:spPr>
        <p:txBody>
          <a:bodyPr>
            <a:normAutofit/>
          </a:bodyPr>
          <a:lstStyle/>
          <a:p>
            <a:r>
              <a:rPr lang="en-US" sz="4400" b="0" i="0" u="none" strike="noStrike" baseline="0" dirty="0">
                <a:latin typeface="Calibri" panose="020F0502020204030204" pitchFamily="34" charset="0"/>
              </a:rPr>
              <a:t>Understand how climate change is impacting nature and society globally</a:t>
            </a:r>
          </a:p>
          <a:p>
            <a:r>
              <a:rPr lang="en-US" sz="4400" b="0" i="0" u="none" strike="noStrike" baseline="0" dirty="0">
                <a:latin typeface="Calibri" panose="020F0502020204030204" pitchFamily="34" charset="0"/>
              </a:rPr>
              <a:t>Identify how climate change is affecting the construction industry and how the industry is affecting climate change</a:t>
            </a:r>
          </a:p>
          <a:p>
            <a:r>
              <a:rPr lang="en-US" sz="4400" b="0" i="0" u="none" strike="noStrike" baseline="0" dirty="0">
                <a:latin typeface="Calibri" panose="020F0502020204030204" pitchFamily="34" charset="0"/>
              </a:rPr>
              <a:t>Be aware of what other trades do and how each trade fits with the others</a:t>
            </a:r>
          </a:p>
          <a:p>
            <a:r>
              <a:rPr lang="en-US" sz="4400" b="0" i="0" u="none" strike="noStrike" baseline="0" dirty="0">
                <a:latin typeface="Calibri" panose="020F0502020204030204" pitchFamily="34" charset="0"/>
              </a:rPr>
              <a:t>Exercise a commitment to teamwork on site</a:t>
            </a:r>
          </a:p>
          <a:p>
            <a:r>
              <a:rPr lang="en-US" sz="4400" b="0" i="0" u="none" strike="noStrike" baseline="0" dirty="0">
                <a:latin typeface="Calibri" panose="020F0502020204030204" pitchFamily="34" charset="0"/>
              </a:rPr>
              <a:t>Recognize that the shift to a low-carbon economy does not just entail technological change but is grounded in a shift to a more inclusive society</a:t>
            </a:r>
          </a:p>
          <a:p>
            <a:r>
              <a:rPr lang="en-US" sz="4400" b="0" i="0" u="none" strike="noStrike" baseline="0" dirty="0">
                <a:latin typeface="Calibri" panose="020F0502020204030204" pitchFamily="34" charset="0"/>
              </a:rPr>
              <a:t>Have a deeper knowledge of the principles of building science</a:t>
            </a:r>
          </a:p>
          <a:p>
            <a:r>
              <a:rPr lang="en-US" sz="4400" b="0" i="0" u="none" strike="noStrike" baseline="0" dirty="0">
                <a:latin typeface="Calibri" panose="020F0502020204030204" pitchFamily="34" charset="0"/>
              </a:rPr>
              <a:t>Demonstrate the ability to communicate and collaborate effectively with other construction occupations/personnel, clients and end users</a:t>
            </a:r>
          </a:p>
          <a:p>
            <a:r>
              <a:rPr lang="en-US" sz="4400" b="0" i="0" u="none" strike="noStrike" baseline="0" dirty="0">
                <a:latin typeface="Calibri" panose="020F0502020204030204" pitchFamily="34" charset="0"/>
              </a:rPr>
              <a:t>Develop an understanding of buildings as a system</a:t>
            </a:r>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dirty="0"/>
          </a:p>
        </p:txBody>
      </p:sp>
    </p:spTree>
    <p:extLst>
      <p:ext uri="{BB962C8B-B14F-4D97-AF65-F5344CB8AC3E}">
        <p14:creationId xmlns:p14="http://schemas.microsoft.com/office/powerpoint/2010/main" val="641930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547689"/>
            <a:ext cx="15773400" cy="1211838"/>
          </a:xfrm>
          <a:solidFill>
            <a:srgbClr val="FFC000"/>
          </a:solidFill>
        </p:spPr>
        <p:txBody>
          <a:bodyPr>
            <a:normAutofit fontScale="90000"/>
          </a:bodyPr>
          <a:lstStyle/>
          <a:p>
            <a:pPr algn="ctr"/>
            <a:r>
              <a:rPr lang="en-US" dirty="0"/>
              <a:t>Recommendations From Research and Interviews</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939636"/>
            <a:ext cx="18288000" cy="8347364"/>
          </a:xfrm>
          <a:solidFill>
            <a:srgbClr val="FFFFCC"/>
          </a:solidFill>
        </p:spPr>
        <p:txBody>
          <a:bodyPr>
            <a:normAutofit/>
          </a:bodyPr>
          <a:lstStyle/>
          <a:p>
            <a:r>
              <a:rPr lang="en-US" sz="4400" b="0" i="0" u="none" strike="noStrike" baseline="0" dirty="0">
                <a:latin typeface="Calibri" panose="020F0502020204030204" pitchFamily="34" charset="0"/>
              </a:rPr>
              <a:t>There is a need for a holistic understanding of building production as a social as well as a technical process</a:t>
            </a:r>
          </a:p>
          <a:p>
            <a:r>
              <a:rPr lang="en-US" sz="4400" b="0" i="0" u="none" strike="noStrike" baseline="0" dirty="0">
                <a:latin typeface="Calibri" panose="020F0502020204030204" pitchFamily="34" charset="0"/>
              </a:rPr>
              <a:t>Need to understand the broader impact of building and construction on users and communities</a:t>
            </a:r>
          </a:p>
          <a:p>
            <a:r>
              <a:rPr lang="en-US" sz="4400" b="0" i="0" u="none" strike="noStrike" baseline="0" dirty="0">
                <a:latin typeface="Calibri" panose="020F0502020204030204" pitchFamily="34" charset="0"/>
              </a:rPr>
              <a:t>Recognize that all work on a construction site affects carbon emissions</a:t>
            </a:r>
          </a:p>
          <a:p>
            <a:r>
              <a:rPr lang="en-US" sz="4400" b="0" i="0" u="none" strike="noStrike" baseline="0" dirty="0">
                <a:latin typeface="Calibri" panose="020F0502020204030204" pitchFamily="34" charset="0"/>
              </a:rPr>
              <a:t>Understand that a systems approach is essential to organizing net zero construction work effectively</a:t>
            </a:r>
          </a:p>
          <a:p>
            <a:r>
              <a:rPr lang="en-US" sz="4400" b="0" i="0" u="none" strike="noStrike" baseline="0" dirty="0">
                <a:latin typeface="Calibri" panose="020F0502020204030204" pitchFamily="34" charset="0"/>
              </a:rPr>
              <a:t>Learn how sustainable construction can improve population health and address inequality</a:t>
            </a:r>
          </a:p>
          <a:p>
            <a:r>
              <a:rPr lang="en-US" sz="4400" b="0" i="0" u="none" strike="noStrike" baseline="0" dirty="0">
                <a:latin typeface="Calibri" panose="020F0502020204030204" pitchFamily="34" charset="0"/>
              </a:rPr>
              <a:t>See the union, its members, and workers in general as critical actors in shaping the future</a:t>
            </a:r>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sz="4400" b="0" i="0" u="none" strike="noStrike" baseline="0" dirty="0">
              <a:latin typeface="Calibri" panose="020F0502020204030204" pitchFamily="34" charset="0"/>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kumimoji="0" lang="en-US" sz="4400" b="0" i="0" u="none" strike="noStrike" kern="0" cap="none" spc="0" normalizeH="0" baseline="0" noProof="0" dirty="0">
              <a:ln>
                <a:noFill/>
              </a:ln>
              <a:solidFill>
                <a:srgbClr val="000000"/>
              </a:solidFill>
              <a:effectLst/>
              <a:uLnTx/>
              <a:uFillTx/>
              <a:latin typeface="Arial"/>
              <a:cs typeface="Arial"/>
              <a:sym typeface="Arial"/>
            </a:endParaRPr>
          </a:p>
          <a:p>
            <a:endParaRPr lang="en-US" dirty="0"/>
          </a:p>
        </p:txBody>
      </p:sp>
    </p:spTree>
    <p:extLst>
      <p:ext uri="{BB962C8B-B14F-4D97-AF65-F5344CB8AC3E}">
        <p14:creationId xmlns:p14="http://schemas.microsoft.com/office/powerpoint/2010/main" val="1554712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185737"/>
            <a:ext cx="15773400" cy="1795464"/>
          </a:xfrm>
          <a:solidFill>
            <a:srgbClr val="FFC000"/>
          </a:solidFill>
        </p:spPr>
        <p:txBody>
          <a:bodyPr>
            <a:normAutofit fontScale="90000"/>
          </a:bodyPr>
          <a:lstStyle/>
          <a:p>
            <a:pPr algn="ctr"/>
            <a:r>
              <a:rPr lang="en-US" sz="6600" i="0" u="none" strike="noStrike" baseline="0" dirty="0">
                <a:latin typeface="Calibri-Bold"/>
              </a:rPr>
              <a:t>Training and Education Key Elements of Industry Transformation </a:t>
            </a:r>
            <a:endParaRPr lang="en-US" dirty="0"/>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314325" y="2119746"/>
            <a:ext cx="17516475" cy="7981518"/>
          </a:xfrm>
          <a:solidFill>
            <a:srgbClr val="FFFFCC"/>
          </a:solidFill>
        </p:spPr>
        <p:txBody>
          <a:bodyPr>
            <a:normAutofit fontScale="92500" lnSpcReduction="10000"/>
          </a:bodyPr>
          <a:lstStyle/>
          <a:p>
            <a:pPr marL="457200" lvl="2">
              <a:lnSpc>
                <a:spcPct val="110000"/>
              </a:lnSpc>
              <a:spcBef>
                <a:spcPts val="1200"/>
              </a:spcBef>
              <a:buClr>
                <a:srgbClr val="1B1A1A"/>
              </a:buClr>
              <a:buSzPts val="2400"/>
            </a:pPr>
            <a:r>
              <a:rPr lang="en-US" sz="4800" dirty="0">
                <a:latin typeface="Calibri" panose="020F0502020204030204" pitchFamily="34" charset="0"/>
              </a:rPr>
              <a:t>Creating a more climate literate workforce cannot be done by the education and training system alone </a:t>
            </a:r>
          </a:p>
          <a:p>
            <a:pPr marL="457200" lvl="2">
              <a:lnSpc>
                <a:spcPct val="110000"/>
              </a:lnSpc>
              <a:spcBef>
                <a:spcPts val="1200"/>
              </a:spcBef>
              <a:buClr>
                <a:srgbClr val="1B1A1A"/>
              </a:buClr>
              <a:buSzPts val="2400"/>
            </a:pPr>
            <a:r>
              <a:rPr lang="en-US" sz="4800" dirty="0">
                <a:latin typeface="Calibri" panose="020F0502020204030204" pitchFamily="34" charset="0"/>
              </a:rPr>
              <a:t>But it can play a key role in ensuring that workers are fully prepared for their role in the future low carbon construction system.</a:t>
            </a:r>
          </a:p>
          <a:p>
            <a:pPr marL="457200" lvl="2">
              <a:lnSpc>
                <a:spcPct val="110000"/>
              </a:lnSpc>
              <a:spcBef>
                <a:spcPts val="1200"/>
              </a:spcBef>
              <a:buClr>
                <a:srgbClr val="1B1A1A"/>
              </a:buClr>
              <a:buSzPts val="2400"/>
            </a:pPr>
            <a:r>
              <a:rPr lang="en-US" sz="4800" b="0" i="0" u="none" strike="noStrike" baseline="0" dirty="0">
                <a:latin typeface="Calibri" panose="020F0502020204030204" pitchFamily="34" charset="0"/>
              </a:rPr>
              <a:t>Readiness to change, to incorporate new practices, and to embrace new sets of social relations, including teamwork, thus become major imperatives, including in </a:t>
            </a:r>
            <a:r>
              <a:rPr lang="en-US" sz="4800" dirty="0">
                <a:latin typeface="Calibri" panose="020F0502020204030204" pitchFamily="34" charset="0"/>
              </a:rPr>
              <a:t>curriculum of</a:t>
            </a:r>
            <a:r>
              <a:rPr lang="en-US" sz="4800" b="0" i="0" u="none" strike="noStrike" baseline="0" dirty="0">
                <a:latin typeface="Calibri" panose="020F0502020204030204" pitchFamily="34" charset="0"/>
              </a:rPr>
              <a:t> vocational education and training programs</a:t>
            </a:r>
            <a:endParaRPr lang="en-US" sz="4800" dirty="0">
              <a:latin typeface="Calibri" panose="020F0502020204030204" pitchFamily="34" charset="0"/>
            </a:endParaRPr>
          </a:p>
          <a:p>
            <a:pPr marL="457200" lvl="2">
              <a:lnSpc>
                <a:spcPct val="110000"/>
              </a:lnSpc>
              <a:spcBef>
                <a:spcPts val="1200"/>
              </a:spcBef>
              <a:buClr>
                <a:srgbClr val="1B1A1A"/>
              </a:buClr>
              <a:buSzPts val="2400"/>
            </a:pPr>
            <a:r>
              <a:rPr lang="en-US" sz="4800" i="0" u="none" strike="noStrike" baseline="0" dirty="0">
                <a:solidFill>
                  <a:schemeClr val="tx1"/>
                </a:solidFill>
                <a:latin typeface="Calibri" panose="020F0502020204030204" pitchFamily="34" charset="0"/>
              </a:rPr>
              <a:t>The building and construction sector is absolutely critical to achieving Canada’s policies to mitigate and adapt to climate change.</a:t>
            </a:r>
            <a:endParaRPr kumimoji="0" lang="en-US" sz="4800" i="0" u="none" strike="noStrike" kern="0" cap="none" spc="0" normalizeH="0" baseline="0" noProof="0" dirty="0">
              <a:ln>
                <a:noFill/>
              </a:ln>
              <a:solidFill>
                <a:schemeClr val="tx1"/>
              </a:solidFill>
              <a:effectLst/>
              <a:uLnTx/>
              <a:uFillTx/>
              <a:latin typeface="Arial"/>
              <a:cs typeface="Arial"/>
              <a:sym typeface="Arial"/>
            </a:endParaRPr>
          </a:p>
          <a:p>
            <a:endParaRPr lang="en-US" dirty="0"/>
          </a:p>
        </p:txBody>
      </p:sp>
    </p:spTree>
    <p:extLst>
      <p:ext uri="{BB962C8B-B14F-4D97-AF65-F5344CB8AC3E}">
        <p14:creationId xmlns:p14="http://schemas.microsoft.com/office/powerpoint/2010/main" val="5792588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35868" y="221673"/>
            <a:ext cx="15773400" cy="981076"/>
          </a:xfrm>
          <a:solidFill>
            <a:srgbClr val="FFC000"/>
          </a:solidFill>
        </p:spPr>
        <p:txBody>
          <a:bodyPr>
            <a:normAutofit/>
          </a:bodyPr>
          <a:lstStyle/>
          <a:p>
            <a:pPr algn="ctr"/>
            <a:r>
              <a:rPr lang="en-US" sz="5400" dirty="0"/>
              <a:t>Next Stage of Project: Curriculum Development</a:t>
            </a:r>
          </a:p>
        </p:txBody>
      </p:sp>
      <p:sp>
        <p:nvSpPr>
          <p:cNvPr id="3" name="Text Placeholder 2">
            <a:extLst>
              <a:ext uri="{FF2B5EF4-FFF2-40B4-BE49-F238E27FC236}">
                <a16:creationId xmlns:a16="http://schemas.microsoft.com/office/drawing/2014/main" id="{4BF9C93F-8432-41F6-9306-3E63F4A26771}"/>
              </a:ext>
            </a:extLst>
          </p:cNvPr>
          <p:cNvSpPr>
            <a:spLocks noGrp="1"/>
          </p:cNvSpPr>
          <p:nvPr>
            <p:ph type="body" idx="1"/>
          </p:nvPr>
        </p:nvSpPr>
        <p:spPr>
          <a:xfrm>
            <a:off x="0" y="1400175"/>
            <a:ext cx="18287999" cy="8886825"/>
          </a:xfrm>
          <a:solidFill>
            <a:srgbClr val="FFFFCC"/>
          </a:solidFill>
        </p:spPr>
        <p:txBody>
          <a:bodyPr>
            <a:noAutofit/>
          </a:bodyPr>
          <a:lstStyle/>
          <a:p>
            <a:r>
              <a:rPr lang="en-US" sz="4400" dirty="0"/>
              <a:t>Based on the literature review and environmental scan the research is now being used to shape curriculum development</a:t>
            </a:r>
          </a:p>
          <a:p>
            <a:r>
              <a:rPr lang="en-US" sz="4400" dirty="0" err="1"/>
              <a:t>SkillPlan</a:t>
            </a:r>
            <a:r>
              <a:rPr lang="en-US" sz="4400" dirty="0"/>
              <a:t> and SRDC are incorporating the findings into the climate components of a future curriculum </a:t>
            </a:r>
          </a:p>
          <a:p>
            <a:r>
              <a:rPr lang="en-US" sz="4400" dirty="0"/>
              <a:t>Focus is not to provide new technical skills – these are already being taught</a:t>
            </a:r>
          </a:p>
          <a:p>
            <a:r>
              <a:rPr lang="en-US" sz="4400" dirty="0"/>
              <a:t>Rather, it is on understanding how climate change is affecting our society</a:t>
            </a:r>
          </a:p>
          <a:p>
            <a:r>
              <a:rPr lang="en-US" sz="4400" dirty="0"/>
              <a:t>How it is impacting the building industry &amp; work of construction workers</a:t>
            </a:r>
          </a:p>
          <a:p>
            <a:r>
              <a:rPr lang="en-US" sz="4400" dirty="0"/>
              <a:t>How construction can play a major role in addressing climate change</a:t>
            </a:r>
          </a:p>
          <a:p>
            <a:r>
              <a:rPr lang="en-US" sz="4400" dirty="0"/>
              <a:t>And how high-performance building practices can also contribute to better health for building workers, for those who live and work in buildings and for communities affected by construction</a:t>
            </a:r>
          </a:p>
        </p:txBody>
      </p:sp>
    </p:spTree>
    <p:extLst>
      <p:ext uri="{BB962C8B-B14F-4D97-AF65-F5344CB8AC3E}">
        <p14:creationId xmlns:p14="http://schemas.microsoft.com/office/powerpoint/2010/main" val="175487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399245" y="231198"/>
            <a:ext cx="17541025" cy="1404419"/>
          </a:xfrm>
          <a:solidFill>
            <a:srgbClr val="FFC000"/>
          </a:solidFill>
        </p:spPr>
        <p:txBody>
          <a:bodyPr>
            <a:normAutofit fontScale="90000"/>
          </a:bodyPr>
          <a:lstStyle/>
          <a:p>
            <a:pPr algn="ctr"/>
            <a:r>
              <a:rPr lang="en-US" dirty="0"/>
              <a:t>Presentation Overview: Advancing Climate Literacy in Building Trades’ Training</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803042"/>
            <a:ext cx="18287999" cy="8483958"/>
          </a:xfrm>
          <a:solidFill>
            <a:srgbClr val="FFFFCC"/>
          </a:solidFill>
        </p:spPr>
        <p:txBody>
          <a:bodyPr>
            <a:normAutofit/>
          </a:bodyPr>
          <a:lstStyle/>
          <a:p>
            <a:r>
              <a:rPr lang="en-US" dirty="0"/>
              <a:t>Object of the project: promoting climate literacy in the trades’ training system</a:t>
            </a:r>
          </a:p>
          <a:p>
            <a:r>
              <a:rPr lang="en-US" dirty="0"/>
              <a:t>How the project was established</a:t>
            </a:r>
          </a:p>
          <a:p>
            <a:r>
              <a:rPr lang="en-US" dirty="0"/>
              <a:t>The project team: </a:t>
            </a:r>
          </a:p>
          <a:p>
            <a:pPr lvl="1">
              <a:buFont typeface="Wingdings" panose="05000000000000000000" pitchFamily="2" charset="2"/>
              <a:buChar char="q"/>
            </a:pPr>
            <a:r>
              <a:rPr lang="en-US" sz="3200" dirty="0"/>
              <a:t>Canadian Buildings Trade Union (CBTU)</a:t>
            </a:r>
          </a:p>
          <a:p>
            <a:pPr lvl="1">
              <a:buFont typeface="Wingdings" panose="05000000000000000000" pitchFamily="2" charset="2"/>
              <a:buChar char="q"/>
            </a:pPr>
            <a:r>
              <a:rPr lang="en-US" sz="3200" dirty="0"/>
              <a:t>Climate and Industry Research Team ( CIRT)</a:t>
            </a:r>
          </a:p>
          <a:p>
            <a:pPr lvl="1">
              <a:buFont typeface="Wingdings" panose="05000000000000000000" pitchFamily="2" charset="2"/>
              <a:buChar char="q"/>
            </a:pPr>
            <a:r>
              <a:rPr lang="en-US" sz="3200" dirty="0" err="1"/>
              <a:t>SkillPlan</a:t>
            </a:r>
            <a:endParaRPr lang="en-US" sz="3200" dirty="0"/>
          </a:p>
          <a:p>
            <a:pPr lvl="1">
              <a:buFont typeface="Wingdings" panose="05000000000000000000" pitchFamily="2" charset="2"/>
              <a:buChar char="q"/>
            </a:pPr>
            <a:r>
              <a:rPr lang="en-US" sz="3200" dirty="0"/>
              <a:t>Social Research and Demonstration Corporation (SRDC)</a:t>
            </a:r>
          </a:p>
          <a:p>
            <a:pPr lvl="1">
              <a:buFont typeface="Wingdings" panose="05000000000000000000" pitchFamily="2" charset="2"/>
              <a:buChar char="q"/>
            </a:pPr>
            <a:r>
              <a:rPr lang="en-US" sz="3200" dirty="0"/>
              <a:t>CBTU Advisory Committee</a:t>
            </a:r>
          </a:p>
          <a:p>
            <a:r>
              <a:rPr lang="en-US" dirty="0"/>
              <a:t>Research findings: English Canada, Quebec, US and Europe</a:t>
            </a:r>
          </a:p>
          <a:p>
            <a:r>
              <a:rPr lang="en-US" dirty="0"/>
              <a:t>Curriculum development process</a:t>
            </a:r>
          </a:p>
          <a:p>
            <a:r>
              <a:rPr lang="en-US" dirty="0"/>
              <a:t>Next steps in the project: rolling out the climate curriculum</a:t>
            </a:r>
          </a:p>
          <a:p>
            <a:pPr marL="114300" indent="0">
              <a:buNone/>
            </a:pPr>
            <a:r>
              <a:rPr lang="en-US" sz="3200" b="1" dirty="0"/>
              <a:t>Acknowledgement: Funding for the project has been provided by the Federal Government’s Union Training and Innovation Program (UTIP)</a:t>
            </a:r>
          </a:p>
          <a:p>
            <a:endParaRPr lang="en-US" dirty="0"/>
          </a:p>
          <a:p>
            <a:endParaRPr lang="en-US" dirty="0"/>
          </a:p>
          <a:p>
            <a:endParaRPr lang="en-US" dirty="0"/>
          </a:p>
        </p:txBody>
      </p:sp>
    </p:spTree>
    <p:extLst>
      <p:ext uri="{BB962C8B-B14F-4D97-AF65-F5344CB8AC3E}">
        <p14:creationId xmlns:p14="http://schemas.microsoft.com/office/powerpoint/2010/main" val="2918778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35868" y="285750"/>
            <a:ext cx="15773400" cy="1228726"/>
          </a:xfrm>
          <a:solidFill>
            <a:srgbClr val="FFC000"/>
          </a:solidFill>
        </p:spPr>
        <p:txBody>
          <a:bodyPr>
            <a:normAutofit/>
          </a:bodyPr>
          <a:lstStyle/>
          <a:p>
            <a:pPr algn="ctr"/>
            <a:r>
              <a:rPr lang="en-US" sz="5400" dirty="0"/>
              <a:t>Piloting, Implementing and Revising the Curriculum</a:t>
            </a:r>
          </a:p>
        </p:txBody>
      </p:sp>
      <p:sp>
        <p:nvSpPr>
          <p:cNvPr id="3" name="Text Placeholder 2">
            <a:extLst>
              <a:ext uri="{FF2B5EF4-FFF2-40B4-BE49-F238E27FC236}">
                <a16:creationId xmlns:a16="http://schemas.microsoft.com/office/drawing/2014/main" id="{4BF9C93F-8432-41F6-9306-3E63F4A26771}"/>
              </a:ext>
            </a:extLst>
          </p:cNvPr>
          <p:cNvSpPr>
            <a:spLocks noGrp="1"/>
          </p:cNvSpPr>
          <p:nvPr>
            <p:ph type="body" idx="1"/>
          </p:nvPr>
        </p:nvSpPr>
        <p:spPr>
          <a:xfrm>
            <a:off x="1" y="1643063"/>
            <a:ext cx="18163308" cy="8643937"/>
          </a:xfrm>
          <a:solidFill>
            <a:srgbClr val="FFFFCC"/>
          </a:solidFill>
        </p:spPr>
        <p:txBody>
          <a:bodyPr>
            <a:noAutofit/>
          </a:bodyPr>
          <a:lstStyle/>
          <a:p>
            <a:r>
              <a:rPr lang="en-US" sz="4800" dirty="0"/>
              <a:t>Once the draft curriculum is finalized it will be implemented in selected trades training </a:t>
            </a:r>
            <a:r>
              <a:rPr lang="en-US" sz="4800" dirty="0" err="1"/>
              <a:t>centres</a:t>
            </a:r>
            <a:r>
              <a:rPr lang="en-US" sz="4800" dirty="0"/>
              <a:t> across Canada</a:t>
            </a:r>
          </a:p>
          <a:p>
            <a:r>
              <a:rPr lang="en-US" sz="4800" dirty="0"/>
              <a:t>This will include material for apprentices and for trainers to deliver it</a:t>
            </a:r>
          </a:p>
          <a:p>
            <a:r>
              <a:rPr lang="en-US" sz="4800" dirty="0"/>
              <a:t>It will also include upgrade modules for journey workers </a:t>
            </a:r>
          </a:p>
          <a:p>
            <a:r>
              <a:rPr lang="en-US" sz="4800" dirty="0"/>
              <a:t>After the pilot delivery, the impact will be evaluated and revisions made to address weakness that are identified</a:t>
            </a:r>
          </a:p>
          <a:p>
            <a:r>
              <a:rPr lang="en-US" sz="4800" dirty="0"/>
              <a:t>Then the amended curriculum will be rolled out to 80 trades trainers and 1500 apprentices in the next phase of the project</a:t>
            </a:r>
          </a:p>
          <a:p>
            <a:r>
              <a:rPr lang="en-US" sz="4800" dirty="0"/>
              <a:t>The hope is that the outcome of this project will play a role in shaping future revisions to the Red Seal standards</a:t>
            </a:r>
          </a:p>
          <a:p>
            <a:pPr marL="114300" indent="0">
              <a:buNone/>
            </a:pPr>
            <a:endParaRPr lang="en-US" sz="4400" dirty="0"/>
          </a:p>
        </p:txBody>
      </p:sp>
    </p:spTree>
    <p:extLst>
      <p:ext uri="{BB962C8B-B14F-4D97-AF65-F5344CB8AC3E}">
        <p14:creationId xmlns:p14="http://schemas.microsoft.com/office/powerpoint/2010/main" val="2106986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35868" y="285750"/>
            <a:ext cx="15773400" cy="1228726"/>
          </a:xfrm>
          <a:solidFill>
            <a:srgbClr val="FFC000"/>
          </a:solidFill>
        </p:spPr>
        <p:txBody>
          <a:bodyPr>
            <a:normAutofit/>
          </a:bodyPr>
          <a:lstStyle/>
          <a:p>
            <a:pPr algn="ctr"/>
            <a:r>
              <a:rPr lang="en-US" sz="5400" dirty="0"/>
              <a:t>Final Comments</a:t>
            </a:r>
          </a:p>
        </p:txBody>
      </p:sp>
      <p:sp>
        <p:nvSpPr>
          <p:cNvPr id="3" name="Text Placeholder 2">
            <a:extLst>
              <a:ext uri="{FF2B5EF4-FFF2-40B4-BE49-F238E27FC236}">
                <a16:creationId xmlns:a16="http://schemas.microsoft.com/office/drawing/2014/main" id="{4BF9C93F-8432-41F6-9306-3E63F4A26771}"/>
              </a:ext>
            </a:extLst>
          </p:cNvPr>
          <p:cNvSpPr>
            <a:spLocks noGrp="1"/>
          </p:cNvSpPr>
          <p:nvPr>
            <p:ph type="body" idx="1"/>
          </p:nvPr>
        </p:nvSpPr>
        <p:spPr>
          <a:xfrm>
            <a:off x="1" y="1643063"/>
            <a:ext cx="18045112" cy="8643937"/>
          </a:xfrm>
          <a:solidFill>
            <a:srgbClr val="FFFFCC"/>
          </a:solidFill>
        </p:spPr>
        <p:txBody>
          <a:bodyPr>
            <a:noAutofit/>
          </a:bodyPr>
          <a:lstStyle/>
          <a:p>
            <a:r>
              <a:rPr lang="en-US" sz="4800" dirty="0"/>
              <a:t>The project is unique because it links climate research with making concrete changes in the curriculum used in the apprenticeship system</a:t>
            </a:r>
          </a:p>
          <a:p>
            <a:r>
              <a:rPr lang="en-US" sz="4800" dirty="0"/>
              <a:t>The research draws on the experience of trainers in three major jurisdictions: Canada, the US and the EU</a:t>
            </a:r>
          </a:p>
          <a:p>
            <a:r>
              <a:rPr lang="en-US" sz="4800" dirty="0"/>
              <a:t>It includes developing pilots for testing the curriculum </a:t>
            </a:r>
          </a:p>
          <a:p>
            <a:r>
              <a:rPr lang="en-US" sz="4800" dirty="0"/>
              <a:t>It includes evaluating the effectiveness of the draft curriculum and modifying it based on the evaluations</a:t>
            </a:r>
          </a:p>
          <a:p>
            <a:r>
              <a:rPr lang="en-US" sz="4800" dirty="0"/>
              <a:t>It includes a commitment to implementing the curriculum more broadly in the training </a:t>
            </a:r>
            <a:r>
              <a:rPr lang="en-US" sz="4800" dirty="0" err="1"/>
              <a:t>centres</a:t>
            </a:r>
            <a:r>
              <a:rPr lang="en-US" sz="4800" dirty="0"/>
              <a:t> operated by the building trades</a:t>
            </a:r>
          </a:p>
          <a:p>
            <a:r>
              <a:rPr lang="en-US" sz="4800" dirty="0"/>
              <a:t>It makes use of research to facilitate knowledge translation</a:t>
            </a:r>
          </a:p>
        </p:txBody>
      </p:sp>
    </p:spTree>
    <p:extLst>
      <p:ext uri="{BB962C8B-B14F-4D97-AF65-F5344CB8AC3E}">
        <p14:creationId xmlns:p14="http://schemas.microsoft.com/office/powerpoint/2010/main" val="1264889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231198"/>
            <a:ext cx="15773400" cy="1057275"/>
          </a:xfrm>
          <a:solidFill>
            <a:srgbClr val="FFC000"/>
          </a:solidFill>
        </p:spPr>
        <p:txBody>
          <a:bodyPr>
            <a:normAutofit/>
          </a:bodyPr>
          <a:lstStyle/>
          <a:p>
            <a:pPr algn="ctr"/>
            <a:r>
              <a:rPr lang="en-US" dirty="0"/>
              <a:t>Objective of the Project: Climate Literacy</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537855"/>
            <a:ext cx="18287999" cy="8749145"/>
          </a:xfrm>
          <a:solidFill>
            <a:srgbClr val="FFFFCC"/>
          </a:solidFill>
        </p:spPr>
        <p:txBody>
          <a:bodyPr>
            <a:normAutofit fontScale="62500" lnSpcReduction="20000"/>
          </a:bodyPr>
          <a:lstStyle/>
          <a:p>
            <a:pPr marL="457200" lvl="2">
              <a:lnSpc>
                <a:spcPct val="120000"/>
              </a:lnSpc>
              <a:spcBef>
                <a:spcPts val="1200"/>
              </a:spcBef>
              <a:buClr>
                <a:srgbClr val="1B1A1A"/>
              </a:buClr>
              <a:buSzPts val="2400"/>
            </a:pPr>
            <a:r>
              <a:rPr lang="en-US" sz="6200" dirty="0">
                <a:solidFill>
                  <a:schemeClr val="tx1"/>
                </a:solidFill>
                <a:latin typeface="Calibri-Bold"/>
              </a:rPr>
              <a:t>Define climate literacy and investigate how it can be incorporated into the curriculum for apprentices and upgrade modules for working trades in construction</a:t>
            </a:r>
          </a:p>
          <a:p>
            <a:pPr marL="457200" lvl="2">
              <a:lnSpc>
                <a:spcPct val="120000"/>
              </a:lnSpc>
              <a:spcBef>
                <a:spcPts val="1200"/>
              </a:spcBef>
              <a:buClr>
                <a:srgbClr val="1B1A1A"/>
              </a:buClr>
              <a:buSzPts val="2400"/>
            </a:pPr>
            <a:r>
              <a:rPr lang="en-US" sz="6200" dirty="0">
                <a:solidFill>
                  <a:schemeClr val="tx1"/>
                </a:solidFill>
                <a:latin typeface="Calibri-Bold"/>
              </a:rPr>
              <a:t>Identify best practices and innovative climate training in Canada, US and Europe</a:t>
            </a:r>
          </a:p>
          <a:p>
            <a:pPr marL="457200" lvl="2">
              <a:lnSpc>
                <a:spcPct val="120000"/>
              </a:lnSpc>
              <a:spcBef>
                <a:spcPts val="1200"/>
              </a:spcBef>
              <a:buClr>
                <a:srgbClr val="1B1A1A"/>
              </a:buClr>
              <a:buSzPts val="2400"/>
            </a:pPr>
            <a:r>
              <a:rPr lang="en-US" sz="6200" dirty="0">
                <a:solidFill>
                  <a:schemeClr val="tx1"/>
                </a:solidFill>
                <a:latin typeface="Calibri-Bold"/>
              </a:rPr>
              <a:t>Promote awareness of the potential of the building industry to address climate change and meet Canada’s ambitious climate targets in the building sector</a:t>
            </a:r>
          </a:p>
          <a:p>
            <a:pPr marL="457200" lvl="2">
              <a:lnSpc>
                <a:spcPct val="120000"/>
              </a:lnSpc>
              <a:spcBef>
                <a:spcPts val="1200"/>
              </a:spcBef>
              <a:buClr>
                <a:srgbClr val="1B1A1A"/>
              </a:buClr>
              <a:buSzPts val="2400"/>
            </a:pPr>
            <a:r>
              <a:rPr lang="en-US" sz="6200" dirty="0">
                <a:solidFill>
                  <a:schemeClr val="tx1"/>
                </a:solidFill>
                <a:latin typeface="Calibri-Bold"/>
              </a:rPr>
              <a:t>Ensure that the current and future construction workforce has the capacity to deliver net zero carbon/low energy building practices. </a:t>
            </a:r>
          </a:p>
          <a:p>
            <a:pPr marL="457200" lvl="2">
              <a:lnSpc>
                <a:spcPct val="120000"/>
              </a:lnSpc>
              <a:spcBef>
                <a:spcPts val="1200"/>
              </a:spcBef>
              <a:buClr>
                <a:srgbClr val="1B1A1A"/>
              </a:buClr>
              <a:buSzPts val="2400"/>
            </a:pPr>
            <a:r>
              <a:rPr lang="en-US" sz="6200" dirty="0">
                <a:solidFill>
                  <a:schemeClr val="tx1"/>
                </a:solidFill>
                <a:latin typeface="Calibri-Bold"/>
              </a:rPr>
              <a:t>Promote climate literacy, environmental understanding and green energy awareness in apprenticeship programs and in on-the-job training</a:t>
            </a:r>
          </a:p>
          <a:p>
            <a:pPr marL="457200" lvl="2">
              <a:lnSpc>
                <a:spcPct val="120000"/>
              </a:lnSpc>
              <a:spcBef>
                <a:spcPts val="1200"/>
              </a:spcBef>
              <a:buClr>
                <a:srgbClr val="1B1A1A"/>
              </a:buClr>
              <a:buSzPts val="2400"/>
            </a:pPr>
            <a:r>
              <a:rPr lang="en-US" sz="6200" dirty="0">
                <a:solidFill>
                  <a:schemeClr val="tx1"/>
                </a:solidFill>
                <a:latin typeface="Calibri-Bold"/>
              </a:rPr>
              <a:t>Implement this through development of climate focused curriculum for classroom, virtual learning and on-the-job upgrading programs</a:t>
            </a:r>
          </a:p>
          <a:p>
            <a:pPr marL="457200" lvl="2">
              <a:lnSpc>
                <a:spcPct val="120000"/>
              </a:lnSpc>
              <a:spcBef>
                <a:spcPts val="1200"/>
              </a:spcBef>
              <a:buClr>
                <a:srgbClr val="1B1A1A"/>
              </a:buClr>
              <a:buSzPts val="2400"/>
            </a:pPr>
            <a:r>
              <a:rPr lang="en-US" sz="6200" dirty="0">
                <a:latin typeface="Calibri-Bold"/>
              </a:rPr>
              <a:t>Test the new curriculum in trades training facilities and in Canadian workplaces</a:t>
            </a:r>
          </a:p>
          <a:p>
            <a:endParaRPr lang="en-US" dirty="0"/>
          </a:p>
        </p:txBody>
      </p:sp>
    </p:spTree>
    <p:extLst>
      <p:ext uri="{BB962C8B-B14F-4D97-AF65-F5344CB8AC3E}">
        <p14:creationId xmlns:p14="http://schemas.microsoft.com/office/powerpoint/2010/main" val="979104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231198"/>
            <a:ext cx="15773400" cy="1667940"/>
          </a:xfrm>
          <a:solidFill>
            <a:srgbClr val="FFC000"/>
          </a:solidFill>
        </p:spPr>
        <p:txBody>
          <a:bodyPr>
            <a:normAutofit fontScale="90000"/>
          </a:bodyPr>
          <a:lstStyle/>
          <a:p>
            <a:pPr algn="ctr"/>
            <a:r>
              <a:rPr lang="en-US" dirty="0"/>
              <a:t>Background: Climate Change is Largely Missing in Curriculum of Current Trades’ Training Programs</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2047741"/>
            <a:ext cx="18287999" cy="8239259"/>
          </a:xfrm>
          <a:solidFill>
            <a:srgbClr val="FFFFCC"/>
          </a:solidFill>
        </p:spPr>
        <p:txBody>
          <a:bodyPr>
            <a:noAutofit/>
          </a:bodyPr>
          <a:lstStyle/>
          <a:p>
            <a:pPr marL="457200" lvl="2">
              <a:lnSpc>
                <a:spcPct val="120000"/>
              </a:lnSpc>
              <a:spcBef>
                <a:spcPts val="1200"/>
              </a:spcBef>
              <a:buClr>
                <a:srgbClr val="1B1A1A"/>
              </a:buClr>
              <a:buSzPts val="2400"/>
            </a:pPr>
            <a:r>
              <a:rPr lang="en-US" sz="4400" dirty="0">
                <a:solidFill>
                  <a:schemeClr val="tx1"/>
                </a:solidFill>
                <a:latin typeface="Calibri-Bold"/>
              </a:rPr>
              <a:t>The national Red Seal Standards determine the skills apprentices must master to qualify as </a:t>
            </a:r>
            <a:r>
              <a:rPr lang="en-US" sz="4400" dirty="0">
                <a:latin typeface="Calibri-Bold"/>
              </a:rPr>
              <a:t>certified skilled trades’ workers</a:t>
            </a:r>
          </a:p>
          <a:p>
            <a:pPr marL="457200" lvl="2">
              <a:lnSpc>
                <a:spcPct val="120000"/>
              </a:lnSpc>
              <a:spcBef>
                <a:spcPts val="1200"/>
              </a:spcBef>
              <a:buClr>
                <a:srgbClr val="1B1A1A"/>
              </a:buClr>
              <a:buSzPts val="2400"/>
            </a:pPr>
            <a:r>
              <a:rPr lang="en-US" sz="4400" dirty="0">
                <a:latin typeface="Calibri-Bold"/>
              </a:rPr>
              <a:t>Climate change is not covered in the current Red Seal curriculum</a:t>
            </a:r>
          </a:p>
          <a:p>
            <a:pPr marL="457200" lvl="2">
              <a:lnSpc>
                <a:spcPct val="120000"/>
              </a:lnSpc>
              <a:spcBef>
                <a:spcPts val="1200"/>
              </a:spcBef>
              <a:buClr>
                <a:srgbClr val="1B1A1A"/>
              </a:buClr>
              <a:buSzPts val="2400"/>
            </a:pPr>
            <a:r>
              <a:rPr lang="en-US" sz="4400" dirty="0">
                <a:latin typeface="Calibri-Bold"/>
              </a:rPr>
              <a:t>Because the Red Seal exams do not include climate issues, instructors are limited in what they can cover in their training programs</a:t>
            </a:r>
          </a:p>
          <a:p>
            <a:pPr marL="457200" lvl="2">
              <a:lnSpc>
                <a:spcPct val="120000"/>
              </a:lnSpc>
              <a:spcBef>
                <a:spcPts val="1200"/>
              </a:spcBef>
              <a:buClr>
                <a:srgbClr val="1B1A1A"/>
              </a:buClr>
              <a:buSzPts val="2400"/>
            </a:pPr>
            <a:r>
              <a:rPr kumimoji="0" lang="en-US" sz="4400" kern="0" cap="none" spc="0" normalizeH="0" noProof="0" dirty="0">
                <a:ln>
                  <a:noFill/>
                </a:ln>
                <a:solidFill>
                  <a:srgbClr val="000000"/>
                </a:solidFill>
                <a:effectLst/>
                <a:uLnTx/>
                <a:uFillTx/>
                <a:latin typeface="Calibri-Bold"/>
                <a:cs typeface="Arial"/>
                <a:sym typeface="Arial"/>
              </a:rPr>
              <a:t>The Red Seal Standards also shape the content of provincial trades’ training </a:t>
            </a:r>
            <a:r>
              <a:rPr lang="en-US" sz="4400" dirty="0">
                <a:solidFill>
                  <a:srgbClr val="000000"/>
                </a:solidFill>
                <a:latin typeface="Calibri-Bold"/>
                <a:cs typeface="Arial"/>
                <a:sym typeface="Arial"/>
              </a:rPr>
              <a:t>p</a:t>
            </a:r>
            <a:r>
              <a:rPr kumimoji="0" lang="en-US" sz="4400" kern="0" cap="none" spc="0" normalizeH="0" noProof="0" dirty="0" err="1">
                <a:ln>
                  <a:noFill/>
                </a:ln>
                <a:solidFill>
                  <a:srgbClr val="000000"/>
                </a:solidFill>
                <a:effectLst/>
                <a:uLnTx/>
                <a:uFillTx/>
                <a:latin typeface="Calibri-Bold"/>
                <a:cs typeface="Arial"/>
                <a:sym typeface="Arial"/>
              </a:rPr>
              <a:t>rograms</a:t>
            </a:r>
            <a:r>
              <a:rPr kumimoji="0" lang="en-US" sz="4400" kern="0" cap="none" spc="0" normalizeH="0" noProof="0" dirty="0">
                <a:ln>
                  <a:noFill/>
                </a:ln>
                <a:solidFill>
                  <a:srgbClr val="000000"/>
                </a:solidFill>
                <a:effectLst/>
                <a:uLnTx/>
                <a:uFillTx/>
                <a:latin typeface="Calibri-Bold"/>
                <a:cs typeface="Arial"/>
                <a:sym typeface="Arial"/>
              </a:rPr>
              <a:t>, limiting what they can include on climate issues</a:t>
            </a:r>
          </a:p>
          <a:p>
            <a:pPr marL="457200" lvl="2">
              <a:lnSpc>
                <a:spcPct val="120000"/>
              </a:lnSpc>
              <a:spcBef>
                <a:spcPts val="1200"/>
              </a:spcBef>
              <a:buClr>
                <a:srgbClr val="1B1A1A"/>
              </a:buClr>
              <a:buSzPts val="2400"/>
            </a:pPr>
            <a:r>
              <a:rPr lang="en-US" sz="4400" dirty="0">
                <a:solidFill>
                  <a:srgbClr val="000000"/>
                </a:solidFill>
                <a:latin typeface="Calibri-Bold"/>
                <a:cs typeface="Arial"/>
                <a:sym typeface="Arial"/>
              </a:rPr>
              <a:t>Climate is having an increasing impact on construction work and workers</a:t>
            </a:r>
            <a:endParaRPr kumimoji="0" lang="en-US" sz="4400" kern="0" cap="none" spc="0" normalizeH="0" noProof="0" dirty="0">
              <a:ln>
                <a:noFill/>
              </a:ln>
              <a:solidFill>
                <a:srgbClr val="000000"/>
              </a:solidFill>
              <a:effectLst/>
              <a:uLnTx/>
              <a:uFillTx/>
              <a:latin typeface="Calibri-Bold"/>
              <a:cs typeface="Arial"/>
              <a:sym typeface="Arial"/>
            </a:endParaRPr>
          </a:p>
          <a:p>
            <a:pPr marL="457200" lvl="2">
              <a:lnSpc>
                <a:spcPct val="120000"/>
              </a:lnSpc>
              <a:spcBef>
                <a:spcPts val="1200"/>
              </a:spcBef>
              <a:buClr>
                <a:srgbClr val="1B1A1A"/>
              </a:buClr>
              <a:buSzPts val="2400"/>
            </a:pPr>
            <a:r>
              <a:rPr lang="en-US" sz="4400" dirty="0">
                <a:solidFill>
                  <a:srgbClr val="000000"/>
                </a:solidFill>
                <a:latin typeface="Calibri-Bold"/>
                <a:cs typeface="Arial"/>
                <a:sym typeface="Arial"/>
              </a:rPr>
              <a:t>The climate literacy project is intended to address this gap</a:t>
            </a:r>
            <a:endParaRPr kumimoji="0" lang="en-US" sz="4400" kern="0" cap="none" spc="0" normalizeH="0" noProof="0" dirty="0">
              <a:ln>
                <a:noFill/>
              </a:ln>
              <a:solidFill>
                <a:srgbClr val="000000"/>
              </a:solidFill>
              <a:effectLst/>
              <a:uLnTx/>
              <a:uFillTx/>
              <a:latin typeface="Calibri-Bold"/>
              <a:cs typeface="Arial"/>
              <a:sym typeface="Arial"/>
            </a:endParaRPr>
          </a:p>
        </p:txBody>
      </p:sp>
    </p:spTree>
    <p:extLst>
      <p:ext uri="{BB962C8B-B14F-4D97-AF65-F5344CB8AC3E}">
        <p14:creationId xmlns:p14="http://schemas.microsoft.com/office/powerpoint/2010/main" val="732017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9D2BC0A-FC1E-4D2F-86A8-D6ADADC87862}"/>
              </a:ext>
            </a:extLst>
          </p:cNvPr>
          <p:cNvSpPr>
            <a:spLocks noGrp="1"/>
          </p:cNvSpPr>
          <p:nvPr>
            <p:ph type="title"/>
          </p:nvPr>
        </p:nvSpPr>
        <p:spPr>
          <a:xfrm>
            <a:off x="221673" y="249383"/>
            <a:ext cx="17816945" cy="1462186"/>
          </a:xfrm>
          <a:solidFill>
            <a:srgbClr val="FFC000"/>
          </a:solidFill>
        </p:spPr>
        <p:txBody>
          <a:bodyPr>
            <a:normAutofit/>
          </a:bodyPr>
          <a:lstStyle/>
          <a:p>
            <a:pPr algn="ctr"/>
            <a:r>
              <a:rPr lang="en-US" dirty="0"/>
              <a:t>Establishment of the Project</a:t>
            </a:r>
          </a:p>
        </p:txBody>
      </p:sp>
      <p:sp>
        <p:nvSpPr>
          <p:cNvPr id="5" name="Text Placeholder 4">
            <a:extLst>
              <a:ext uri="{FF2B5EF4-FFF2-40B4-BE49-F238E27FC236}">
                <a16:creationId xmlns:a16="http://schemas.microsoft.com/office/drawing/2014/main" id="{4037BB5F-2454-40A2-9A50-E4CD58526F4C}"/>
              </a:ext>
            </a:extLst>
          </p:cNvPr>
          <p:cNvSpPr>
            <a:spLocks noGrp="1"/>
          </p:cNvSpPr>
          <p:nvPr>
            <p:ph type="body" idx="1"/>
          </p:nvPr>
        </p:nvSpPr>
        <p:spPr>
          <a:xfrm>
            <a:off x="-1" y="1899138"/>
            <a:ext cx="18499015" cy="8387862"/>
          </a:xfrm>
          <a:solidFill>
            <a:srgbClr val="FFFFCC"/>
          </a:solidFill>
        </p:spPr>
        <p:txBody>
          <a:bodyPr>
            <a:normAutofit/>
          </a:bodyPr>
          <a:lstStyle/>
          <a:p>
            <a:pPr>
              <a:tabLst>
                <a:tab pos="16600488" algn="l"/>
              </a:tabLst>
            </a:pPr>
            <a:r>
              <a:rPr lang="en-US" dirty="0"/>
              <a:t>The Canadian Building Trades Union (CBTU) represents 600,000 skilled workers in the construction industry</a:t>
            </a:r>
          </a:p>
          <a:p>
            <a:pPr>
              <a:tabLst>
                <a:tab pos="16600488" algn="l"/>
              </a:tabLst>
            </a:pPr>
            <a:r>
              <a:rPr lang="en-US" dirty="0"/>
              <a:t>CBTU recognized there was a need to assess the role of the construction sector and its trades’ membership in addressing climate change</a:t>
            </a:r>
          </a:p>
          <a:p>
            <a:pPr>
              <a:tabLst>
                <a:tab pos="16600488" algn="l"/>
              </a:tabLst>
            </a:pPr>
            <a:r>
              <a:rPr lang="en-US" dirty="0"/>
              <a:t>It partnered with an academic team, a curriculum development organization and a not-for-profit firm specializing in project evaluation to develop a proposal</a:t>
            </a:r>
          </a:p>
          <a:p>
            <a:pPr>
              <a:tabLst>
                <a:tab pos="16600488" algn="l"/>
              </a:tabLst>
            </a:pPr>
            <a:r>
              <a:rPr lang="en-US" dirty="0"/>
              <a:t>It successfully applied to the Federal Government’s Union Training &amp; Innovation Program (UTIP) for funding to explore climate literacy in trades’ training</a:t>
            </a:r>
          </a:p>
          <a:p>
            <a:r>
              <a:rPr lang="en-US" dirty="0"/>
              <a:t>It set up a project advisory committee from its member unions to oversee the project and facilitate access to union trades’ training programs across Canada</a:t>
            </a:r>
          </a:p>
          <a:p>
            <a:r>
              <a:rPr lang="en-US" dirty="0"/>
              <a:t>The 5-year Building it Green project began in the spring of 2021</a:t>
            </a:r>
          </a:p>
        </p:txBody>
      </p:sp>
    </p:spTree>
    <p:extLst>
      <p:ext uri="{BB962C8B-B14F-4D97-AF65-F5344CB8AC3E}">
        <p14:creationId xmlns:p14="http://schemas.microsoft.com/office/powerpoint/2010/main" val="3913489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5129A9-2944-7592-76F5-1C56E2346D49}"/>
              </a:ext>
            </a:extLst>
          </p:cNvPr>
          <p:cNvSpPr>
            <a:spLocks noGrp="1"/>
          </p:cNvSpPr>
          <p:nvPr>
            <p:ph type="title"/>
          </p:nvPr>
        </p:nvSpPr>
        <p:spPr>
          <a:xfrm>
            <a:off x="1257300" y="128789"/>
            <a:ext cx="15773400" cy="682580"/>
          </a:xfrm>
          <a:solidFill>
            <a:srgbClr val="FFC000"/>
          </a:solidFill>
        </p:spPr>
        <p:txBody>
          <a:bodyPr>
            <a:normAutofit fontScale="90000"/>
          </a:bodyPr>
          <a:lstStyle/>
          <a:p>
            <a:pPr algn="ctr"/>
            <a:r>
              <a:rPr lang="en-GB" dirty="0"/>
              <a:t>The Building It Green Project Team</a:t>
            </a:r>
          </a:p>
        </p:txBody>
      </p:sp>
      <p:sp>
        <p:nvSpPr>
          <p:cNvPr id="5" name="Content Placeholder 4">
            <a:extLst>
              <a:ext uri="{FF2B5EF4-FFF2-40B4-BE49-F238E27FC236}">
                <a16:creationId xmlns:a16="http://schemas.microsoft.com/office/drawing/2014/main" id="{7BF81162-0855-1F04-2F92-1802D4FFE3A3}"/>
              </a:ext>
            </a:extLst>
          </p:cNvPr>
          <p:cNvSpPr>
            <a:spLocks noGrp="1"/>
          </p:cNvSpPr>
          <p:nvPr>
            <p:ph idx="1"/>
          </p:nvPr>
        </p:nvSpPr>
        <p:spPr>
          <a:xfrm>
            <a:off x="0" y="1336431"/>
            <a:ext cx="18288000" cy="8950569"/>
          </a:xfrm>
          <a:solidFill>
            <a:srgbClr val="FFFFCC"/>
          </a:solidFill>
        </p:spPr>
        <p:txBody>
          <a:bodyPr>
            <a:normAutofit fontScale="92500"/>
          </a:bodyPr>
          <a:lstStyle/>
          <a:p>
            <a:pPr marL="0" indent="0">
              <a:buNone/>
            </a:pPr>
            <a:r>
              <a:rPr lang="en-GB" sz="3600" b="1" dirty="0"/>
              <a:t>Canadian Building Trades’ Unions (CBTU)</a:t>
            </a:r>
          </a:p>
          <a:p>
            <a:r>
              <a:rPr lang="en-GB" sz="3600" dirty="0"/>
              <a:t>Represents 14 building trades unions in the construction sector</a:t>
            </a:r>
          </a:p>
          <a:p>
            <a:r>
              <a:rPr lang="en-GB" sz="3600" dirty="0"/>
              <a:t>Responsible for managing the overall project and meeting contract obligations</a:t>
            </a:r>
          </a:p>
          <a:p>
            <a:r>
              <a:rPr lang="en-GB" sz="3600" dirty="0"/>
              <a:t>Established an advisory committee from its member trades to oversee project development</a:t>
            </a:r>
          </a:p>
          <a:p>
            <a:pPr marL="0" indent="0">
              <a:buNone/>
            </a:pPr>
            <a:r>
              <a:rPr lang="en-GB" sz="3600" b="1" dirty="0"/>
              <a:t>Climate and Industry Research Team (CIRT)</a:t>
            </a:r>
          </a:p>
          <a:p>
            <a:r>
              <a:rPr lang="en-GB" sz="3600" dirty="0"/>
              <a:t>Academic team responsible for researching a literature review and environmental scan</a:t>
            </a:r>
          </a:p>
          <a:p>
            <a:r>
              <a:rPr lang="en-GB" sz="3600" dirty="0"/>
              <a:t>Provides evidence on climate/environmental issues for needs assessment &amp; curriculum development</a:t>
            </a:r>
          </a:p>
          <a:p>
            <a:pPr marL="0" indent="0">
              <a:buNone/>
            </a:pPr>
            <a:r>
              <a:rPr lang="en-GB" sz="3600" b="1" dirty="0" err="1"/>
              <a:t>SkillPlan</a:t>
            </a:r>
            <a:endParaRPr lang="en-GB" sz="3600" b="1" dirty="0"/>
          </a:p>
          <a:p>
            <a:r>
              <a:rPr lang="en-GB" sz="3600" dirty="0"/>
              <a:t>A joint union-management national training/curriculum development organization</a:t>
            </a:r>
          </a:p>
          <a:p>
            <a:r>
              <a:rPr lang="en-GB" sz="3600" dirty="0"/>
              <a:t>Responsible for developing curriculum and setting up training pilots for instructors/apprentices </a:t>
            </a:r>
          </a:p>
          <a:p>
            <a:pPr marL="0" indent="0">
              <a:buNone/>
            </a:pPr>
            <a:r>
              <a:rPr lang="en-GB" sz="3600" b="1" dirty="0"/>
              <a:t>Social Research and  Demonstration Corporation</a:t>
            </a:r>
          </a:p>
          <a:p>
            <a:r>
              <a:rPr lang="en-GB" sz="3600" dirty="0"/>
              <a:t>A national  not-for-profit corporation specializing in project evaluation</a:t>
            </a:r>
          </a:p>
          <a:p>
            <a:r>
              <a:rPr lang="en-GB" sz="3600" dirty="0"/>
              <a:t>Responsible for assessing the impact of the new curriculum and fine tuning it</a:t>
            </a:r>
          </a:p>
          <a:p>
            <a:endParaRPr lang="en-GB" dirty="0"/>
          </a:p>
        </p:txBody>
      </p:sp>
    </p:spTree>
    <p:extLst>
      <p:ext uri="{BB962C8B-B14F-4D97-AF65-F5344CB8AC3E}">
        <p14:creationId xmlns:p14="http://schemas.microsoft.com/office/powerpoint/2010/main" val="2745546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0" y="216909"/>
            <a:ext cx="18094036" cy="1265527"/>
          </a:xfrm>
          <a:solidFill>
            <a:srgbClr val="FFC000"/>
          </a:solidFill>
        </p:spPr>
        <p:txBody>
          <a:bodyPr>
            <a:normAutofit fontScale="90000"/>
          </a:bodyPr>
          <a:lstStyle/>
          <a:p>
            <a:pPr algn="ctr"/>
            <a:br>
              <a:rPr lang="en-US" sz="6600" b="1" dirty="0">
                <a:solidFill>
                  <a:schemeClr val="tx1"/>
                </a:solidFill>
              </a:rPr>
            </a:br>
            <a:r>
              <a:rPr lang="en-US" dirty="0">
                <a:solidFill>
                  <a:schemeClr val="tx1"/>
                </a:solidFill>
              </a:rPr>
              <a:t>Project Research: Interviewing Trades’ Trainers</a:t>
            </a:r>
            <a:br>
              <a:rPr lang="en-US" dirty="0"/>
            </a:br>
            <a:endParaRPr lang="en-US" dirty="0"/>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690255"/>
            <a:ext cx="18287999" cy="8596745"/>
          </a:xfrm>
          <a:solidFill>
            <a:srgbClr val="FFFFCC"/>
          </a:solidFill>
        </p:spPr>
        <p:txBody>
          <a:bodyPr>
            <a:normAutofit lnSpcReduction="10000"/>
          </a:bodyPr>
          <a:lstStyle/>
          <a:p>
            <a:r>
              <a:rPr lang="en-US" dirty="0"/>
              <a:t>The interview process sought to identify best practices and obtain detailed information on climate focused material in the trades’ training curriculum</a:t>
            </a:r>
          </a:p>
          <a:p>
            <a:r>
              <a:rPr lang="en-US" dirty="0"/>
              <a:t>Interviews were carried out in English Canada, Quebec, US and Europe</a:t>
            </a:r>
          </a:p>
          <a:p>
            <a:r>
              <a:rPr lang="en-US" dirty="0"/>
              <a:t>In English Canada, it spoke with trainers from each of the 14 trades to assess the extent to which climate issues were being taught in their facilities</a:t>
            </a:r>
          </a:p>
          <a:p>
            <a:r>
              <a:rPr lang="en-US" dirty="0"/>
              <a:t>It also set up apprentice focus groups and interviews with contractors </a:t>
            </a:r>
          </a:p>
          <a:p>
            <a:r>
              <a:rPr lang="en-US" dirty="0"/>
              <a:t>In Quebec, researchers approached the Construction Commission to identify key union trainers and completed a dozen interviews</a:t>
            </a:r>
          </a:p>
          <a:p>
            <a:r>
              <a:rPr lang="en-US" dirty="0"/>
              <a:t>In the EU, it sought to identify different approaches and good practice examples for embedding climate issues in vocational education and training programs</a:t>
            </a:r>
          </a:p>
          <a:p>
            <a:r>
              <a:rPr lang="en-US" dirty="0"/>
              <a:t>EU researchers conducted 17 interviews, 2 group discussions and many training school visits in England, Wales, Scotland, Ireland, Sweden, Denmark and Belgium</a:t>
            </a:r>
          </a:p>
          <a:p>
            <a:r>
              <a:rPr lang="en-US" dirty="0"/>
              <a:t>US interviews included union trainers in 15 different facilities</a:t>
            </a:r>
          </a:p>
        </p:txBody>
      </p:sp>
    </p:spTree>
    <p:extLst>
      <p:ext uri="{BB962C8B-B14F-4D97-AF65-F5344CB8AC3E}">
        <p14:creationId xmlns:p14="http://schemas.microsoft.com/office/powerpoint/2010/main" val="2685695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242889"/>
            <a:ext cx="15773400" cy="929088"/>
          </a:xfrm>
          <a:solidFill>
            <a:srgbClr val="FFC000"/>
          </a:solidFill>
        </p:spPr>
        <p:txBody>
          <a:bodyPr>
            <a:normAutofit fontScale="90000"/>
          </a:bodyPr>
          <a:lstStyle/>
          <a:p>
            <a:pPr algn="ctr"/>
            <a:r>
              <a:rPr lang="en-US" dirty="0"/>
              <a:t>Findings Overview: Canada</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300767"/>
            <a:ext cx="18288000" cy="8986234"/>
          </a:xfrm>
          <a:solidFill>
            <a:srgbClr val="FFFFCC"/>
          </a:solidFill>
        </p:spPr>
        <p:txBody>
          <a:bodyPr>
            <a:normAutofit fontScale="55000" lnSpcReduction="20000"/>
          </a:bodyPr>
          <a:lstStyle/>
          <a:p>
            <a:pPr marL="457200" lvl="2">
              <a:lnSpc>
                <a:spcPct val="120000"/>
              </a:lnSpc>
              <a:spcBef>
                <a:spcPts val="600"/>
              </a:spcBef>
              <a:buClr>
                <a:srgbClr val="1B1A1A"/>
              </a:buClr>
              <a:buSzPts val="2400"/>
            </a:pPr>
            <a:r>
              <a:rPr lang="en-US" sz="8000" dirty="0">
                <a:latin typeface="Calibri" panose="020F0502020204030204" pitchFamily="34" charset="0"/>
              </a:rPr>
              <a:t>Government climate policy is the driving force for industry change</a:t>
            </a:r>
          </a:p>
          <a:p>
            <a:pPr marL="457200" lvl="2">
              <a:lnSpc>
                <a:spcPct val="120000"/>
              </a:lnSpc>
              <a:spcBef>
                <a:spcPts val="600"/>
              </a:spcBef>
              <a:buClr>
                <a:srgbClr val="1B1A1A"/>
              </a:buClr>
              <a:buSzPts val="2400"/>
            </a:pPr>
            <a:r>
              <a:rPr lang="en-US" sz="8000" dirty="0">
                <a:latin typeface="Calibri" panose="020F0502020204030204" pitchFamily="34" charset="0"/>
              </a:rPr>
              <a:t>This is reflected in tougher building codes and related regulations</a:t>
            </a:r>
          </a:p>
          <a:p>
            <a:pPr marL="457200" lvl="2">
              <a:lnSpc>
                <a:spcPct val="120000"/>
              </a:lnSpc>
              <a:spcBef>
                <a:spcPts val="600"/>
              </a:spcBef>
              <a:buClr>
                <a:srgbClr val="1B1A1A"/>
              </a:buClr>
              <a:buSzPts val="2400"/>
            </a:pPr>
            <a:r>
              <a:rPr lang="en-US" sz="8000" dirty="0">
                <a:latin typeface="Calibri" panose="020F0502020204030204" pitchFamily="34" charset="0"/>
              </a:rPr>
              <a:t>Apprentices are learning technical skills required to implement net zero construction</a:t>
            </a:r>
          </a:p>
          <a:p>
            <a:pPr marL="457200" lvl="2">
              <a:lnSpc>
                <a:spcPct val="120000"/>
              </a:lnSpc>
              <a:spcBef>
                <a:spcPts val="600"/>
              </a:spcBef>
              <a:buClr>
                <a:srgbClr val="1B1A1A"/>
              </a:buClr>
              <a:buSzPts val="2400"/>
            </a:pPr>
            <a:r>
              <a:rPr lang="en-US" sz="8000" dirty="0">
                <a:latin typeface="Calibri" panose="020F0502020204030204" pitchFamily="34" charset="0"/>
              </a:rPr>
              <a:t>But curriculum tends to neglect the principles of building science</a:t>
            </a:r>
          </a:p>
          <a:p>
            <a:pPr marL="457200" lvl="2">
              <a:lnSpc>
                <a:spcPct val="120000"/>
              </a:lnSpc>
              <a:spcBef>
                <a:spcPts val="600"/>
              </a:spcBef>
              <a:buClr>
                <a:srgbClr val="1B1A1A"/>
              </a:buClr>
              <a:buSzPts val="2400"/>
            </a:pPr>
            <a:r>
              <a:rPr lang="en-US" sz="8000" dirty="0">
                <a:latin typeface="Calibri" panose="020F0502020204030204" pitchFamily="34" charset="0"/>
              </a:rPr>
              <a:t>Insufficient emphasis on inter-trade collaboration and shared responsibility</a:t>
            </a:r>
          </a:p>
          <a:p>
            <a:pPr marL="457200" lvl="2">
              <a:lnSpc>
                <a:spcPct val="120000"/>
              </a:lnSpc>
              <a:spcBef>
                <a:spcPts val="600"/>
              </a:spcBef>
              <a:buClr>
                <a:srgbClr val="1B1A1A"/>
              </a:buClr>
              <a:buSzPts val="2400"/>
            </a:pPr>
            <a:r>
              <a:rPr lang="en-US" sz="8000" dirty="0">
                <a:latin typeface="Calibri" panose="020F0502020204030204" pitchFamily="34" charset="0"/>
              </a:rPr>
              <a:t>Inadequate attention to viewing buildings as integrated systems</a:t>
            </a:r>
          </a:p>
          <a:p>
            <a:pPr marL="457200" lvl="2">
              <a:lnSpc>
                <a:spcPct val="120000"/>
              </a:lnSpc>
              <a:spcBef>
                <a:spcPts val="600"/>
              </a:spcBef>
              <a:buClr>
                <a:srgbClr val="1B1A1A"/>
              </a:buClr>
              <a:buSzPts val="2400"/>
            </a:pPr>
            <a:r>
              <a:rPr lang="en-US" sz="8000" dirty="0">
                <a:latin typeface="Calibri" panose="020F0502020204030204" pitchFamily="34" charset="0"/>
              </a:rPr>
              <a:t>Net zero</a:t>
            </a:r>
            <a:r>
              <a:rPr lang="en-CA" sz="8000" dirty="0">
                <a:latin typeface="Calibri" panose="020F0502020204030204" pitchFamily="34" charset="0"/>
              </a:rPr>
              <a:t> construction </a:t>
            </a:r>
            <a:r>
              <a:rPr lang="en-US" sz="8000" dirty="0">
                <a:latin typeface="Calibri" panose="020F0502020204030204" pitchFamily="34" charset="0"/>
              </a:rPr>
              <a:t>requires a higher level of understanding, knowledge, competency and skills to be executed effectively</a:t>
            </a:r>
          </a:p>
          <a:p>
            <a:pPr marL="457200" lvl="2">
              <a:lnSpc>
                <a:spcPct val="120000"/>
              </a:lnSpc>
              <a:spcBef>
                <a:spcPts val="600"/>
              </a:spcBef>
              <a:buClr>
                <a:srgbClr val="1B1A1A"/>
              </a:buClr>
              <a:buSzPts val="2400"/>
            </a:pPr>
            <a:r>
              <a:rPr lang="en-US" sz="8000" dirty="0">
                <a:latin typeface="Calibri" panose="020F0502020204030204" pitchFamily="34" charset="0"/>
              </a:rPr>
              <a:t>Red Seal is a constraint on including climate issues in the curriculum</a:t>
            </a:r>
          </a:p>
          <a:p>
            <a:pPr marL="457200" lvl="2">
              <a:lnSpc>
                <a:spcPct val="120000"/>
              </a:lnSpc>
              <a:spcBef>
                <a:spcPts val="600"/>
              </a:spcBef>
              <a:buClr>
                <a:srgbClr val="1B1A1A"/>
              </a:buClr>
              <a:buSzPts val="2400"/>
            </a:pPr>
            <a:r>
              <a:rPr lang="en-US" sz="8000" b="0" i="0" u="none" strike="noStrike" baseline="0" dirty="0">
                <a:latin typeface="Calibri" panose="020F0502020204030204" pitchFamily="34" charset="0"/>
              </a:rPr>
              <a:t>Some</a:t>
            </a:r>
            <a:r>
              <a:rPr lang="en-US" sz="8000" dirty="0">
                <a:latin typeface="Calibri" panose="020F0502020204030204" pitchFamily="34" charset="0"/>
              </a:rPr>
              <a:t> unions have  added good climate modules to their training programs</a:t>
            </a:r>
          </a:p>
          <a:p>
            <a:pPr marL="457200" lvl="2">
              <a:lnSpc>
                <a:spcPct val="120000"/>
              </a:lnSpc>
              <a:spcBef>
                <a:spcPts val="600"/>
              </a:spcBef>
              <a:buClr>
                <a:srgbClr val="1B1A1A"/>
              </a:buClr>
              <a:buSzPts val="2400"/>
            </a:pPr>
            <a:r>
              <a:rPr lang="en-US" sz="8000" dirty="0">
                <a:latin typeface="Calibri" panose="020F0502020204030204" pitchFamily="34" charset="0"/>
              </a:rPr>
              <a:t>But this curriculum is not widely shared within unions or the industry</a:t>
            </a:r>
          </a:p>
          <a:p>
            <a:pPr marL="114300" lvl="2" indent="0">
              <a:lnSpc>
                <a:spcPct val="120000"/>
              </a:lnSpc>
              <a:spcBef>
                <a:spcPts val="600"/>
              </a:spcBef>
              <a:buClr>
                <a:srgbClr val="1B1A1A"/>
              </a:buClr>
              <a:buSzPts val="2400"/>
              <a:buNone/>
            </a:pPr>
            <a:endParaRPr lang="en-US" sz="7300" dirty="0">
              <a:latin typeface="Calibri" panose="020F0502020204030204" pitchFamily="34" charset="0"/>
            </a:endParaRPr>
          </a:p>
          <a:p>
            <a:endParaRPr lang="en-US" dirty="0"/>
          </a:p>
        </p:txBody>
      </p:sp>
    </p:spTree>
    <p:extLst>
      <p:ext uri="{BB962C8B-B14F-4D97-AF65-F5344CB8AC3E}">
        <p14:creationId xmlns:p14="http://schemas.microsoft.com/office/powerpoint/2010/main" val="1226560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A33B6E-A0CA-4056-99FC-8176B06C64B3}"/>
              </a:ext>
            </a:extLst>
          </p:cNvPr>
          <p:cNvSpPr>
            <a:spLocks noGrp="1"/>
          </p:cNvSpPr>
          <p:nvPr>
            <p:ph type="title"/>
          </p:nvPr>
        </p:nvSpPr>
        <p:spPr>
          <a:xfrm>
            <a:off x="1257300" y="547689"/>
            <a:ext cx="15773400" cy="1046650"/>
          </a:xfrm>
          <a:solidFill>
            <a:srgbClr val="FFC000"/>
          </a:solidFill>
        </p:spPr>
        <p:txBody>
          <a:bodyPr/>
          <a:lstStyle/>
          <a:p>
            <a:pPr algn="ctr"/>
            <a:r>
              <a:rPr lang="en-US" dirty="0"/>
              <a:t>Findings Overview: Europe</a:t>
            </a:r>
          </a:p>
        </p:txBody>
      </p:sp>
      <p:sp>
        <p:nvSpPr>
          <p:cNvPr id="5" name="Text Placeholder 4">
            <a:extLst>
              <a:ext uri="{FF2B5EF4-FFF2-40B4-BE49-F238E27FC236}">
                <a16:creationId xmlns:a16="http://schemas.microsoft.com/office/drawing/2014/main" id="{06D4F40B-DCFA-43AD-B14D-2BB73C468AF4}"/>
              </a:ext>
            </a:extLst>
          </p:cNvPr>
          <p:cNvSpPr>
            <a:spLocks noGrp="1"/>
          </p:cNvSpPr>
          <p:nvPr>
            <p:ph type="body" idx="1"/>
          </p:nvPr>
        </p:nvSpPr>
        <p:spPr>
          <a:xfrm>
            <a:off x="0" y="1758462"/>
            <a:ext cx="18287999" cy="8528538"/>
          </a:xfrm>
          <a:solidFill>
            <a:srgbClr val="FFFFCC"/>
          </a:solidFill>
        </p:spPr>
        <p:txBody>
          <a:bodyPr>
            <a:normAutofit lnSpcReduction="10000"/>
          </a:bodyPr>
          <a:lstStyle/>
          <a:p>
            <a:r>
              <a:rPr lang="en-US" dirty="0"/>
              <a:t>European Union (EU) has established a policy and legislative framework including aggressive targets for net zero construction</a:t>
            </a:r>
          </a:p>
          <a:p>
            <a:r>
              <a:rPr lang="en-US" dirty="0"/>
              <a:t>EU Energy Performance of Buildings Directive, Energy Efficiency Directive, and Green Deal have strongly promoted net zero objectives</a:t>
            </a:r>
          </a:p>
          <a:p>
            <a:r>
              <a:rPr lang="en-US" dirty="0"/>
              <a:t>European Qualifications Framework for curricula/qualifications consists of          a) knowledge, b) skills/know-how and c) competences/attitudes</a:t>
            </a:r>
          </a:p>
          <a:p>
            <a:r>
              <a:rPr lang="en-US" dirty="0"/>
              <a:t>Training is not limited to technical skills but rather incorporates attitudes, values and commitment to quality work  (Best example: Belgium)</a:t>
            </a:r>
          </a:p>
          <a:p>
            <a:r>
              <a:rPr lang="en-US" dirty="0"/>
              <a:t>Generally, the state plays a larger role in Europe than in Canada, while social partnership (unions and employers) is also important in many countries </a:t>
            </a:r>
          </a:p>
          <a:p>
            <a:r>
              <a:rPr lang="en-US" dirty="0"/>
              <a:t>Climate change issues rarely incorporated into curricula (exception = Germany), though energy efficiency measures related to particular occupations are generally found</a:t>
            </a:r>
          </a:p>
          <a:p>
            <a:endParaRPr lang="en-US" dirty="0"/>
          </a:p>
          <a:p>
            <a:endParaRPr lang="en-US" dirty="0"/>
          </a:p>
        </p:txBody>
      </p:sp>
    </p:spTree>
    <p:extLst>
      <p:ext uri="{BB962C8B-B14F-4D97-AF65-F5344CB8AC3E}">
        <p14:creationId xmlns:p14="http://schemas.microsoft.com/office/powerpoint/2010/main" val="560878027"/>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6001</TotalTime>
  <Words>2465</Words>
  <Application>Microsoft Office PowerPoint</Application>
  <PresentationFormat>Custom</PresentationFormat>
  <Paragraphs>203</Paragraphs>
  <Slides>21</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Calibri</vt:lpstr>
      <vt:lpstr>Wingdings</vt:lpstr>
      <vt:lpstr>Calibri-Bold</vt:lpstr>
      <vt:lpstr>Arial</vt:lpstr>
      <vt:lpstr>Office Theme</vt:lpstr>
      <vt:lpstr>1_Office Theme</vt:lpstr>
      <vt:lpstr>ACW All-Team Meeting April 30, 2022</vt:lpstr>
      <vt:lpstr>Presentation Overview: Advancing Climate Literacy in Building Trades’ Training</vt:lpstr>
      <vt:lpstr>Objective of the Project: Climate Literacy</vt:lpstr>
      <vt:lpstr>Background: Climate Change is Largely Missing in Curriculum of Current Trades’ Training Programs</vt:lpstr>
      <vt:lpstr>Establishment of the Project</vt:lpstr>
      <vt:lpstr>The Building It Green Project Team</vt:lpstr>
      <vt:lpstr> Project Research: Interviewing Trades’ Trainers </vt:lpstr>
      <vt:lpstr>Findings Overview: Canada</vt:lpstr>
      <vt:lpstr>Findings Overview: Europe</vt:lpstr>
      <vt:lpstr>Findings Overview: Europe</vt:lpstr>
      <vt:lpstr>Findings Overview: US</vt:lpstr>
      <vt:lpstr>Findings Overview: Quebec</vt:lpstr>
      <vt:lpstr>Need to Update Education and Training</vt:lpstr>
      <vt:lpstr>Emphasizing Cognitive and Attitudinal Attributes </vt:lpstr>
      <vt:lpstr>Public Policy is Driving Progress in Canada</vt:lpstr>
      <vt:lpstr>Recommendations From Research and Interviews</vt:lpstr>
      <vt:lpstr>Recommendations From Research and Interviews</vt:lpstr>
      <vt:lpstr>Training and Education Key Elements of Industry Transformation </vt:lpstr>
      <vt:lpstr>Next Stage of Project: Curriculum Development</vt:lpstr>
      <vt:lpstr>Piloting, Implementing and Revising the Curriculum</vt:lpstr>
      <vt:lpstr>Final Comments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Lovey Sidhu</dc:creator>
  <cp:lastModifiedBy>Elizabeth Perry</cp:lastModifiedBy>
  <cp:revision>50</cp:revision>
  <dcterms:created xsi:type="dcterms:W3CDTF">2006-08-16T00:00:00Z</dcterms:created>
  <dcterms:modified xsi:type="dcterms:W3CDTF">2022-05-13T14:04:07Z</dcterms:modified>
</cp:coreProperties>
</file>