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73" r:id="rId17"/>
    <p:sldId id="275" r:id="rId18"/>
    <p:sldId id="281" r:id="rId19"/>
    <p:sldId id="282" r:id="rId20"/>
    <p:sldId id="284" r:id="rId21"/>
    <p:sldId id="28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3A6E4-C5E0-4344-BC16-AFE0C6DADC33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E9270-23E3-4045-85DD-A05B795575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614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E9270-23E3-4045-85DD-A05B7955758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533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761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6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67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20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794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077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22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179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99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81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378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CF797-5FB3-D147-AD79-307C08854124}" type="datetimeFigureOut">
              <a:rPr lang="en-US" smtClean="0"/>
              <a:t>17-03-23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60997-34D5-E841-8587-44E13F6A58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94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78" y="123489"/>
            <a:ext cx="9020522" cy="2540326"/>
          </a:xfrm>
        </p:spPr>
        <p:txBody>
          <a:bodyPr>
            <a:normAutofit/>
          </a:bodyPr>
          <a:lstStyle/>
          <a:p>
            <a:r>
              <a:rPr lang="en-US" b="1" dirty="0"/>
              <a:t>Rhythm, ‘Rhyme,’ and Preparatory Repetition in an Instrumental Genre</a:t>
            </a:r>
            <a:r>
              <a:rPr lang="en-CA" dirty="0"/>
              <a:t/>
            </a:r>
            <a:br>
              <a:rPr lang="en-CA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199"/>
            <a:ext cx="9144000" cy="2535181"/>
          </a:xfrm>
        </p:spPr>
        <p:txBody>
          <a:bodyPr>
            <a:normAutofit lnSpcReduction="10000"/>
          </a:bodyPr>
          <a:lstStyle/>
          <a:p>
            <a:pPr algn="r"/>
            <a:r>
              <a:rPr lang="en-US" sz="2400" dirty="0"/>
              <a:t>Cross-disciplinary and Multi-cultural Perspectives on Musical </a:t>
            </a:r>
            <a:r>
              <a:rPr lang="en-US" sz="2400" dirty="0" smtClean="0"/>
              <a:t>Rhythm</a:t>
            </a:r>
          </a:p>
          <a:p>
            <a:pPr algn="r"/>
            <a:r>
              <a:rPr lang="en-CA" sz="2400" dirty="0" smtClean="0"/>
              <a:t> </a:t>
            </a:r>
            <a:r>
              <a:rPr lang="en-US" sz="2400" dirty="0" smtClean="0"/>
              <a:t>Third International Rhythm Workshop</a:t>
            </a:r>
          </a:p>
          <a:p>
            <a:pPr algn="r"/>
            <a:r>
              <a:rPr lang="en-US" sz="2400" dirty="0"/>
              <a:t>NYU Abu </a:t>
            </a:r>
            <a:r>
              <a:rPr lang="en-US" sz="2400" dirty="0" smtClean="0"/>
              <a:t>Dhabi Institute, March, 10-21, 2017</a:t>
            </a:r>
          </a:p>
          <a:p>
            <a:pPr algn="r"/>
            <a:endParaRPr lang="en-US" sz="2400" dirty="0" smtClean="0"/>
          </a:p>
          <a:p>
            <a:pPr algn="r"/>
            <a:r>
              <a:rPr lang="en-US" sz="2400" dirty="0" smtClean="0"/>
              <a:t>Jay Rahn, York University</a:t>
            </a:r>
          </a:p>
          <a:p>
            <a:pPr algn="r"/>
            <a:r>
              <a:rPr lang="en-US" sz="2400" dirty="0" smtClean="0"/>
              <a:t>jayrahn@yorku.ca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0528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x-axis: ordinal number of beats (1</a:t>
            </a:r>
            <a:r>
              <a:rPr lang="en-US" sz="2700" baseline="30000" dirty="0" smtClean="0"/>
              <a:t>st</a:t>
            </a:r>
            <a:r>
              <a:rPr lang="en-US" sz="2700" dirty="0" smtClean="0"/>
              <a:t>, 2</a:t>
            </a:r>
            <a:r>
              <a:rPr lang="en-US" sz="2700" baseline="30000" dirty="0" smtClean="0"/>
              <a:t>nd</a:t>
            </a:r>
            <a:r>
              <a:rPr lang="en-US" sz="2700" dirty="0" smtClean="0"/>
              <a:t> , 3</a:t>
            </a:r>
            <a:r>
              <a:rPr lang="en-US" sz="2700" baseline="30000" dirty="0" smtClean="0"/>
              <a:t>rd</a:t>
            </a:r>
            <a:r>
              <a:rPr lang="en-US" sz="2700" dirty="0" smtClean="0"/>
              <a:t> </a:t>
            </a:r>
            <a:r>
              <a:rPr lang="mr-IN" sz="2700" dirty="0" smtClean="0"/>
              <a:t>…</a:t>
            </a:r>
            <a:r>
              <a:rPr lang="en-CA" sz="2700" dirty="0" smtClean="0"/>
              <a:t>) </a:t>
            </a:r>
            <a:r>
              <a:rPr lang="en-US" sz="2700" dirty="0" smtClean="0"/>
              <a:t>from the gong tone at which a </a:t>
            </a:r>
            <a:r>
              <a:rPr lang="en-US" sz="2700" dirty="0" smtClean="0"/>
              <a:t>buka</a:t>
            </a:r>
            <a:r>
              <a:rPr lang="en-US" sz="2700" dirty="0" smtClean="0"/>
              <a:t>/</a:t>
            </a:r>
            <a:r>
              <a:rPr lang="en-US" sz="2700" dirty="0" smtClean="0"/>
              <a:t>mérong</a:t>
            </a:r>
            <a:r>
              <a:rPr lang="en-US" sz="2700" dirty="0" smtClean="0"/>
              <a:t> rhyme or refrain begins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y-axis: number of </a:t>
            </a:r>
            <a:r>
              <a:rPr lang="en-US" sz="2700" dirty="0" smtClean="0"/>
              <a:t>mérongs</a:t>
            </a:r>
            <a:r>
              <a:rPr lang="en-US" sz="2700" dirty="0" smtClean="0"/>
              <a:t> </a:t>
            </a:r>
            <a:endParaRPr lang="en-US" sz="27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9318" r="-193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6916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6-beat </a:t>
            </a:r>
            <a:r>
              <a:rPr lang="en-US" dirty="0"/>
              <a:t>B</a:t>
            </a:r>
            <a:r>
              <a:rPr lang="en-US" dirty="0" smtClean="0"/>
              <a:t>uka</a:t>
            </a:r>
            <a:r>
              <a:rPr lang="en-US" dirty="0" smtClean="0"/>
              <a:t>/</a:t>
            </a:r>
            <a:r>
              <a:rPr lang="en-US" dirty="0"/>
              <a:t>M</a:t>
            </a:r>
            <a:r>
              <a:rPr lang="en-US" dirty="0" smtClean="0"/>
              <a:t>érong</a:t>
            </a:r>
            <a:r>
              <a:rPr lang="en-US" dirty="0" smtClean="0"/>
              <a:t> ‘Refrain’ </a:t>
            </a:r>
            <a:br>
              <a:rPr lang="en-US" dirty="0" smtClean="0"/>
            </a:br>
            <a:r>
              <a:rPr lang="en-US" dirty="0" smtClean="0"/>
              <a:t>in a 4-Nongan/16-Beat </a:t>
            </a:r>
            <a:r>
              <a:rPr lang="en-US" dirty="0"/>
              <a:t>M</a:t>
            </a:r>
            <a:r>
              <a:rPr lang="en-US" dirty="0" smtClean="0"/>
              <a:t>érong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5995" b="-159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2983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‘Internal Refrain’ at End of </a:t>
            </a:r>
            <a:r>
              <a:rPr lang="en-US" dirty="0"/>
              <a:t>M</a:t>
            </a:r>
            <a:r>
              <a:rPr lang="en-US" dirty="0" smtClean="0"/>
              <a:t>érong’s</a:t>
            </a:r>
            <a:r>
              <a:rPr lang="en-US" dirty="0" smtClean="0"/>
              <a:t> First </a:t>
            </a:r>
            <a:r>
              <a:rPr lang="en-US" dirty="0"/>
              <a:t>N</a:t>
            </a:r>
            <a:r>
              <a:rPr lang="en-US" dirty="0" smtClean="0"/>
              <a:t>ongan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5004" b="-150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32628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3-Beat ‘Refrain’ at End of 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N</a:t>
            </a:r>
            <a:r>
              <a:rPr lang="en-US" dirty="0" smtClean="0"/>
              <a:t>ongan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2821" b="-128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1706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</a:t>
            </a:r>
            <a:r>
              <a:rPr lang="en-US" dirty="0"/>
              <a:t>E</a:t>
            </a:r>
            <a:r>
              <a:rPr lang="en-US" dirty="0" smtClean="0"/>
              <a:t>xtensive ‘Refrain’ between </a:t>
            </a:r>
            <a:br>
              <a:rPr lang="en-US" dirty="0" smtClean="0"/>
            </a:br>
            <a:r>
              <a:rPr lang="en-US" dirty="0" smtClean="0"/>
              <a:t>End of First </a:t>
            </a:r>
            <a:r>
              <a:rPr lang="en-US" dirty="0" smtClean="0"/>
              <a:t>Nongan</a:t>
            </a:r>
            <a:r>
              <a:rPr lang="en-US" dirty="0" smtClean="0"/>
              <a:t> and End of </a:t>
            </a:r>
            <a:r>
              <a:rPr lang="en-US" dirty="0"/>
              <a:t>M</a:t>
            </a:r>
            <a:r>
              <a:rPr lang="en-US" dirty="0" smtClean="0"/>
              <a:t>érong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14541" b="-145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5490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Preliminary Analysis: </a:t>
            </a:r>
            <a:br>
              <a:rPr lang="en-US" dirty="0" smtClean="0"/>
            </a:br>
            <a:r>
              <a:rPr lang="en-US" dirty="0" smtClean="0"/>
              <a:t>Precise ‘Rhyme’ and ‘Refrain’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8745" b="-187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1380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Intervening ‘Weak’ Beat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21370" b="-213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0620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‘Metrical Displacement’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20596" b="-205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368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‘Metrical Displacement’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8302" b="-183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12958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‘Deceptive Refrain’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8795" b="-187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416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33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Buka</a:t>
            </a:r>
            <a:r>
              <a:rPr lang="en-US" dirty="0" smtClean="0"/>
              <a:t> and </a:t>
            </a:r>
            <a:r>
              <a:rPr lang="en-US" dirty="0" smtClean="0"/>
              <a:t>Mérong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8228" r="-82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8748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Analytical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Garden </a:t>
            </a:r>
            <a:r>
              <a:rPr lang="en-US" dirty="0"/>
              <a:t>path?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Step time: pélog scales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 Step time + Measured time: time intervals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Start at most prominent times</a:t>
            </a:r>
          </a:p>
          <a:p>
            <a:pPr marL="0" indent="0">
              <a:buNone/>
            </a:pPr>
            <a:r>
              <a:rPr lang="en-US" dirty="0" smtClean="0"/>
              <a:t>Work backwards in time</a:t>
            </a:r>
          </a:p>
          <a:p>
            <a:pPr marL="0" indent="0">
              <a:buNone/>
            </a:pPr>
            <a:r>
              <a:rPr lang="en-US" dirty="0" smtClean="0"/>
              <a:t>Confirm ‘findings’ via recurrence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490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Any questions? Comments?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7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Gong Tones at End of </a:t>
            </a:r>
            <a:r>
              <a:rPr lang="en-US" dirty="0" smtClean="0"/>
              <a:t>Buka</a:t>
            </a:r>
            <a:r>
              <a:rPr lang="en-US" dirty="0" smtClean="0"/>
              <a:t> and </a:t>
            </a:r>
            <a:r>
              <a:rPr lang="en-US" dirty="0" smtClean="0"/>
              <a:t>Mérong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588" r="-65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3455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Another Gong </a:t>
            </a:r>
            <a:r>
              <a:rPr lang="en-US" dirty="0"/>
              <a:t>T</a:t>
            </a:r>
            <a:r>
              <a:rPr lang="en-US" dirty="0" smtClean="0"/>
              <a:t>one in Middle of </a:t>
            </a:r>
            <a:r>
              <a:rPr lang="en-US" dirty="0" smtClean="0"/>
              <a:t>Mérong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485" r="-54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2040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405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Kenong</a:t>
            </a:r>
            <a:r>
              <a:rPr lang="en-US" dirty="0" smtClean="0"/>
              <a:t> Tones between Gong </a:t>
            </a:r>
            <a:r>
              <a:rPr lang="en-US" dirty="0"/>
              <a:t>T</a:t>
            </a:r>
            <a:r>
              <a:rPr lang="en-US" dirty="0" smtClean="0"/>
              <a:t>ones (inclusive)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228" r="-72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4009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Kethuk</a:t>
            </a:r>
            <a:r>
              <a:rPr lang="en-US" dirty="0" smtClean="0"/>
              <a:t> Tones between </a:t>
            </a:r>
            <a:r>
              <a:rPr lang="en-US" dirty="0"/>
              <a:t>K</a:t>
            </a:r>
            <a:r>
              <a:rPr lang="en-US" dirty="0" smtClean="0"/>
              <a:t>enong</a:t>
            </a:r>
            <a:r>
              <a:rPr lang="en-US" dirty="0" smtClean="0"/>
              <a:t> Tones (exclusive)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626" r="-66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38513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According to Pak </a:t>
            </a:r>
            <a:r>
              <a:rPr lang="en-US" dirty="0" smtClean="0"/>
              <a:t>Cokro</a:t>
            </a:r>
            <a:r>
              <a:rPr lang="en-US" dirty="0" smtClean="0"/>
              <a:t> 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“</a:t>
            </a:r>
            <a:r>
              <a:rPr lang="en-US" sz="4000" dirty="0"/>
              <a:t>The majority of </a:t>
            </a:r>
            <a:r>
              <a:rPr lang="en-US" sz="4000" dirty="0"/>
              <a:t>buka</a:t>
            </a:r>
            <a:r>
              <a:rPr lang="en-US" sz="4000" dirty="0"/>
              <a:t> are taken from the ending, the tail.”</a:t>
            </a:r>
            <a:endParaRPr lang="en-CA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898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‘Rhyme’ at End of </a:t>
            </a:r>
            <a:r>
              <a:rPr lang="en-US" dirty="0" smtClean="0"/>
              <a:t>Buka</a:t>
            </a:r>
            <a:r>
              <a:rPr lang="en-US" dirty="0" smtClean="0"/>
              <a:t> and </a:t>
            </a:r>
            <a:r>
              <a:rPr lang="en-US" dirty="0" smtClean="0"/>
              <a:t>Mérong</a:t>
            </a:r>
            <a:r>
              <a:rPr lang="en-US" dirty="0" smtClean="0"/>
              <a:t>: 99%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25321" b="-253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9219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7-beat ‘Refrain’ at End of </a:t>
            </a:r>
            <a:r>
              <a:rPr lang="en-US" dirty="0" smtClean="0"/>
              <a:t>Buka</a:t>
            </a:r>
            <a:r>
              <a:rPr lang="en-US" dirty="0" smtClean="0"/>
              <a:t> and </a:t>
            </a:r>
            <a:r>
              <a:rPr lang="en-US" dirty="0" smtClean="0"/>
              <a:t>Mérong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t="2679" b="2679"/>
          <a:stretch>
            <a:fillRect/>
          </a:stretch>
        </p:blipFill>
        <p:spPr>
          <a:xfrm>
            <a:off x="609600" y="1752600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817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3699</TotalTime>
  <Words>256</Words>
  <Application>Microsoft Macintosh PowerPoint</Application>
  <PresentationFormat>On-screen Show (4:3)</PresentationFormat>
  <Paragraphs>41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Rhythm, ‘Rhyme,’ and Preparatory Repetition in an Instrumental Genre </vt:lpstr>
      <vt:lpstr>Buka and Mérong</vt:lpstr>
      <vt:lpstr>Gong Tones at End of Buka and Mérong</vt:lpstr>
      <vt:lpstr>Another Gong Tone in Middle of Mérong </vt:lpstr>
      <vt:lpstr>Kenong Tones between Gong Tones (inclusive)</vt:lpstr>
      <vt:lpstr>Kethuk Tones between Kenong Tones (exclusive)</vt:lpstr>
      <vt:lpstr>According to Pak Cokro …</vt:lpstr>
      <vt:lpstr>‘Rhyme’ at End of Buka and Mérong: 99%</vt:lpstr>
      <vt:lpstr>7-beat ‘Refrain’ at End of Buka and Mérong</vt:lpstr>
      <vt:lpstr>x-axis: ordinal number of beats (1st, 2nd , 3rd …) from the gong tone at which a buka/mérong rhyme or refrain begins y-axis: number of mérongs </vt:lpstr>
      <vt:lpstr>6-beat Buka/Mérong ‘Refrain’  in a 4-Nongan/16-Beat Mérong </vt:lpstr>
      <vt:lpstr>‘Internal Refrain’ at End of Mérong’s First Nongan</vt:lpstr>
      <vt:lpstr>3-Beat ‘Refrain’ at End of 3rd Nongan</vt:lpstr>
      <vt:lpstr>More Extensive ‘Refrain’ between  End of First Nongan and End of Mérong</vt:lpstr>
      <vt:lpstr>Preliminary Analysis:  Precise ‘Rhyme’ and ‘Refrain’</vt:lpstr>
      <vt:lpstr>Intervening ‘Weak’ Beat</vt:lpstr>
      <vt:lpstr>‘Metrical Displacement’</vt:lpstr>
      <vt:lpstr>Further ‘Metrical Displacement’</vt:lpstr>
      <vt:lpstr>‘Deceptive Refrain’</vt:lpstr>
      <vt:lpstr>Analytical Method</vt:lpstr>
      <vt:lpstr>Thanks!</vt:lpstr>
    </vt:vector>
  </TitlesOfParts>
  <Company>York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Jay Rahn</dc:creator>
  <cp:lastModifiedBy>Jay Rahn</cp:lastModifiedBy>
  <cp:revision>20</cp:revision>
  <dcterms:created xsi:type="dcterms:W3CDTF">2017-03-11T02:42:12Z</dcterms:created>
  <dcterms:modified xsi:type="dcterms:W3CDTF">2017-03-23T14:01:40Z</dcterms:modified>
</cp:coreProperties>
</file>