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Pillai Riddell" initials="RP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23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5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A56AF-30DF-48D1-811A-61B2DB9E6A4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8E92F-D4FB-4908-9E63-EAFBCD9F3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8E92F-D4FB-4908-9E63-EAFBCD9F3D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4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4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94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2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9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62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7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0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0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0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1892-66D8-4DCE-94ED-FAFDA5B4C86A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11F4F-B9B2-46EA-8F33-975D04D40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7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23366" y="1224714"/>
            <a:ext cx="1836386" cy="3785652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Nociception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b="1" dirty="0"/>
              <a:t>Perception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67893" y="164542"/>
            <a:ext cx="115355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External Systems (Familial, Social, Institutional, Political, etc.)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0834" y="2976979"/>
            <a:ext cx="87787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Acute Noxious</a:t>
            </a:r>
            <a:r>
              <a:rPr lang="en-US" sz="1600" dirty="0"/>
              <a:t> </a:t>
            </a:r>
            <a:r>
              <a:rPr lang="en-US" sz="1600" b="1" dirty="0"/>
              <a:t>Event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1349063" y="3178078"/>
            <a:ext cx="37430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3934053" y="1218063"/>
            <a:ext cx="5226861" cy="3798954"/>
            <a:chOff x="3589786" y="766245"/>
            <a:chExt cx="5156772" cy="1807241"/>
          </a:xfrm>
          <a:gradFill>
            <a:gsLst>
              <a:gs pos="0">
                <a:srgbClr val="FF0000"/>
              </a:gs>
              <a:gs pos="0">
                <a:srgbClr val="FF0000"/>
              </a:gs>
              <a:gs pos="54486">
                <a:srgbClr val="D75656"/>
              </a:gs>
              <a:gs pos="29000">
                <a:srgbClr val="F41818"/>
              </a:gs>
              <a:gs pos="100000">
                <a:schemeClr val="bg2">
                  <a:lumMod val="75000"/>
                </a:schemeClr>
              </a:gs>
              <a:gs pos="99000">
                <a:schemeClr val="bg1"/>
              </a:gs>
            </a:gsLst>
            <a:lin ang="0" scaled="1"/>
          </a:gradFill>
        </p:grpSpPr>
        <p:sp>
          <p:nvSpPr>
            <p:cNvPr id="25" name="Rectangle 24"/>
            <p:cNvSpPr/>
            <p:nvPr/>
          </p:nvSpPr>
          <p:spPr>
            <a:xfrm>
              <a:off x="3599133" y="766245"/>
              <a:ext cx="5144799" cy="1807241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96507" y="1541037"/>
              <a:ext cx="5133292" cy="161057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PAIN-RELATED REACTIVITY TO PAIN-RELATED REGULATION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599133" y="772208"/>
              <a:ext cx="5147425" cy="146416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Observable Somatic </a:t>
              </a:r>
              <a:r>
                <a:rPr lang="en-US" sz="1400" b="1" dirty="0" err="1"/>
                <a:t>Behaviours</a:t>
              </a:r>
              <a:endParaRPr lang="en-US" sz="1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89786" y="2424280"/>
              <a:ext cx="5147425" cy="146416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Autonomic Nervous System Physiology</a:t>
              </a:r>
            </a:p>
          </p:txBody>
        </p:sp>
      </p:grpSp>
      <p:sp>
        <p:nvSpPr>
          <p:cNvPr id="21" name="Oval 20"/>
          <p:cNvSpPr/>
          <p:nvPr/>
        </p:nvSpPr>
        <p:spPr>
          <a:xfrm>
            <a:off x="9546878" y="1721550"/>
            <a:ext cx="2395588" cy="3022428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246026" y="3385378"/>
            <a:ext cx="9459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Caregiver Pain Assessment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66164" y="4226376"/>
            <a:ext cx="1070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Caregiver Pain Management</a:t>
            </a:r>
          </a:p>
        </p:txBody>
      </p:sp>
      <p:sp>
        <p:nvSpPr>
          <p:cNvPr id="52" name="Arrow: Right 51"/>
          <p:cNvSpPr/>
          <p:nvPr/>
        </p:nvSpPr>
        <p:spPr>
          <a:xfrm rot="8533106">
            <a:off x="11236745" y="4300236"/>
            <a:ext cx="319684" cy="467268"/>
          </a:xfrm>
          <a:prstGeom prst="rightArrow">
            <a:avLst>
              <a:gd name="adj1" fmla="val 50000"/>
              <a:gd name="adj2" fmla="val 5532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Arrow: Right 52"/>
          <p:cNvSpPr/>
          <p:nvPr/>
        </p:nvSpPr>
        <p:spPr>
          <a:xfrm rot="14668726">
            <a:off x="9482320" y="3488796"/>
            <a:ext cx="345175" cy="547665"/>
          </a:xfrm>
          <a:prstGeom prst="rightArrow">
            <a:avLst>
              <a:gd name="adj1" fmla="val 50000"/>
              <a:gd name="adj2" fmla="val 5532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Arrow: Right 54"/>
          <p:cNvSpPr/>
          <p:nvPr/>
        </p:nvSpPr>
        <p:spPr>
          <a:xfrm rot="4757314">
            <a:off x="11740281" y="2729711"/>
            <a:ext cx="319684" cy="467268"/>
          </a:xfrm>
          <a:prstGeom prst="rightArrow">
            <a:avLst>
              <a:gd name="adj1" fmla="val 50000"/>
              <a:gd name="adj2" fmla="val 5532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9181394" y="2175580"/>
            <a:ext cx="106389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Caregiver Pain </a:t>
            </a:r>
          </a:p>
          <a:p>
            <a:pPr algn="ctr"/>
            <a:r>
              <a:rPr lang="en-US" sz="1200" b="1" dirty="0"/>
              <a:t>Schemas</a:t>
            </a:r>
          </a:p>
        </p:txBody>
      </p:sp>
      <p:sp>
        <p:nvSpPr>
          <p:cNvPr id="74" name="Arrow: Right 73"/>
          <p:cNvSpPr/>
          <p:nvPr/>
        </p:nvSpPr>
        <p:spPr>
          <a:xfrm rot="20080085">
            <a:off x="10273363" y="1565262"/>
            <a:ext cx="319684" cy="467268"/>
          </a:xfrm>
          <a:prstGeom prst="rightArrow">
            <a:avLst>
              <a:gd name="adj1" fmla="val 50000"/>
              <a:gd name="adj2" fmla="val 5532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10750172" y="1815876"/>
            <a:ext cx="131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Caregiver Autonomic Nervous System Physiology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656" y="6549915"/>
            <a:ext cx="900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Figure 1:  The Development of Infant Acute Pain Responding- Revised 2022 (DIAPR-R 2022)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3563149" y="3160211"/>
            <a:ext cx="388626" cy="348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158252" y="3201303"/>
            <a:ext cx="388626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00398E98-4BA5-8BA8-02CF-1E1F9AFC2F5B}"/>
              </a:ext>
            </a:extLst>
          </p:cNvPr>
          <p:cNvGrpSpPr/>
          <p:nvPr/>
        </p:nvGrpSpPr>
        <p:grpSpPr>
          <a:xfrm>
            <a:off x="1853313" y="5519883"/>
            <a:ext cx="8783018" cy="909839"/>
            <a:chOff x="1894624" y="5353374"/>
            <a:chExt cx="8783018" cy="909839"/>
          </a:xfrm>
        </p:grpSpPr>
        <p:grpSp>
          <p:nvGrpSpPr>
            <p:cNvPr id="106" name="Group 105"/>
            <p:cNvGrpSpPr/>
            <p:nvPr/>
          </p:nvGrpSpPr>
          <p:grpSpPr>
            <a:xfrm>
              <a:off x="2191976" y="5432280"/>
              <a:ext cx="4060178" cy="575127"/>
              <a:chOff x="2191977" y="5051689"/>
              <a:chExt cx="4236568" cy="962687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6382225" y="5051689"/>
                <a:ext cx="0" cy="962687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>
                <a:off x="2191977" y="6014376"/>
                <a:ext cx="4236568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V="1">
                <a:off x="2229032" y="5127631"/>
                <a:ext cx="1" cy="886745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/>
            <p:cNvGrpSpPr/>
            <p:nvPr/>
          </p:nvGrpSpPr>
          <p:grpSpPr>
            <a:xfrm>
              <a:off x="6450119" y="5353374"/>
              <a:ext cx="3941353" cy="653429"/>
              <a:chOff x="2191977" y="5051689"/>
              <a:chExt cx="4236568" cy="962687"/>
            </a:xfrm>
          </p:grpSpPr>
          <p:cxnSp>
            <p:nvCxnSpPr>
              <p:cNvPr id="122" name="Straight Connector 121"/>
              <p:cNvCxnSpPr/>
              <p:nvPr/>
            </p:nvCxnSpPr>
            <p:spPr>
              <a:xfrm>
                <a:off x="6393440" y="5051689"/>
                <a:ext cx="0" cy="962687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2191977" y="6014376"/>
                <a:ext cx="423656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flipV="1">
                <a:off x="2230149" y="5127629"/>
                <a:ext cx="1" cy="886747"/>
              </a:xfrm>
              <a:prstGeom prst="straightConnector1">
                <a:avLst/>
              </a:prstGeom>
              <a:ln w="762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1894624" y="5362127"/>
              <a:ext cx="8783018" cy="901086"/>
              <a:chOff x="2191977" y="5127630"/>
              <a:chExt cx="4236568" cy="886746"/>
            </a:xfrm>
          </p:grpSpPr>
          <p:cxnSp>
            <p:nvCxnSpPr>
              <p:cNvPr id="93" name="Straight Connector 92"/>
              <p:cNvCxnSpPr>
                <a:cxnSpLocks/>
              </p:cNvCxnSpPr>
              <p:nvPr/>
            </p:nvCxnSpPr>
            <p:spPr>
              <a:xfrm>
                <a:off x="6411415" y="5127630"/>
                <a:ext cx="0" cy="886746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2191977" y="6014376"/>
                <a:ext cx="423656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flipV="1">
                <a:off x="2209106" y="5127630"/>
                <a:ext cx="1" cy="886746"/>
              </a:xfrm>
              <a:prstGeom prst="straightConnector1">
                <a:avLst/>
              </a:prstGeom>
              <a:ln w="762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808ED06-8E55-4292-88D6-2CCBDC3547D2}"/>
              </a:ext>
            </a:extLst>
          </p:cNvPr>
          <p:cNvSpPr txBox="1"/>
          <p:nvPr/>
        </p:nvSpPr>
        <p:spPr>
          <a:xfrm>
            <a:off x="52439" y="87074"/>
            <a:ext cx="1607685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100" b="1" dirty="0"/>
              <a:t>Child’s ‘Pre-Acute Noxious Event’ Biopsychosocial Schemas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CA" sz="1100" b="1" dirty="0"/>
              <a:t>Immediate-dynamic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CA" sz="1100" b="1" dirty="0"/>
              <a:t>Long-term-stable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61639EA-4723-4991-8D64-FA6B69BF5CA7}"/>
              </a:ext>
            </a:extLst>
          </p:cNvPr>
          <p:cNvSpPr/>
          <p:nvPr/>
        </p:nvSpPr>
        <p:spPr>
          <a:xfrm>
            <a:off x="10129631" y="35621"/>
            <a:ext cx="1267941" cy="1196559"/>
          </a:xfrm>
          <a:prstGeom prst="ellipse">
            <a:avLst/>
          </a:prstGeom>
          <a:solidFill>
            <a:srgbClr val="080E1A">
              <a:alpha val="1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Explosion: 8 Points 1">
            <a:extLst>
              <a:ext uri="{FF2B5EF4-FFF2-40B4-BE49-F238E27FC236}">
                <a16:creationId xmlns:a16="http://schemas.microsoft.com/office/drawing/2014/main" id="{0101BA0D-471B-46EC-9D14-FA66FDE0D1C0}"/>
              </a:ext>
            </a:extLst>
          </p:cNvPr>
          <p:cNvSpPr/>
          <p:nvPr/>
        </p:nvSpPr>
        <p:spPr>
          <a:xfrm>
            <a:off x="-14060" y="2663033"/>
            <a:ext cx="1484984" cy="1531934"/>
          </a:xfrm>
          <a:prstGeom prst="irregularSeal1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9FED28D-4F9B-4F27-BE66-8D44B662CB9D}"/>
              </a:ext>
            </a:extLst>
          </p:cNvPr>
          <p:cNvCxnSpPr>
            <a:cxnSpLocks/>
          </p:cNvCxnSpPr>
          <p:nvPr/>
        </p:nvCxnSpPr>
        <p:spPr>
          <a:xfrm>
            <a:off x="798408" y="1195070"/>
            <a:ext cx="0" cy="1422336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CC12C33-1AD6-47FB-BB87-C09B8D55130E}"/>
              </a:ext>
            </a:extLst>
          </p:cNvPr>
          <p:cNvSpPr txBox="1"/>
          <p:nvPr/>
        </p:nvSpPr>
        <p:spPr>
          <a:xfrm>
            <a:off x="5089109" y="5049052"/>
            <a:ext cx="275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Child Peripheral Responses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A4BB302-EB78-4B81-96B6-E0533D1F8CB0}"/>
              </a:ext>
            </a:extLst>
          </p:cNvPr>
          <p:cNvSpPr txBox="1"/>
          <p:nvPr/>
        </p:nvSpPr>
        <p:spPr>
          <a:xfrm>
            <a:off x="9284835" y="4799270"/>
            <a:ext cx="2919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/>
              <a:t>Caregiver Cognitive Processing and Peripheral Response Cycle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F3A1082-B8ED-4577-BF9B-55CC8FCB3BAF}"/>
              </a:ext>
            </a:extLst>
          </p:cNvPr>
          <p:cNvSpPr txBox="1"/>
          <p:nvPr/>
        </p:nvSpPr>
        <p:spPr>
          <a:xfrm>
            <a:off x="1525656" y="4974005"/>
            <a:ext cx="2297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/>
              <a:t>Child Stimuli Detection </a:t>
            </a:r>
          </a:p>
          <a:p>
            <a:pPr algn="ctr"/>
            <a:r>
              <a:rPr lang="en-CA" sz="1600" b="1" dirty="0"/>
              <a:t>and Cognitive Processing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E9A73F-3BDE-082C-54E9-E8FB5655D04B}"/>
              </a:ext>
            </a:extLst>
          </p:cNvPr>
          <p:cNvCxnSpPr>
            <a:cxnSpLocks/>
          </p:cNvCxnSpPr>
          <p:nvPr/>
        </p:nvCxnSpPr>
        <p:spPr>
          <a:xfrm>
            <a:off x="10761738" y="1248018"/>
            <a:ext cx="1863" cy="38101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923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10346</TotalTime>
  <Words>87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Pillai Riddell</dc:creator>
  <cp:lastModifiedBy>Rebecca Pillai Riddell</cp:lastModifiedBy>
  <cp:revision>55</cp:revision>
  <dcterms:created xsi:type="dcterms:W3CDTF">2018-03-19T11:06:30Z</dcterms:created>
  <dcterms:modified xsi:type="dcterms:W3CDTF">2022-07-23T20:09:56Z</dcterms:modified>
</cp:coreProperties>
</file>