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76" r:id="rId3"/>
    <p:sldId id="257" r:id="rId4"/>
    <p:sldId id="259" r:id="rId5"/>
    <p:sldId id="258" r:id="rId6"/>
    <p:sldId id="273" r:id="rId7"/>
    <p:sldId id="260" r:id="rId8"/>
    <p:sldId id="283" r:id="rId9"/>
    <p:sldId id="264" r:id="rId10"/>
    <p:sldId id="270" r:id="rId11"/>
    <p:sldId id="266" r:id="rId12"/>
    <p:sldId id="262" r:id="rId13"/>
    <p:sldId id="274" r:id="rId14"/>
    <p:sldId id="265" r:id="rId15"/>
    <p:sldId id="267" r:id="rId16"/>
    <p:sldId id="268" r:id="rId17"/>
    <p:sldId id="275" r:id="rId18"/>
    <p:sldId id="278" r:id="rId19"/>
    <p:sldId id="280" r:id="rId20"/>
    <p:sldId id="282" r:id="rId21"/>
    <p:sldId id="269" r:id="rId22"/>
    <p:sldId id="271" r:id="rId23"/>
    <p:sldId id="272" r:id="rId24"/>
    <p:sldId id="279" r:id="rId25"/>
    <p:sldId id="285" r:id="rId2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714" autoAdjust="0"/>
  </p:normalViewPr>
  <p:slideViewPr>
    <p:cSldViewPr>
      <p:cViewPr varScale="1">
        <p:scale>
          <a:sx n="78" d="100"/>
          <a:sy n="78" d="100"/>
        </p:scale>
        <p:origin x="-1248"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174AA99D-9D52-427C-91DE-BA60F7926D6C}" type="datetimeFigureOut">
              <a:rPr lang="en-US"/>
              <a:pPr>
                <a:defRPr/>
              </a:pPr>
              <a:t>3/25/2010</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CA"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CA"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3E1F29C0-AECB-4C6E-8C96-694AEC160B82}" type="slidenum">
              <a:rPr lang="en-CA"/>
              <a:pPr>
                <a:defRPr/>
              </a:pPr>
              <a:t>‹#›</a:t>
            </a:fld>
            <a:endParaRPr lang="en-CA"/>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help.wizfolio.com/Contents/Insert_Citations.aspx"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p:spPr>
      </p:sp>
      <p:sp>
        <p:nvSpPr>
          <p:cNvPr id="2867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WizFolio is a web-based reference management software using the latest Web 2.0 technologies. It can be used to manage and share journal references, web pages, pictures, videos, and all kinds of information. It comes with two productivity plug-ins – WizAdd and WizCite. </a:t>
            </a:r>
          </a:p>
          <a:p>
            <a:pPr>
              <a:spcBef>
                <a:spcPct val="0"/>
              </a:spcBef>
            </a:pPr>
            <a:endParaRPr lang="en-US" smtClean="0"/>
          </a:p>
          <a:p>
            <a:pPr>
              <a:spcBef>
                <a:spcPct val="0"/>
              </a:spcBef>
            </a:pPr>
            <a:r>
              <a:rPr lang="en-US" smtClean="0"/>
              <a:t>WizFolio comes with productivity plug-in, WizCite, to insert references into Microsoft Word 2003 and 2007. The citation style editor allows on the fly customization and instant preview for changes made. After a simple installation, a WizCite icon will appear in the </a:t>
            </a:r>
            <a:r>
              <a:rPr lang="en-US" b="1" smtClean="0"/>
              <a:t>Add-Ins</a:t>
            </a:r>
            <a:r>
              <a:rPr lang="en-US" smtClean="0"/>
              <a:t> tab in Word 2007 or on the </a:t>
            </a:r>
            <a:r>
              <a:rPr lang="en-US" b="1" smtClean="0"/>
              <a:t>toolbar</a:t>
            </a:r>
            <a:r>
              <a:rPr lang="en-US" smtClean="0"/>
              <a:t> in earlier versions of Word. WizCite online tutorials: </a:t>
            </a:r>
            <a:r>
              <a:rPr lang="en-US" u="sng" smtClean="0">
                <a:hlinkClick r:id="rId3"/>
              </a:rPr>
              <a:t>see here</a:t>
            </a:r>
            <a:r>
              <a:rPr lang="en-US" smtClean="0"/>
              <a:t>.</a:t>
            </a:r>
            <a:br>
              <a:rPr lang="en-US" smtClean="0"/>
            </a:br>
            <a:r>
              <a:rPr lang="en-US" smtClean="0"/>
              <a:t>WizCite next release includes support for Google Docs, Mac Word and Open OfficeWizFolio comes with productivity plug-in, WizCite, to insert references into Microsoft Word 2003 and 2007. The citation style editor allows on the fly customization and instant preview for changes made. After a simple installation, a WizCite icon will appear in the </a:t>
            </a:r>
            <a:r>
              <a:rPr lang="en-US" b="1" smtClean="0"/>
              <a:t>Add-Ins</a:t>
            </a:r>
            <a:r>
              <a:rPr lang="en-US" smtClean="0"/>
              <a:t> tab in Word 2007 or on the </a:t>
            </a:r>
            <a:r>
              <a:rPr lang="en-US" b="1" smtClean="0"/>
              <a:t>toolbar</a:t>
            </a:r>
            <a:r>
              <a:rPr lang="en-US" smtClean="0"/>
              <a:t> in earlier versions of Word. WizCite online tutorials: </a:t>
            </a:r>
            <a:r>
              <a:rPr lang="en-US" u="sng" smtClean="0">
                <a:hlinkClick r:id="rId3"/>
              </a:rPr>
              <a:t>see here</a:t>
            </a:r>
            <a:r>
              <a:rPr lang="en-US" smtClean="0"/>
              <a:t>.</a:t>
            </a:r>
            <a:br>
              <a:rPr lang="en-US" smtClean="0"/>
            </a:br>
            <a:r>
              <a:rPr lang="en-US" smtClean="0"/>
              <a:t>WizCite next release includes support for Google Docs, Mac Word and Open Office</a:t>
            </a:r>
            <a:endParaRPr lang="en-CA" smtClean="0"/>
          </a:p>
        </p:txBody>
      </p:sp>
      <p:sp>
        <p:nvSpPr>
          <p:cNvPr id="286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458346B-5543-40D8-BEA7-B0F631636151}" type="slidenum">
              <a:rPr lang="en-CA"/>
              <a:pPr fontAlgn="base">
                <a:spcBef>
                  <a:spcPct val="0"/>
                </a:spcBef>
                <a:spcAft>
                  <a:spcPct val="0"/>
                </a:spcAft>
              </a:pPr>
              <a:t>2</a:t>
            </a:fld>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p:spPr>
      </p:sp>
      <p:sp>
        <p:nvSpPr>
          <p:cNvPr id="29699"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CA" dirty="0" smtClean="0"/>
              <a:t>Try copying this in </a:t>
            </a:r>
            <a:r>
              <a:rPr lang="en-CA" dirty="0" err="1" smtClean="0"/>
              <a:t>WizFolio</a:t>
            </a:r>
            <a:r>
              <a:rPr lang="en-CA" dirty="0" smtClean="0"/>
              <a:t> using the Add feature:</a:t>
            </a:r>
          </a:p>
          <a:p>
            <a:pPr>
              <a:spcBef>
                <a:spcPct val="0"/>
              </a:spcBef>
            </a:pPr>
            <a:r>
              <a:rPr lang="en-CA" dirty="0" smtClean="0"/>
              <a:t>1</a:t>
            </a:r>
            <a:r>
              <a:rPr lang="en-CA" dirty="0" smtClean="0"/>
              <a:t>. </a:t>
            </a:r>
            <a:r>
              <a:rPr lang="en-CA" dirty="0" err="1" smtClean="0"/>
              <a:t>Aiyar</a:t>
            </a:r>
            <a:r>
              <a:rPr lang="en-CA" dirty="0" smtClean="0"/>
              <a:t> A (2000) The use of CLUSTAL W and CLUSTAL X for</a:t>
            </a:r>
            <a:br>
              <a:rPr lang="en-CA" dirty="0" smtClean="0"/>
            </a:br>
            <a:r>
              <a:rPr lang="en-CA" dirty="0" smtClean="0"/>
              <a:t>multiple sequence alignment. Methods Mol </a:t>
            </a:r>
            <a:r>
              <a:rPr lang="en-CA" dirty="0" err="1" smtClean="0"/>
              <a:t>Biol</a:t>
            </a:r>
            <a:r>
              <a:rPr lang="en-CA" dirty="0" smtClean="0"/>
              <a:t> 132:221–241</a:t>
            </a:r>
            <a:br>
              <a:rPr lang="en-CA" dirty="0" smtClean="0"/>
            </a:br>
            <a:r>
              <a:rPr lang="en-CA" dirty="0" smtClean="0"/>
              <a:t>2. Alexander DJ (1982) Ecological aspects of influenza A viruses in</a:t>
            </a:r>
            <a:br>
              <a:rPr lang="en-CA" dirty="0" smtClean="0"/>
            </a:br>
            <a:r>
              <a:rPr lang="en-CA" dirty="0" smtClean="0"/>
              <a:t>animals and their relationship to human influenza: a review. J R</a:t>
            </a:r>
            <a:br>
              <a:rPr lang="en-CA" dirty="0" smtClean="0"/>
            </a:br>
            <a:r>
              <a:rPr lang="en-CA" dirty="0" smtClean="0"/>
              <a:t>Soc Med 75:799–811</a:t>
            </a:r>
            <a:br>
              <a:rPr lang="en-CA" dirty="0" smtClean="0"/>
            </a:br>
            <a:r>
              <a:rPr lang="en-CA" dirty="0" smtClean="0"/>
              <a:t>3. Baker AT, Varghese JN, Laver WG, Air GM, Colman PM (1987)</a:t>
            </a:r>
            <a:br>
              <a:rPr lang="en-CA" dirty="0" smtClean="0"/>
            </a:br>
            <a:r>
              <a:rPr lang="en-CA" dirty="0" smtClean="0"/>
              <a:t>Three-dimensional structure of neuraminidase of subtypes N9</a:t>
            </a:r>
            <a:br>
              <a:rPr lang="en-CA" dirty="0" smtClean="0"/>
            </a:br>
            <a:r>
              <a:rPr lang="en-CA" dirty="0" smtClean="0"/>
              <a:t>from an avian influenza virus. Proteins 2:111–117</a:t>
            </a:r>
          </a:p>
        </p:txBody>
      </p:sp>
      <p:sp>
        <p:nvSpPr>
          <p:cNvPr id="2970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07CE8E8-6E26-4FA5-B8E0-C97879315A0E}" type="slidenum">
              <a:rPr lang="en-CA"/>
              <a:pPr fontAlgn="base">
                <a:spcBef>
                  <a:spcPct val="0"/>
                </a:spcBef>
                <a:spcAft>
                  <a:spcPct val="0"/>
                </a:spcAft>
              </a:pPr>
              <a:t>7</a:t>
            </a:fld>
            <a:endParaRPr lang="en-C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Patent</a:t>
            </a:r>
            <a:r>
              <a:rPr lang="en-CA" baseline="0" dirty="0" smtClean="0"/>
              <a:t> information from USPTO or European patent database or Canadian Patent database</a:t>
            </a:r>
            <a:endParaRPr lang="en-CA" dirty="0"/>
          </a:p>
        </p:txBody>
      </p:sp>
      <p:sp>
        <p:nvSpPr>
          <p:cNvPr id="4" name="Slide Number Placeholder 3"/>
          <p:cNvSpPr>
            <a:spLocks noGrp="1"/>
          </p:cNvSpPr>
          <p:nvPr>
            <p:ph type="sldNum" sz="quarter" idx="10"/>
          </p:nvPr>
        </p:nvSpPr>
        <p:spPr/>
        <p:txBody>
          <a:bodyPr/>
          <a:lstStyle/>
          <a:p>
            <a:pPr>
              <a:defRPr/>
            </a:pPr>
            <a:fld id="{3E1F29C0-AECB-4C6E-8C96-694AEC160B82}" type="slidenum">
              <a:rPr lang="en-CA" smtClean="0"/>
              <a:pPr>
                <a:defRPr/>
              </a:pPr>
              <a:t>8</a:t>
            </a:fld>
            <a:endParaRPr lang="en-CA"/>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Install </a:t>
            </a:r>
            <a:r>
              <a:rPr lang="en-CA" dirty="0" err="1" smtClean="0"/>
              <a:t>WizCite</a:t>
            </a:r>
            <a:r>
              <a:rPr lang="en-CA" dirty="0" smtClean="0"/>
              <a:t> and </a:t>
            </a:r>
            <a:r>
              <a:rPr lang="en-CA" dirty="0" err="1" smtClean="0"/>
              <a:t>WizAdd</a:t>
            </a:r>
            <a:endParaRPr lang="en-CA" dirty="0"/>
          </a:p>
        </p:txBody>
      </p:sp>
      <p:sp>
        <p:nvSpPr>
          <p:cNvPr id="4" name="Slide Number Placeholder 3"/>
          <p:cNvSpPr>
            <a:spLocks noGrp="1"/>
          </p:cNvSpPr>
          <p:nvPr>
            <p:ph type="sldNum" sz="quarter" idx="10"/>
          </p:nvPr>
        </p:nvSpPr>
        <p:spPr/>
        <p:txBody>
          <a:bodyPr/>
          <a:lstStyle/>
          <a:p>
            <a:pPr>
              <a:defRPr/>
            </a:pPr>
            <a:fld id="{3E1F29C0-AECB-4C6E-8C96-694AEC160B82}" type="slidenum">
              <a:rPr lang="en-CA" smtClean="0"/>
              <a:pPr>
                <a:defRPr/>
              </a:pPr>
              <a:t>10</a:t>
            </a:fld>
            <a:endParaRPr lang="en-C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Try</a:t>
            </a:r>
            <a:r>
              <a:rPr lang="en-CA" baseline="0" dirty="0" smtClean="0"/>
              <a:t> searches in JSTOR and export to </a:t>
            </a:r>
            <a:r>
              <a:rPr lang="en-CA" baseline="0" dirty="0" err="1" smtClean="0"/>
              <a:t>WizFolio</a:t>
            </a:r>
            <a:r>
              <a:rPr lang="en-CA" baseline="0" dirty="0" smtClean="0"/>
              <a:t> and format in APA. Compare with </a:t>
            </a:r>
            <a:r>
              <a:rPr lang="en-CA" baseline="0" dirty="0" err="1" smtClean="0"/>
              <a:t>Refworks</a:t>
            </a:r>
            <a:r>
              <a:rPr lang="en-CA" baseline="0" dirty="0" smtClean="0"/>
              <a:t>. See omissions.</a:t>
            </a:r>
            <a:endParaRPr lang="en-CA" dirty="0"/>
          </a:p>
        </p:txBody>
      </p:sp>
      <p:sp>
        <p:nvSpPr>
          <p:cNvPr id="4" name="Slide Number Placeholder 3"/>
          <p:cNvSpPr>
            <a:spLocks noGrp="1"/>
          </p:cNvSpPr>
          <p:nvPr>
            <p:ph type="sldNum" sz="quarter" idx="10"/>
          </p:nvPr>
        </p:nvSpPr>
        <p:spPr/>
        <p:txBody>
          <a:bodyPr/>
          <a:lstStyle/>
          <a:p>
            <a:pPr>
              <a:defRPr/>
            </a:pPr>
            <a:fld id="{3E1F29C0-AECB-4C6E-8C96-694AEC160B82}" type="slidenum">
              <a:rPr lang="en-CA" smtClean="0"/>
              <a:pPr>
                <a:defRPr/>
              </a:pPr>
              <a:t>14</a:t>
            </a:fld>
            <a:endParaRPr lang="en-C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Metadata for books is from Google books (GB).</a:t>
            </a:r>
            <a:endParaRPr lang="en-CA" dirty="0"/>
          </a:p>
        </p:txBody>
      </p:sp>
      <p:sp>
        <p:nvSpPr>
          <p:cNvPr id="4" name="Slide Number Placeholder 3"/>
          <p:cNvSpPr>
            <a:spLocks noGrp="1"/>
          </p:cNvSpPr>
          <p:nvPr>
            <p:ph type="sldNum" sz="quarter" idx="10"/>
          </p:nvPr>
        </p:nvSpPr>
        <p:spPr/>
        <p:txBody>
          <a:bodyPr/>
          <a:lstStyle/>
          <a:p>
            <a:pPr>
              <a:defRPr/>
            </a:pPr>
            <a:fld id="{3E1F29C0-AECB-4C6E-8C96-694AEC160B82}" type="slidenum">
              <a:rPr lang="en-CA" smtClean="0"/>
              <a:pPr>
                <a:defRPr/>
              </a:pPr>
              <a:t>15</a:t>
            </a:fld>
            <a:endParaRPr lang="en-CA"/>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Can</a:t>
            </a:r>
            <a:r>
              <a:rPr lang="en-CA" baseline="0" dirty="0" smtClean="0"/>
              <a:t> this metadata be from Open </a:t>
            </a:r>
            <a:r>
              <a:rPr lang="en-CA" baseline="0" dirty="0" err="1" smtClean="0"/>
              <a:t>WorldCat</a:t>
            </a:r>
            <a:r>
              <a:rPr lang="en-CA" baseline="0" dirty="0" smtClean="0"/>
              <a:t>?</a:t>
            </a:r>
            <a:endParaRPr lang="en-CA" dirty="0"/>
          </a:p>
        </p:txBody>
      </p:sp>
      <p:sp>
        <p:nvSpPr>
          <p:cNvPr id="4" name="Slide Number Placeholder 3"/>
          <p:cNvSpPr>
            <a:spLocks noGrp="1"/>
          </p:cNvSpPr>
          <p:nvPr>
            <p:ph type="sldNum" sz="quarter" idx="10"/>
          </p:nvPr>
        </p:nvSpPr>
        <p:spPr/>
        <p:txBody>
          <a:bodyPr/>
          <a:lstStyle/>
          <a:p>
            <a:pPr>
              <a:defRPr/>
            </a:pPr>
            <a:fld id="{3E1F29C0-AECB-4C6E-8C96-694AEC160B82}" type="slidenum">
              <a:rPr lang="en-CA" smtClean="0"/>
              <a:pPr>
                <a:defRPr/>
              </a:pPr>
              <a:t>16</a:t>
            </a:fld>
            <a:endParaRPr lang="en-CA"/>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Circuitous!</a:t>
            </a:r>
            <a:endParaRPr lang="en-CA" dirty="0"/>
          </a:p>
        </p:txBody>
      </p:sp>
      <p:sp>
        <p:nvSpPr>
          <p:cNvPr id="4" name="Slide Number Placeholder 3"/>
          <p:cNvSpPr>
            <a:spLocks noGrp="1"/>
          </p:cNvSpPr>
          <p:nvPr>
            <p:ph type="sldNum" sz="quarter" idx="10"/>
          </p:nvPr>
        </p:nvSpPr>
        <p:spPr/>
        <p:txBody>
          <a:bodyPr/>
          <a:lstStyle/>
          <a:p>
            <a:pPr>
              <a:defRPr/>
            </a:pPr>
            <a:fld id="{3E1F29C0-AECB-4C6E-8C96-694AEC160B82}" type="slidenum">
              <a:rPr lang="en-CA" smtClean="0"/>
              <a:pPr>
                <a:defRPr/>
              </a:pPr>
              <a:t>17</a:t>
            </a:fld>
            <a:endParaRPr lang="en-CA"/>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Cumbersome!</a:t>
            </a:r>
            <a:endParaRPr lang="en-CA" dirty="0"/>
          </a:p>
        </p:txBody>
      </p:sp>
      <p:sp>
        <p:nvSpPr>
          <p:cNvPr id="4" name="Slide Number Placeholder 3"/>
          <p:cNvSpPr>
            <a:spLocks noGrp="1"/>
          </p:cNvSpPr>
          <p:nvPr>
            <p:ph type="sldNum" sz="quarter" idx="10"/>
          </p:nvPr>
        </p:nvSpPr>
        <p:spPr/>
        <p:txBody>
          <a:bodyPr/>
          <a:lstStyle/>
          <a:p>
            <a:pPr>
              <a:defRPr/>
            </a:pPr>
            <a:fld id="{3E1F29C0-AECB-4C6E-8C96-694AEC160B82}" type="slidenum">
              <a:rPr lang="en-CA" smtClean="0"/>
              <a:pPr>
                <a:defRPr/>
              </a:pPr>
              <a:t>18</a:t>
            </a:fld>
            <a:endParaRPr lang="en-CA"/>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If data is not got from </a:t>
            </a:r>
            <a:r>
              <a:rPr lang="en-CA" dirty="0" err="1" smtClean="0"/>
              <a:t>google</a:t>
            </a:r>
            <a:r>
              <a:rPr lang="en-CA" dirty="0" smtClean="0"/>
              <a:t> books then MA citation is lacking in many</a:t>
            </a:r>
            <a:r>
              <a:rPr lang="en-CA" baseline="0" dirty="0" smtClean="0"/>
              <a:t> elements </a:t>
            </a:r>
            <a:r>
              <a:rPr lang="en-CA" dirty="0" smtClean="0"/>
              <a:t>in </a:t>
            </a:r>
            <a:r>
              <a:rPr lang="en-CA" dirty="0" err="1" smtClean="0"/>
              <a:t>WizFolio</a:t>
            </a:r>
            <a:r>
              <a:rPr lang="en-CA" dirty="0" smtClean="0"/>
              <a:t>.</a:t>
            </a:r>
            <a:endParaRPr lang="en-CA" dirty="0"/>
          </a:p>
        </p:txBody>
      </p:sp>
      <p:sp>
        <p:nvSpPr>
          <p:cNvPr id="4" name="Slide Number Placeholder 3"/>
          <p:cNvSpPr>
            <a:spLocks noGrp="1"/>
          </p:cNvSpPr>
          <p:nvPr>
            <p:ph type="sldNum" sz="quarter" idx="10"/>
          </p:nvPr>
        </p:nvSpPr>
        <p:spPr/>
        <p:txBody>
          <a:bodyPr/>
          <a:lstStyle/>
          <a:p>
            <a:pPr>
              <a:defRPr/>
            </a:pPr>
            <a:fld id="{3E1F29C0-AECB-4C6E-8C96-694AEC160B82}" type="slidenum">
              <a:rPr lang="en-CA" smtClean="0"/>
              <a:pPr>
                <a:defRPr/>
              </a:pPr>
              <a:t>19</a:t>
            </a:fld>
            <a:endParaRPr lang="en-CA"/>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Omissions!</a:t>
            </a:r>
            <a:endParaRPr lang="en-CA" dirty="0"/>
          </a:p>
        </p:txBody>
      </p:sp>
      <p:sp>
        <p:nvSpPr>
          <p:cNvPr id="4" name="Slide Number Placeholder 3"/>
          <p:cNvSpPr>
            <a:spLocks noGrp="1"/>
          </p:cNvSpPr>
          <p:nvPr>
            <p:ph type="sldNum" sz="quarter" idx="10"/>
          </p:nvPr>
        </p:nvSpPr>
        <p:spPr/>
        <p:txBody>
          <a:bodyPr/>
          <a:lstStyle/>
          <a:p>
            <a:pPr>
              <a:defRPr/>
            </a:pPr>
            <a:fld id="{3E1F29C0-AECB-4C6E-8C96-694AEC160B82}" type="slidenum">
              <a:rPr lang="en-CA" smtClean="0"/>
              <a:pPr>
                <a:defRPr/>
              </a:pPr>
              <a:t>20</a:t>
            </a:fld>
            <a:endParaRPr lang="en-CA"/>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Change default</a:t>
            </a:r>
            <a:r>
              <a:rPr lang="en-CA" baseline="0" dirty="0" smtClean="0"/>
              <a:t> to Books from Web page in </a:t>
            </a:r>
            <a:r>
              <a:rPr lang="en-CA" baseline="0" dirty="0" err="1" smtClean="0"/>
              <a:t>WizFolio</a:t>
            </a:r>
            <a:r>
              <a:rPr lang="en-CA" baseline="0" dirty="0" smtClean="0"/>
              <a:t>.</a:t>
            </a:r>
            <a:endParaRPr lang="en-CA" dirty="0"/>
          </a:p>
        </p:txBody>
      </p:sp>
      <p:sp>
        <p:nvSpPr>
          <p:cNvPr id="4" name="Slide Number Placeholder 3"/>
          <p:cNvSpPr>
            <a:spLocks noGrp="1"/>
          </p:cNvSpPr>
          <p:nvPr>
            <p:ph type="sldNum" sz="quarter" idx="10"/>
          </p:nvPr>
        </p:nvSpPr>
        <p:spPr/>
        <p:txBody>
          <a:bodyPr/>
          <a:lstStyle/>
          <a:p>
            <a:pPr>
              <a:defRPr/>
            </a:pPr>
            <a:fld id="{3E1F29C0-AECB-4C6E-8C96-694AEC160B82}" type="slidenum">
              <a:rPr lang="en-CA" smtClean="0"/>
              <a:pPr>
                <a:defRPr/>
              </a:pPr>
              <a:t>21</a:t>
            </a:fld>
            <a:endParaRPr lang="en-CA"/>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Mistakes when metadata is from Google books! See Editor field.</a:t>
            </a:r>
            <a:endParaRPr lang="en-CA" dirty="0"/>
          </a:p>
        </p:txBody>
      </p:sp>
      <p:sp>
        <p:nvSpPr>
          <p:cNvPr id="4" name="Slide Number Placeholder 3"/>
          <p:cNvSpPr>
            <a:spLocks noGrp="1"/>
          </p:cNvSpPr>
          <p:nvPr>
            <p:ph type="sldNum" sz="quarter" idx="10"/>
          </p:nvPr>
        </p:nvSpPr>
        <p:spPr/>
        <p:txBody>
          <a:bodyPr/>
          <a:lstStyle/>
          <a:p>
            <a:pPr>
              <a:defRPr/>
            </a:pPr>
            <a:fld id="{3E1F29C0-AECB-4C6E-8C96-694AEC160B82}" type="slidenum">
              <a:rPr lang="en-CA" smtClean="0"/>
              <a:pPr>
                <a:defRPr/>
              </a:pPr>
              <a:t>22</a:t>
            </a:fld>
            <a:endParaRPr lang="en-CA"/>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Metadata</a:t>
            </a:r>
            <a:r>
              <a:rPr lang="en-CA" baseline="0" dirty="0" smtClean="0"/>
              <a:t> exported only if the record exists in </a:t>
            </a:r>
            <a:r>
              <a:rPr lang="en-CA" baseline="0" dirty="0" err="1" smtClean="0"/>
              <a:t>Pubmed</a:t>
            </a:r>
            <a:r>
              <a:rPr lang="en-CA" baseline="0" dirty="0" smtClean="0"/>
              <a:t> (when using the add/copy/paste feature in </a:t>
            </a:r>
            <a:r>
              <a:rPr lang="en-CA" baseline="0" dirty="0" err="1" smtClean="0"/>
              <a:t>WizFolio</a:t>
            </a:r>
            <a:r>
              <a:rPr lang="en-CA" baseline="0" dirty="0" smtClean="0"/>
              <a:t>).</a:t>
            </a:r>
            <a:endParaRPr lang="en-CA" dirty="0"/>
          </a:p>
        </p:txBody>
      </p:sp>
      <p:sp>
        <p:nvSpPr>
          <p:cNvPr id="4" name="Slide Number Placeholder 3"/>
          <p:cNvSpPr>
            <a:spLocks noGrp="1"/>
          </p:cNvSpPr>
          <p:nvPr>
            <p:ph type="sldNum" sz="quarter" idx="10"/>
          </p:nvPr>
        </p:nvSpPr>
        <p:spPr/>
        <p:txBody>
          <a:bodyPr/>
          <a:lstStyle/>
          <a:p>
            <a:pPr>
              <a:defRPr/>
            </a:pPr>
            <a:fld id="{3E1F29C0-AECB-4C6E-8C96-694AEC160B82}" type="slidenum">
              <a:rPr lang="en-CA" smtClean="0"/>
              <a:pPr>
                <a:defRPr/>
              </a:pPr>
              <a:t>24</a:t>
            </a:fld>
            <a:endParaRPr lang="en-CA"/>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047A4BEB-114C-45E2-B224-FA461CDD7982}" type="datetimeFigureOut">
              <a:rPr lang="en-US"/>
              <a:pPr>
                <a:defRPr/>
              </a:pPr>
              <a:t>3/25/2010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74D5ADC-6328-41DA-8B06-717C07BB9A5D}"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E765DBF6-DD32-465A-9992-C35328161DF6}" type="datetimeFigureOut">
              <a:rPr lang="en-US"/>
              <a:pPr>
                <a:defRPr/>
              </a:pPr>
              <a:t>3/25/2010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A5E0524-2B6F-4FB3-A92B-6410FE62A969}"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B397700B-9337-4BF7-AA33-8E0BD31C7DC6}" type="datetimeFigureOut">
              <a:rPr lang="en-US"/>
              <a:pPr>
                <a:defRPr/>
              </a:pPr>
              <a:t>3/25/2010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29E62FD-F1CE-443F-A124-94E35BBCADDC}"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B9E07F69-4593-4534-A66C-D20214D31972}" type="datetimeFigureOut">
              <a:rPr lang="en-US"/>
              <a:pPr>
                <a:defRPr/>
              </a:pPr>
              <a:t>3/25/2010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6CB0BDE-6A8D-45C7-BB65-EB963EDD7F1C}"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904B3373-82C2-4D52-8A8E-E748E690FC9F}" type="datetimeFigureOut">
              <a:rPr lang="en-US"/>
              <a:pPr>
                <a:defRPr/>
              </a:pPr>
              <a:t>3/25/2010</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EACB5AD8-64F5-487E-877D-1A32BBC9BD14}"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84BEA7E8-8EBA-4763-BA1E-CEFA3414A4C8}" type="datetimeFigureOut">
              <a:rPr lang="en-US"/>
              <a:pPr>
                <a:defRPr/>
              </a:pPr>
              <a:t>3/25/2010</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9797060D-7C8B-4210-AAC9-84E9A1CAD6EA}"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646245B-57CE-4096-AF92-1F457C781611}" type="datetimeFigureOut">
              <a:rPr lang="en-US"/>
              <a:pPr>
                <a:defRPr/>
              </a:pPr>
              <a:t>3/25/2010</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52261C14-DCA8-42F2-AF0A-46C2FE08F0AB}"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BDD953B8-64D1-4326-8AF3-476FE259396F}" type="datetimeFigureOut">
              <a:rPr lang="en-US"/>
              <a:pPr>
                <a:defRPr/>
              </a:pPr>
              <a:t>3/25/2010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8811282-316A-4756-A2DB-D745E5EFB9F6}"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6D8DD841-016C-4078-A8F0-9E67DA482587}" type="datetimeFigureOut">
              <a:rPr lang="en-US"/>
              <a:pPr>
                <a:defRPr/>
              </a:pPr>
              <a:t>3/25/2010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BEE95B3-97D9-4910-BD0C-E8DE18F737BC}"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F517E55-253F-4DD3-B89A-D4435CB4C63C}" type="datetimeFigureOut">
              <a:rPr lang="en-US"/>
              <a:pPr>
                <a:defRPr/>
              </a:pPr>
              <a:t>3/25/2010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FDC93C5-B201-4FD2-80D4-E6CAD34D64EC}"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FA33C54-3D5E-4D95-A9B6-77A431D3FD87}" type="datetimeFigureOut">
              <a:rPr lang="en-US"/>
              <a:pPr>
                <a:defRPr/>
              </a:pPr>
              <a:t>3/25/2010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7DABD66-D3DD-48F8-A69D-B874129C21D8}"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755FBE57-4368-4E71-BF5C-2590AE600035}" type="datetimeFigureOut">
              <a:rPr lang="en-US"/>
              <a:pPr>
                <a:defRPr/>
              </a:pPr>
              <a:t>3/25/2010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F577B3EE-3036-4D5E-A0A2-55C595A93E08}"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d1-scholarsportal-info.wizfolio.com/Default.aspx"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dx.doi.org/10.1007/s00705-009-0577-4"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hyperlink" Target="http://sfx.scholarsportal.info/york?__char_set=utf8&amp;id=pmid:20033463&amp;sid=libx&amp;genre=article"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books.scholarsportal.info/viewdoc.html?id=/ebooks/ebooks0/gibson_crkn/2009-12-01/4/407886"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hyperlink" Target="http://site.ebrary.com/lib/oculyork/docDetail.action?docID=10173129" TargetMode="External"/><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ctrTitle"/>
          </p:nvPr>
        </p:nvSpPr>
        <p:spPr>
          <a:xfrm>
            <a:off x="685800" y="1447800"/>
            <a:ext cx="7772400" cy="2152650"/>
          </a:xfrm>
        </p:spPr>
        <p:txBody>
          <a:bodyPr/>
          <a:lstStyle/>
          <a:p>
            <a:r>
              <a:rPr lang="en-CA" sz="5400" smtClean="0"/>
              <a:t>WizFolio &amp; RefWorks</a:t>
            </a:r>
          </a:p>
        </p:txBody>
      </p:sp>
      <p:sp>
        <p:nvSpPr>
          <p:cNvPr id="3" name="Subtitle 2"/>
          <p:cNvSpPr>
            <a:spLocks noGrp="1"/>
          </p:cNvSpPr>
          <p:nvPr>
            <p:ph type="subTitle" idx="1"/>
          </p:nvPr>
        </p:nvSpPr>
        <p:spPr/>
        <p:txBody>
          <a:bodyPr rtlCol="0">
            <a:normAutofit/>
          </a:bodyPr>
          <a:lstStyle/>
          <a:p>
            <a:pPr algn="r" fontAlgn="auto">
              <a:spcAft>
                <a:spcPts val="0"/>
              </a:spcAft>
              <a:buFont typeface="Arial" pitchFamily="34" charset="0"/>
              <a:buNone/>
              <a:defRPr/>
            </a:pPr>
            <a:r>
              <a:rPr lang="en-CA" dirty="0" smtClean="0"/>
              <a:t>Rajiv </a:t>
            </a:r>
            <a:r>
              <a:rPr lang="en-CA" dirty="0" err="1" smtClean="0"/>
              <a:t>Nariani</a:t>
            </a:r>
            <a:endParaRPr lang="en-CA" dirty="0" smtClean="0"/>
          </a:p>
          <a:p>
            <a:pPr algn="r" fontAlgn="auto">
              <a:spcAft>
                <a:spcPts val="0"/>
              </a:spcAft>
              <a:buFont typeface="Arial" pitchFamily="34" charset="0"/>
              <a:buNone/>
              <a:defRPr/>
            </a:pPr>
            <a:r>
              <a:rPr lang="en-CA" dirty="0" smtClean="0"/>
              <a:t>Library Forum at YUL: </a:t>
            </a:r>
            <a:r>
              <a:rPr lang="en-CA" dirty="0" smtClean="0"/>
              <a:t>9</a:t>
            </a:r>
            <a:r>
              <a:rPr lang="en-CA" baseline="30000" dirty="0" smtClean="0"/>
              <a:t>th</a:t>
            </a:r>
            <a:r>
              <a:rPr lang="en-CA" dirty="0" smtClean="0"/>
              <a:t> March 2010</a:t>
            </a:r>
            <a:endParaRPr lang="en-CA"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rtlCol="0">
            <a:normAutofit fontScale="90000"/>
          </a:bodyPr>
          <a:lstStyle/>
          <a:p>
            <a:pPr fontAlgn="auto">
              <a:spcAft>
                <a:spcPts val="0"/>
              </a:spcAft>
              <a:defRPr/>
            </a:pPr>
            <a:r>
              <a:rPr lang="en-CA" dirty="0" smtClean="0">
                <a:hlinkClick r:id="rId3"/>
              </a:rPr>
              <a:t>Interface </a:t>
            </a:r>
            <a:endParaRPr lang="en-CA" dirty="0"/>
          </a:p>
        </p:txBody>
      </p:sp>
      <p:pic>
        <p:nvPicPr>
          <p:cNvPr id="3075" name="Picture 2"/>
          <p:cNvPicPr>
            <a:picLocks noChangeAspect="1" noChangeArrowheads="1"/>
          </p:cNvPicPr>
          <p:nvPr/>
        </p:nvPicPr>
        <p:blipFill>
          <a:blip r:embed="rId4" cstate="print"/>
          <a:srcRect/>
          <a:stretch>
            <a:fillRect/>
          </a:stretch>
        </p:blipFill>
        <p:spPr bwMode="auto">
          <a:xfrm>
            <a:off x="1588" y="1600200"/>
            <a:ext cx="9142412" cy="4114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905000"/>
            <a:ext cx="8229600" cy="2209800"/>
          </a:xfrm>
        </p:spPr>
        <p:txBody>
          <a:bodyPr rtlCol="0">
            <a:normAutofit fontScale="70000" lnSpcReduction="20000"/>
          </a:bodyPr>
          <a:lstStyle/>
          <a:p>
            <a:pPr algn="ctr" fontAlgn="auto">
              <a:spcAft>
                <a:spcPts val="0"/>
              </a:spcAft>
              <a:buFont typeface="Arial" pitchFamily="34" charset="0"/>
              <a:buNone/>
              <a:defRPr/>
            </a:pPr>
            <a:endParaRPr lang="en-CA" sz="4800" dirty="0" smtClean="0"/>
          </a:p>
          <a:p>
            <a:pPr algn="ctr" fontAlgn="auto">
              <a:spcAft>
                <a:spcPts val="0"/>
              </a:spcAft>
              <a:buFont typeface="Arial" pitchFamily="34" charset="0"/>
              <a:buNone/>
              <a:defRPr/>
            </a:pPr>
            <a:endParaRPr lang="en-CA" sz="4800" dirty="0" smtClean="0"/>
          </a:p>
          <a:p>
            <a:pPr algn="ctr" fontAlgn="auto">
              <a:spcAft>
                <a:spcPts val="0"/>
              </a:spcAft>
              <a:buFont typeface="Arial" pitchFamily="34" charset="0"/>
              <a:buNone/>
              <a:defRPr/>
            </a:pPr>
            <a:r>
              <a:rPr lang="en-CA" sz="9600" dirty="0" smtClean="0"/>
              <a:t>Good</a:t>
            </a:r>
            <a:endParaRPr lang="en-CA" sz="96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rtlCol="0">
            <a:normAutofit fontScale="90000"/>
          </a:bodyPr>
          <a:lstStyle/>
          <a:p>
            <a:pPr fontAlgn="auto">
              <a:spcAft>
                <a:spcPts val="0"/>
              </a:spcAft>
              <a:defRPr/>
            </a:pPr>
            <a:r>
              <a:rPr lang="en-CA" dirty="0" err="1" smtClean="0"/>
              <a:t>PubMed</a:t>
            </a:r>
            <a:r>
              <a:rPr lang="en-CA" dirty="0" smtClean="0"/>
              <a:t> – searching through </a:t>
            </a:r>
            <a:r>
              <a:rPr lang="en-CA" dirty="0" err="1" smtClean="0"/>
              <a:t>WizFolio</a:t>
            </a:r>
            <a:endParaRPr lang="en-CA" dirty="0"/>
          </a:p>
        </p:txBody>
      </p:sp>
      <p:pic>
        <p:nvPicPr>
          <p:cNvPr id="5123" name="Picture 2"/>
          <p:cNvPicPr>
            <a:picLocks noChangeAspect="1" noChangeArrowheads="1"/>
          </p:cNvPicPr>
          <p:nvPr/>
        </p:nvPicPr>
        <p:blipFill>
          <a:blip r:embed="rId2" cstate="print"/>
          <a:srcRect/>
          <a:stretch>
            <a:fillRect/>
          </a:stretch>
        </p:blipFill>
        <p:spPr bwMode="auto">
          <a:xfrm>
            <a:off x="152400" y="1295400"/>
            <a:ext cx="8839200" cy="4578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457200" y="152400"/>
            <a:ext cx="8229600" cy="304800"/>
          </a:xfrm>
        </p:spPr>
        <p:txBody>
          <a:bodyPr/>
          <a:lstStyle/>
          <a:p>
            <a:r>
              <a:rPr lang="en-CA" sz="3200" smtClean="0"/>
              <a:t>Web of Science – One click</a:t>
            </a:r>
          </a:p>
        </p:txBody>
      </p:sp>
      <p:pic>
        <p:nvPicPr>
          <p:cNvPr id="6147" name="Picture 2"/>
          <p:cNvPicPr>
            <a:picLocks noChangeAspect="1" noChangeArrowheads="1"/>
          </p:cNvPicPr>
          <p:nvPr/>
        </p:nvPicPr>
        <p:blipFill>
          <a:blip r:embed="rId2" cstate="print"/>
          <a:srcRect/>
          <a:stretch>
            <a:fillRect/>
          </a:stretch>
        </p:blipFill>
        <p:spPr bwMode="auto">
          <a:xfrm>
            <a:off x="0" y="533400"/>
            <a:ext cx="9032875" cy="3810000"/>
          </a:xfrm>
          <a:prstGeom prst="rect">
            <a:avLst/>
          </a:prstGeom>
          <a:noFill/>
          <a:ln w="9525">
            <a:noFill/>
            <a:miter lim="800000"/>
            <a:headEnd/>
            <a:tailEnd/>
          </a:ln>
        </p:spPr>
      </p:pic>
      <p:pic>
        <p:nvPicPr>
          <p:cNvPr id="6148" name="Picture 4"/>
          <p:cNvPicPr>
            <a:picLocks noChangeAspect="1" noChangeArrowheads="1"/>
          </p:cNvPicPr>
          <p:nvPr/>
        </p:nvPicPr>
        <p:blipFill>
          <a:blip r:embed="rId3" cstate="print"/>
          <a:srcRect/>
          <a:stretch>
            <a:fillRect/>
          </a:stretch>
        </p:blipFill>
        <p:spPr bwMode="auto">
          <a:xfrm>
            <a:off x="2819400" y="4184650"/>
            <a:ext cx="6324600" cy="2673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rtlCol="0">
            <a:normAutofit fontScale="90000"/>
          </a:bodyPr>
          <a:lstStyle/>
          <a:p>
            <a:pPr fontAlgn="auto">
              <a:spcAft>
                <a:spcPts val="0"/>
              </a:spcAft>
              <a:defRPr/>
            </a:pPr>
            <a:r>
              <a:rPr lang="en-CA" dirty="0" smtClean="0"/>
              <a:t>Web of Science... SFX</a:t>
            </a:r>
            <a:endParaRPr lang="en-CA" dirty="0"/>
          </a:p>
        </p:txBody>
      </p:sp>
      <p:pic>
        <p:nvPicPr>
          <p:cNvPr id="7171" name="Picture 3"/>
          <p:cNvPicPr>
            <a:picLocks noChangeAspect="1" noChangeArrowheads="1"/>
          </p:cNvPicPr>
          <p:nvPr/>
        </p:nvPicPr>
        <p:blipFill>
          <a:blip r:embed="rId2" cstate="print"/>
          <a:srcRect/>
          <a:stretch>
            <a:fillRect/>
          </a:stretch>
        </p:blipFill>
        <p:spPr bwMode="auto">
          <a:xfrm>
            <a:off x="0" y="2057400"/>
            <a:ext cx="9144000" cy="37401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58200" cy="639762"/>
          </a:xfrm>
        </p:spPr>
        <p:txBody>
          <a:bodyPr rtlCol="0">
            <a:normAutofit fontScale="90000"/>
          </a:bodyPr>
          <a:lstStyle/>
          <a:p>
            <a:pPr fontAlgn="auto">
              <a:spcAft>
                <a:spcPts val="0"/>
              </a:spcAft>
              <a:defRPr/>
            </a:pPr>
            <a:r>
              <a:rPr lang="en-CA" sz="3600" dirty="0" smtClean="0"/>
              <a:t>Locates metadata for Citing </a:t>
            </a:r>
            <a:r>
              <a:rPr lang="en-CA" sz="3600" dirty="0" smtClean="0">
                <a:hlinkClick r:id="rId3"/>
              </a:rPr>
              <a:t>PDF</a:t>
            </a:r>
            <a:r>
              <a:rPr lang="en-CA" sz="3600" dirty="0" smtClean="0"/>
              <a:t> documents</a:t>
            </a:r>
            <a:endParaRPr lang="en-CA" sz="3600" dirty="0"/>
          </a:p>
        </p:txBody>
      </p:sp>
      <p:pic>
        <p:nvPicPr>
          <p:cNvPr id="8195" name="Picture 2">
            <a:hlinkClick r:id="rId4"/>
          </p:cNvPr>
          <p:cNvPicPr>
            <a:picLocks noChangeAspect="1" noChangeArrowheads="1"/>
          </p:cNvPicPr>
          <p:nvPr/>
        </p:nvPicPr>
        <p:blipFill>
          <a:blip r:embed="rId5" cstate="print"/>
          <a:srcRect/>
          <a:stretch>
            <a:fillRect/>
          </a:stretch>
        </p:blipFill>
        <p:spPr bwMode="auto">
          <a:xfrm>
            <a:off x="228600" y="1066800"/>
            <a:ext cx="5334000" cy="3779838"/>
          </a:xfrm>
          <a:prstGeom prst="rect">
            <a:avLst/>
          </a:prstGeom>
          <a:noFill/>
          <a:ln w="9525">
            <a:noFill/>
            <a:miter lim="800000"/>
            <a:headEnd/>
            <a:tailEnd/>
          </a:ln>
        </p:spPr>
      </p:pic>
      <p:pic>
        <p:nvPicPr>
          <p:cNvPr id="8196" name="Picture 3"/>
          <p:cNvPicPr>
            <a:picLocks noChangeAspect="1" noChangeArrowheads="1"/>
          </p:cNvPicPr>
          <p:nvPr/>
        </p:nvPicPr>
        <p:blipFill>
          <a:blip r:embed="rId6" cstate="print"/>
          <a:srcRect/>
          <a:stretch>
            <a:fillRect/>
          </a:stretch>
        </p:blipFill>
        <p:spPr bwMode="auto">
          <a:xfrm>
            <a:off x="5638800" y="4876800"/>
            <a:ext cx="3209925" cy="1714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457200"/>
          </a:xfrm>
        </p:spPr>
        <p:txBody>
          <a:bodyPr rtlCol="0">
            <a:normAutofit fontScale="90000"/>
          </a:bodyPr>
          <a:lstStyle/>
          <a:p>
            <a:pPr fontAlgn="auto">
              <a:spcAft>
                <a:spcPts val="0"/>
              </a:spcAft>
              <a:defRPr/>
            </a:pPr>
            <a:r>
              <a:rPr lang="en-CA" dirty="0" smtClean="0"/>
              <a:t>Patents</a:t>
            </a:r>
            <a:endParaRPr lang="en-CA" dirty="0"/>
          </a:p>
        </p:txBody>
      </p:sp>
      <p:pic>
        <p:nvPicPr>
          <p:cNvPr id="9219" name="Picture 3"/>
          <p:cNvPicPr>
            <a:picLocks noChangeAspect="1" noChangeArrowheads="1"/>
          </p:cNvPicPr>
          <p:nvPr/>
        </p:nvPicPr>
        <p:blipFill>
          <a:blip r:embed="rId3" cstate="print"/>
          <a:srcRect/>
          <a:stretch>
            <a:fillRect/>
          </a:stretch>
        </p:blipFill>
        <p:spPr bwMode="auto">
          <a:xfrm>
            <a:off x="0" y="762000"/>
            <a:ext cx="9067800" cy="2368550"/>
          </a:xfrm>
          <a:prstGeom prst="rect">
            <a:avLst/>
          </a:prstGeom>
          <a:noFill/>
          <a:ln w="9525">
            <a:noFill/>
            <a:miter lim="800000"/>
            <a:headEnd/>
            <a:tailEnd/>
          </a:ln>
        </p:spPr>
      </p:pic>
      <p:pic>
        <p:nvPicPr>
          <p:cNvPr id="9220" name="Picture 4"/>
          <p:cNvPicPr>
            <a:picLocks noChangeAspect="1" noChangeArrowheads="1"/>
          </p:cNvPicPr>
          <p:nvPr/>
        </p:nvPicPr>
        <p:blipFill>
          <a:blip r:embed="rId4" cstate="print"/>
          <a:srcRect/>
          <a:stretch>
            <a:fillRect/>
          </a:stretch>
        </p:blipFill>
        <p:spPr bwMode="auto">
          <a:xfrm>
            <a:off x="0" y="3505200"/>
            <a:ext cx="9144000" cy="2749550"/>
          </a:xfrm>
          <a:prstGeom prst="rect">
            <a:avLst/>
          </a:prstGeom>
          <a:noFill/>
          <a:ln w="9525">
            <a:noFill/>
            <a:miter lim="800000"/>
            <a:headEnd/>
            <a:tailEnd/>
          </a:ln>
        </p:spPr>
      </p:pic>
      <p:sp>
        <p:nvSpPr>
          <p:cNvPr id="7" name="Rectangle 6"/>
          <p:cNvSpPr/>
          <p:nvPr/>
        </p:nvSpPr>
        <p:spPr>
          <a:xfrm>
            <a:off x="76200" y="4343400"/>
            <a:ext cx="4724400" cy="15240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CA"/>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3"/>
          <p:cNvPicPr>
            <a:picLocks noChangeAspect="1" noChangeArrowheads="1"/>
          </p:cNvPicPr>
          <p:nvPr/>
        </p:nvPicPr>
        <p:blipFill>
          <a:blip r:embed="rId2" cstate="print"/>
          <a:srcRect/>
          <a:stretch>
            <a:fillRect/>
          </a:stretch>
        </p:blipFill>
        <p:spPr bwMode="auto">
          <a:xfrm>
            <a:off x="0" y="0"/>
            <a:ext cx="4876800" cy="3910013"/>
          </a:xfrm>
          <a:prstGeom prst="rect">
            <a:avLst/>
          </a:prstGeom>
          <a:noFill/>
          <a:ln w="9525">
            <a:noFill/>
            <a:miter lim="800000"/>
            <a:headEnd/>
            <a:tailEnd/>
          </a:ln>
        </p:spPr>
      </p:pic>
      <p:pic>
        <p:nvPicPr>
          <p:cNvPr id="10243" name="Picture 4"/>
          <p:cNvPicPr>
            <a:picLocks noChangeAspect="1" noChangeArrowheads="1"/>
          </p:cNvPicPr>
          <p:nvPr/>
        </p:nvPicPr>
        <p:blipFill>
          <a:blip r:embed="rId3" cstate="print"/>
          <a:srcRect/>
          <a:stretch>
            <a:fillRect/>
          </a:stretch>
        </p:blipFill>
        <p:spPr bwMode="auto">
          <a:xfrm>
            <a:off x="3263900" y="4005263"/>
            <a:ext cx="5803900" cy="2776537"/>
          </a:xfrm>
          <a:prstGeom prst="rect">
            <a:avLst/>
          </a:prstGeom>
          <a:noFill/>
          <a:ln w="9525">
            <a:noFill/>
            <a:miter lim="800000"/>
            <a:headEnd/>
            <a:tailEnd/>
          </a:ln>
        </p:spPr>
      </p:pic>
      <p:sp>
        <p:nvSpPr>
          <p:cNvPr id="4" name="Rectangle 3"/>
          <p:cNvSpPr/>
          <p:nvPr/>
        </p:nvSpPr>
        <p:spPr>
          <a:xfrm>
            <a:off x="4114800" y="304800"/>
            <a:ext cx="685800" cy="228600"/>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CA"/>
          </a:p>
        </p:txBody>
      </p:sp>
      <p:sp>
        <p:nvSpPr>
          <p:cNvPr id="5" name="Rectangle 4"/>
          <p:cNvSpPr/>
          <p:nvPr/>
        </p:nvSpPr>
        <p:spPr>
          <a:xfrm>
            <a:off x="5715000" y="609600"/>
            <a:ext cx="2895600" cy="990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CA" sz="4000" b="1" dirty="0" smtClean="0"/>
              <a:t>YouTube</a:t>
            </a:r>
            <a:endParaRPr lang="en-CA" sz="4000" b="1"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457200"/>
          </a:xfrm>
        </p:spPr>
        <p:txBody>
          <a:bodyPr rtlCol="0">
            <a:normAutofit fontScale="90000"/>
          </a:bodyPr>
          <a:lstStyle/>
          <a:p>
            <a:pPr fontAlgn="auto">
              <a:spcAft>
                <a:spcPts val="0"/>
              </a:spcAft>
              <a:defRPr/>
            </a:pPr>
            <a:r>
              <a:rPr lang="en-CA" dirty="0" smtClean="0"/>
              <a:t>Cite them....using </a:t>
            </a:r>
            <a:r>
              <a:rPr lang="en-CA" dirty="0" err="1" smtClean="0"/>
              <a:t>WizCite</a:t>
            </a:r>
            <a:endParaRPr lang="en-CA" dirty="0"/>
          </a:p>
        </p:txBody>
      </p:sp>
      <p:pic>
        <p:nvPicPr>
          <p:cNvPr id="11267" name="Picture 3"/>
          <p:cNvPicPr>
            <a:picLocks noChangeAspect="1" noChangeArrowheads="1"/>
          </p:cNvPicPr>
          <p:nvPr/>
        </p:nvPicPr>
        <p:blipFill>
          <a:blip r:embed="rId3" cstate="print"/>
          <a:srcRect/>
          <a:stretch>
            <a:fillRect/>
          </a:stretch>
        </p:blipFill>
        <p:spPr bwMode="auto">
          <a:xfrm>
            <a:off x="0" y="1222375"/>
            <a:ext cx="9144000" cy="5397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457200" y="274638"/>
            <a:ext cx="8229600" cy="868362"/>
          </a:xfrm>
        </p:spPr>
        <p:txBody>
          <a:bodyPr/>
          <a:lstStyle/>
          <a:p>
            <a:r>
              <a:rPr lang="en-CA" smtClean="0"/>
              <a:t>Styles supported....</a:t>
            </a:r>
          </a:p>
        </p:txBody>
      </p:sp>
      <p:pic>
        <p:nvPicPr>
          <p:cNvPr id="12291" name="Picture 2"/>
          <p:cNvPicPr>
            <a:picLocks noChangeAspect="1" noChangeArrowheads="1"/>
          </p:cNvPicPr>
          <p:nvPr/>
        </p:nvPicPr>
        <p:blipFill>
          <a:blip r:embed="rId2" cstate="print"/>
          <a:srcRect/>
          <a:stretch>
            <a:fillRect/>
          </a:stretch>
        </p:blipFill>
        <p:spPr bwMode="auto">
          <a:xfrm>
            <a:off x="0" y="1524000"/>
            <a:ext cx="9059863" cy="47894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905000"/>
            <a:ext cx="8229600" cy="2209800"/>
          </a:xfrm>
        </p:spPr>
        <p:txBody>
          <a:bodyPr rtlCol="0">
            <a:normAutofit fontScale="47500" lnSpcReduction="20000"/>
          </a:bodyPr>
          <a:lstStyle/>
          <a:p>
            <a:pPr algn="ctr" fontAlgn="auto">
              <a:spcAft>
                <a:spcPts val="0"/>
              </a:spcAft>
              <a:buFont typeface="Arial" pitchFamily="34" charset="0"/>
              <a:buNone/>
              <a:defRPr/>
            </a:pPr>
            <a:endParaRPr lang="en-CA" sz="4800" dirty="0" smtClean="0"/>
          </a:p>
          <a:p>
            <a:pPr algn="ctr" fontAlgn="auto">
              <a:spcAft>
                <a:spcPts val="0"/>
              </a:spcAft>
              <a:buFont typeface="Arial" pitchFamily="34" charset="0"/>
              <a:buNone/>
              <a:defRPr/>
            </a:pPr>
            <a:endParaRPr lang="en-CA" sz="4800" dirty="0" smtClean="0"/>
          </a:p>
          <a:p>
            <a:pPr algn="ctr" fontAlgn="auto">
              <a:spcAft>
                <a:spcPts val="0"/>
              </a:spcAft>
              <a:buFont typeface="Arial" pitchFamily="34" charset="0"/>
              <a:buNone/>
              <a:defRPr/>
            </a:pPr>
            <a:r>
              <a:rPr lang="en-CA" sz="9600" dirty="0" smtClean="0"/>
              <a:t>Not Good</a:t>
            </a:r>
            <a:r>
              <a:rPr lang="en-CA" sz="9600" dirty="0" smtClean="0"/>
              <a:t>...lacking elements..</a:t>
            </a:r>
            <a:endParaRPr lang="en-CA" sz="96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rtlCol="0">
            <a:normAutofit fontScale="90000"/>
          </a:bodyPr>
          <a:lstStyle/>
          <a:p>
            <a:pPr fontAlgn="auto">
              <a:spcAft>
                <a:spcPts val="0"/>
              </a:spcAft>
              <a:defRPr/>
            </a:pPr>
            <a:r>
              <a:rPr lang="en-CA" dirty="0" smtClean="0"/>
              <a:t>Other databases supported</a:t>
            </a:r>
            <a:endParaRPr lang="en-CA" dirty="0"/>
          </a:p>
        </p:txBody>
      </p:sp>
      <p:pic>
        <p:nvPicPr>
          <p:cNvPr id="14339" name="Picture 2"/>
          <p:cNvPicPr>
            <a:picLocks noChangeAspect="1" noChangeArrowheads="1"/>
          </p:cNvPicPr>
          <p:nvPr/>
        </p:nvPicPr>
        <p:blipFill>
          <a:blip r:embed="rId2" cstate="print"/>
          <a:srcRect b="795"/>
          <a:stretch>
            <a:fillRect/>
          </a:stretch>
        </p:blipFill>
        <p:spPr bwMode="auto">
          <a:xfrm>
            <a:off x="228600" y="914400"/>
            <a:ext cx="4048125" cy="5943600"/>
          </a:xfrm>
          <a:prstGeom prst="rect">
            <a:avLst/>
          </a:prstGeom>
          <a:noFill/>
          <a:ln w="9525">
            <a:noFill/>
            <a:miter lim="800000"/>
            <a:headEnd/>
            <a:tailEnd/>
          </a:ln>
        </p:spPr>
      </p:pic>
      <p:pic>
        <p:nvPicPr>
          <p:cNvPr id="14340" name="Picture 3"/>
          <p:cNvPicPr>
            <a:picLocks noChangeAspect="1" noChangeArrowheads="1"/>
          </p:cNvPicPr>
          <p:nvPr/>
        </p:nvPicPr>
        <p:blipFill>
          <a:blip r:embed="rId3" cstate="print"/>
          <a:srcRect/>
          <a:stretch>
            <a:fillRect/>
          </a:stretch>
        </p:blipFill>
        <p:spPr bwMode="auto">
          <a:xfrm>
            <a:off x="5248275" y="1905000"/>
            <a:ext cx="1914525" cy="26289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3" cstate="print"/>
          <a:srcRect/>
          <a:stretch>
            <a:fillRect/>
          </a:stretch>
        </p:blipFill>
        <p:spPr bwMode="auto">
          <a:xfrm>
            <a:off x="0" y="0"/>
            <a:ext cx="5562600" cy="3468688"/>
          </a:xfrm>
          <a:prstGeom prst="rect">
            <a:avLst/>
          </a:prstGeom>
          <a:noFill/>
          <a:ln w="9525">
            <a:noFill/>
            <a:miter lim="800000"/>
            <a:headEnd/>
            <a:tailEnd/>
          </a:ln>
        </p:spPr>
      </p:pic>
      <p:pic>
        <p:nvPicPr>
          <p:cNvPr id="15363" name="Picture 2"/>
          <p:cNvPicPr>
            <a:picLocks noChangeAspect="1" noChangeArrowheads="1"/>
          </p:cNvPicPr>
          <p:nvPr/>
        </p:nvPicPr>
        <p:blipFill>
          <a:blip r:embed="rId4" cstate="print"/>
          <a:srcRect/>
          <a:stretch>
            <a:fillRect/>
          </a:stretch>
        </p:blipFill>
        <p:spPr bwMode="auto">
          <a:xfrm>
            <a:off x="3162300" y="3581400"/>
            <a:ext cx="5829300" cy="2335213"/>
          </a:xfrm>
          <a:prstGeom prst="rect">
            <a:avLst/>
          </a:prstGeom>
          <a:noFill/>
          <a:ln w="9525">
            <a:solidFill>
              <a:schemeClr val="accent1"/>
            </a:solidFill>
            <a:miter lim="800000"/>
            <a:headEnd/>
            <a:tailEnd/>
          </a:ln>
        </p:spPr>
      </p:pic>
      <p:pic>
        <p:nvPicPr>
          <p:cNvPr id="15364" name="Picture 5"/>
          <p:cNvPicPr>
            <a:picLocks noChangeAspect="1" noChangeArrowheads="1"/>
          </p:cNvPicPr>
          <p:nvPr/>
        </p:nvPicPr>
        <p:blipFill>
          <a:blip r:embed="rId5" cstate="print"/>
          <a:srcRect/>
          <a:stretch>
            <a:fillRect/>
          </a:stretch>
        </p:blipFill>
        <p:spPr bwMode="auto">
          <a:xfrm>
            <a:off x="0" y="6019800"/>
            <a:ext cx="9053513" cy="638175"/>
          </a:xfrm>
          <a:prstGeom prst="rect">
            <a:avLst/>
          </a:prstGeom>
          <a:noFill/>
          <a:ln w="9525">
            <a:noFill/>
            <a:miter lim="800000"/>
            <a:headEnd/>
            <a:tailEnd/>
          </a:ln>
        </p:spPr>
      </p:pic>
      <p:sp>
        <p:nvSpPr>
          <p:cNvPr id="8" name="Rectangle 7"/>
          <p:cNvSpPr/>
          <p:nvPr/>
        </p:nvSpPr>
        <p:spPr>
          <a:xfrm>
            <a:off x="533400" y="5410200"/>
            <a:ext cx="1828800" cy="6096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CA" sz="2800" dirty="0" err="1"/>
              <a:t>RefWorks</a:t>
            </a:r>
            <a:endParaRPr lang="en-CA" sz="2800" dirty="0"/>
          </a:p>
        </p:txBody>
      </p:sp>
      <p:cxnSp>
        <p:nvCxnSpPr>
          <p:cNvPr id="12" name="Straight Connector 11"/>
          <p:cNvCxnSpPr/>
          <p:nvPr/>
        </p:nvCxnSpPr>
        <p:spPr>
          <a:xfrm>
            <a:off x="6400800" y="5791200"/>
            <a:ext cx="762000" cy="0"/>
          </a:xfrm>
          <a:prstGeom prst="line">
            <a:avLst/>
          </a:prstGeom>
          <a:ln w="15875">
            <a:solidFill>
              <a:srgbClr val="FF0000"/>
            </a:solidFill>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3886200" y="914400"/>
            <a:ext cx="1828800" cy="6096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CA" sz="2800" b="1" dirty="0" err="1">
                <a:solidFill>
                  <a:schemeClr val="tx1"/>
                </a:solidFill>
              </a:rPr>
              <a:t>WizFolio</a:t>
            </a:r>
            <a:endParaRPr lang="en-CA" sz="2800" b="1" dirty="0">
              <a:solidFill>
                <a:schemeClr val="tx1"/>
              </a:solidFill>
            </a:endParaRPr>
          </a:p>
        </p:txBody>
      </p:sp>
      <p:sp>
        <p:nvSpPr>
          <p:cNvPr id="10" name="Rectangle 9"/>
          <p:cNvSpPr/>
          <p:nvPr/>
        </p:nvSpPr>
        <p:spPr>
          <a:xfrm>
            <a:off x="6248400" y="3810000"/>
            <a:ext cx="1828800" cy="6096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CA" sz="2800" b="1" dirty="0" err="1">
                <a:solidFill>
                  <a:schemeClr val="tx1"/>
                </a:solidFill>
              </a:rPr>
              <a:t>WizFolio</a:t>
            </a:r>
            <a:endParaRPr lang="en-CA" sz="2800" b="1" dirty="0">
              <a:solidFill>
                <a:schemeClr val="tx1"/>
              </a:solidFill>
            </a:endParaRPr>
          </a:p>
        </p:txBody>
      </p:sp>
      <p:sp>
        <p:nvSpPr>
          <p:cNvPr id="11" name="Rectangle 10"/>
          <p:cNvSpPr/>
          <p:nvPr/>
        </p:nvSpPr>
        <p:spPr>
          <a:xfrm>
            <a:off x="5943600" y="304800"/>
            <a:ext cx="2819400" cy="99060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CA" sz="2800" b="1" dirty="0">
                <a:solidFill>
                  <a:schemeClr val="tx1"/>
                </a:solidFill>
              </a:rPr>
              <a:t>JSTOR: </a:t>
            </a:r>
          </a:p>
          <a:p>
            <a:pPr algn="ctr" fontAlgn="auto">
              <a:spcBef>
                <a:spcPts val="0"/>
              </a:spcBef>
              <a:spcAft>
                <a:spcPts val="0"/>
              </a:spcAft>
              <a:defRPr/>
            </a:pPr>
            <a:r>
              <a:rPr lang="en-CA" sz="2800" b="1" dirty="0">
                <a:solidFill>
                  <a:schemeClr val="tx1"/>
                </a:solidFill>
              </a:rPr>
              <a:t>Global warming</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3" cstate="print"/>
          <a:srcRect/>
          <a:stretch>
            <a:fillRect/>
          </a:stretch>
        </p:blipFill>
        <p:spPr bwMode="auto">
          <a:xfrm>
            <a:off x="76200" y="25400"/>
            <a:ext cx="8991600" cy="3251200"/>
          </a:xfrm>
          <a:prstGeom prst="rect">
            <a:avLst/>
          </a:prstGeom>
          <a:noFill/>
          <a:ln w="9525">
            <a:noFill/>
            <a:miter lim="800000"/>
            <a:headEnd/>
            <a:tailEnd/>
          </a:ln>
        </p:spPr>
      </p:pic>
      <p:pic>
        <p:nvPicPr>
          <p:cNvPr id="16387" name="Picture 3"/>
          <p:cNvPicPr>
            <a:picLocks noChangeAspect="1" noChangeArrowheads="1"/>
          </p:cNvPicPr>
          <p:nvPr/>
        </p:nvPicPr>
        <p:blipFill>
          <a:blip r:embed="rId4" cstate="print"/>
          <a:srcRect/>
          <a:stretch>
            <a:fillRect/>
          </a:stretch>
        </p:blipFill>
        <p:spPr bwMode="auto">
          <a:xfrm>
            <a:off x="990600" y="3360738"/>
            <a:ext cx="8001000" cy="3497262"/>
          </a:xfrm>
          <a:prstGeom prst="rect">
            <a:avLst/>
          </a:prstGeom>
          <a:noFill/>
          <a:ln w="9525">
            <a:noFill/>
            <a:miter lim="800000"/>
            <a:headEnd/>
            <a:tailEnd/>
          </a:ln>
        </p:spPr>
      </p:pic>
      <p:sp>
        <p:nvSpPr>
          <p:cNvPr id="4" name="Rectangle 3"/>
          <p:cNvSpPr/>
          <p:nvPr/>
        </p:nvSpPr>
        <p:spPr>
          <a:xfrm>
            <a:off x="152400" y="3429000"/>
            <a:ext cx="609600" cy="3200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CA" sz="2800" b="1" dirty="0"/>
              <a:t>C</a:t>
            </a:r>
          </a:p>
          <a:p>
            <a:pPr algn="ctr" fontAlgn="auto">
              <a:spcBef>
                <a:spcPts val="0"/>
              </a:spcBef>
              <a:spcAft>
                <a:spcPts val="0"/>
              </a:spcAft>
              <a:defRPr/>
            </a:pPr>
            <a:r>
              <a:rPr lang="en-CA" sz="2800" b="1" dirty="0"/>
              <a:t>L</a:t>
            </a:r>
          </a:p>
          <a:p>
            <a:pPr algn="ctr" fontAlgn="auto">
              <a:spcBef>
                <a:spcPts val="0"/>
              </a:spcBef>
              <a:spcAft>
                <a:spcPts val="0"/>
              </a:spcAft>
              <a:defRPr/>
            </a:pPr>
            <a:r>
              <a:rPr lang="en-CA" sz="2800" b="1" dirty="0"/>
              <a:t>A</a:t>
            </a:r>
          </a:p>
          <a:p>
            <a:pPr algn="ctr" fontAlgn="auto">
              <a:spcBef>
                <a:spcPts val="0"/>
              </a:spcBef>
              <a:spcAft>
                <a:spcPts val="0"/>
              </a:spcAft>
              <a:defRPr/>
            </a:pPr>
            <a:r>
              <a:rPr lang="en-CA" sz="2800" b="1" dirty="0"/>
              <a:t>S</a:t>
            </a:r>
          </a:p>
          <a:p>
            <a:pPr algn="ctr" fontAlgn="auto">
              <a:spcBef>
                <a:spcPts val="0"/>
              </a:spcBef>
              <a:spcAft>
                <a:spcPts val="0"/>
              </a:spcAft>
              <a:defRPr/>
            </a:pPr>
            <a:r>
              <a:rPr lang="en-CA" sz="2800" b="1" dirty="0"/>
              <a:t>S</a:t>
            </a:r>
          </a:p>
          <a:p>
            <a:pPr algn="ctr" fontAlgn="auto">
              <a:spcBef>
                <a:spcPts val="0"/>
              </a:spcBef>
              <a:spcAft>
                <a:spcPts val="0"/>
              </a:spcAft>
              <a:defRPr/>
            </a:pPr>
            <a:r>
              <a:rPr lang="en-CA" sz="2800" b="1" dirty="0"/>
              <a:t>I</a:t>
            </a:r>
          </a:p>
          <a:p>
            <a:pPr algn="ctr" fontAlgn="auto">
              <a:spcBef>
                <a:spcPts val="0"/>
              </a:spcBef>
              <a:spcAft>
                <a:spcPts val="0"/>
              </a:spcAft>
              <a:defRPr/>
            </a:pPr>
            <a:r>
              <a:rPr lang="en-CA" sz="2800" b="1" dirty="0"/>
              <a:t>C</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43000" y="76200"/>
            <a:ext cx="7162800" cy="6096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CA" sz="4400" b="1" dirty="0" err="1"/>
              <a:t>VuFind</a:t>
            </a:r>
            <a:r>
              <a:rPr lang="en-CA" sz="4400" b="1" dirty="0"/>
              <a:t> to WF – data from GB</a:t>
            </a:r>
          </a:p>
        </p:txBody>
      </p:sp>
      <p:pic>
        <p:nvPicPr>
          <p:cNvPr id="17411" name="Picture 3"/>
          <p:cNvPicPr>
            <a:picLocks noChangeAspect="1" noChangeArrowheads="1"/>
          </p:cNvPicPr>
          <p:nvPr/>
        </p:nvPicPr>
        <p:blipFill>
          <a:blip r:embed="rId3" cstate="print"/>
          <a:srcRect/>
          <a:stretch>
            <a:fillRect/>
          </a:stretch>
        </p:blipFill>
        <p:spPr bwMode="auto">
          <a:xfrm>
            <a:off x="0" y="838200"/>
            <a:ext cx="9151938" cy="2620963"/>
          </a:xfrm>
          <a:prstGeom prst="rect">
            <a:avLst/>
          </a:prstGeom>
          <a:noFill/>
          <a:ln w="9525">
            <a:noFill/>
            <a:miter lim="800000"/>
            <a:headEnd/>
            <a:tailEnd/>
          </a:ln>
        </p:spPr>
      </p:pic>
      <p:pic>
        <p:nvPicPr>
          <p:cNvPr id="17412" name="Picture 4"/>
          <p:cNvPicPr>
            <a:picLocks noChangeAspect="1" noChangeArrowheads="1"/>
          </p:cNvPicPr>
          <p:nvPr/>
        </p:nvPicPr>
        <p:blipFill>
          <a:blip r:embed="rId4" cstate="print"/>
          <a:srcRect/>
          <a:stretch>
            <a:fillRect/>
          </a:stretch>
        </p:blipFill>
        <p:spPr bwMode="auto">
          <a:xfrm>
            <a:off x="533400" y="4129088"/>
            <a:ext cx="8610600" cy="2728912"/>
          </a:xfrm>
          <a:prstGeom prst="rect">
            <a:avLst/>
          </a:prstGeom>
          <a:noFill/>
          <a:ln w="9525">
            <a:noFill/>
            <a:miter lim="800000"/>
            <a:headEnd/>
            <a:tailEnd/>
          </a:ln>
        </p:spPr>
      </p:pic>
      <p:sp>
        <p:nvSpPr>
          <p:cNvPr id="7" name="Rectangle 6"/>
          <p:cNvSpPr/>
          <p:nvPr/>
        </p:nvSpPr>
        <p:spPr>
          <a:xfrm>
            <a:off x="533400" y="3505200"/>
            <a:ext cx="8305800" cy="6096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CA" sz="2800" b="1" dirty="0"/>
              <a:t>Open </a:t>
            </a:r>
            <a:r>
              <a:rPr lang="en-CA" sz="2800" b="1" dirty="0" err="1"/>
              <a:t>WorldCat</a:t>
            </a:r>
            <a:r>
              <a:rPr lang="en-CA" sz="2800" b="1" dirty="0"/>
              <a:t>?? Or make it compatible with YU.</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457200" y="152400"/>
            <a:ext cx="8229600" cy="457200"/>
          </a:xfrm>
        </p:spPr>
        <p:txBody>
          <a:bodyPr/>
          <a:lstStyle/>
          <a:p>
            <a:r>
              <a:rPr lang="en-CA" sz="2800" smtClean="0"/>
              <a:t>Or ...Export from RW – and then bring into WizFolio...</a:t>
            </a:r>
          </a:p>
        </p:txBody>
      </p:sp>
      <p:pic>
        <p:nvPicPr>
          <p:cNvPr id="18435" name="Picture 2"/>
          <p:cNvPicPr>
            <a:picLocks noChangeAspect="1" noChangeArrowheads="1"/>
          </p:cNvPicPr>
          <p:nvPr/>
        </p:nvPicPr>
        <p:blipFill>
          <a:blip r:embed="rId3" cstate="print"/>
          <a:srcRect/>
          <a:stretch>
            <a:fillRect/>
          </a:stretch>
        </p:blipFill>
        <p:spPr bwMode="auto">
          <a:xfrm>
            <a:off x="304800" y="685800"/>
            <a:ext cx="7315200" cy="2582863"/>
          </a:xfrm>
          <a:prstGeom prst="rect">
            <a:avLst/>
          </a:prstGeom>
          <a:noFill/>
          <a:ln w="9525">
            <a:noFill/>
            <a:miter lim="800000"/>
            <a:headEnd/>
            <a:tailEnd/>
          </a:ln>
        </p:spPr>
      </p:pic>
      <p:pic>
        <p:nvPicPr>
          <p:cNvPr id="18436" name="Picture 2"/>
          <p:cNvPicPr>
            <a:picLocks noChangeAspect="1" noChangeArrowheads="1"/>
          </p:cNvPicPr>
          <p:nvPr/>
        </p:nvPicPr>
        <p:blipFill>
          <a:blip r:embed="rId4" cstate="print"/>
          <a:srcRect/>
          <a:stretch>
            <a:fillRect/>
          </a:stretch>
        </p:blipFill>
        <p:spPr bwMode="auto">
          <a:xfrm>
            <a:off x="304800" y="3276600"/>
            <a:ext cx="8443913" cy="35020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57200" y="152400"/>
            <a:ext cx="8229600" cy="762000"/>
          </a:xfrm>
        </p:spPr>
        <p:txBody>
          <a:bodyPr/>
          <a:lstStyle/>
          <a:p>
            <a:r>
              <a:rPr lang="en-CA" smtClean="0"/>
              <a:t>Manual... Copy details</a:t>
            </a:r>
          </a:p>
        </p:txBody>
      </p:sp>
      <p:pic>
        <p:nvPicPr>
          <p:cNvPr id="19459" name="Picture 3"/>
          <p:cNvPicPr>
            <a:picLocks noChangeAspect="1" noChangeArrowheads="1"/>
          </p:cNvPicPr>
          <p:nvPr/>
        </p:nvPicPr>
        <p:blipFill>
          <a:blip r:embed="rId3" cstate="print"/>
          <a:srcRect/>
          <a:stretch>
            <a:fillRect/>
          </a:stretch>
        </p:blipFill>
        <p:spPr bwMode="auto">
          <a:xfrm>
            <a:off x="381000" y="1295400"/>
            <a:ext cx="7675563" cy="27336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914400" y="4114800"/>
            <a:ext cx="2057400" cy="563563"/>
          </a:xfrm>
        </p:spPr>
        <p:txBody>
          <a:bodyPr/>
          <a:lstStyle/>
          <a:p>
            <a:r>
              <a:rPr lang="en-CA" sz="3600" b="1" smtClean="0"/>
              <a:t>MLA</a:t>
            </a:r>
          </a:p>
        </p:txBody>
      </p:sp>
      <p:pic>
        <p:nvPicPr>
          <p:cNvPr id="20483" name="Picture 4"/>
          <p:cNvPicPr>
            <a:picLocks noChangeAspect="1" noChangeArrowheads="1"/>
          </p:cNvPicPr>
          <p:nvPr/>
        </p:nvPicPr>
        <p:blipFill>
          <a:blip r:embed="rId3" cstate="print"/>
          <a:srcRect/>
          <a:stretch>
            <a:fillRect/>
          </a:stretch>
        </p:blipFill>
        <p:spPr bwMode="auto">
          <a:xfrm>
            <a:off x="152400" y="0"/>
            <a:ext cx="4724400" cy="2711539"/>
          </a:xfrm>
          <a:prstGeom prst="rect">
            <a:avLst/>
          </a:prstGeom>
          <a:noFill/>
          <a:ln w="9525">
            <a:noFill/>
            <a:miter lim="800000"/>
            <a:headEnd/>
            <a:tailEnd/>
          </a:ln>
        </p:spPr>
      </p:pic>
      <p:pic>
        <p:nvPicPr>
          <p:cNvPr id="20484" name="Picture 5"/>
          <p:cNvPicPr>
            <a:picLocks noChangeAspect="1" noChangeArrowheads="1"/>
          </p:cNvPicPr>
          <p:nvPr/>
        </p:nvPicPr>
        <p:blipFill>
          <a:blip r:embed="rId4" cstate="print"/>
          <a:srcRect/>
          <a:stretch>
            <a:fillRect/>
          </a:stretch>
        </p:blipFill>
        <p:spPr bwMode="auto">
          <a:xfrm>
            <a:off x="4876800" y="2423307"/>
            <a:ext cx="4267200" cy="443469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3" cstate="print"/>
          <a:srcRect/>
          <a:stretch>
            <a:fillRect/>
          </a:stretch>
        </p:blipFill>
        <p:spPr bwMode="auto">
          <a:xfrm>
            <a:off x="1143000" y="138113"/>
            <a:ext cx="6477000" cy="65674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4">
            <a:hlinkClick r:id="rId3"/>
          </p:cNvPr>
          <p:cNvPicPr>
            <a:picLocks noChangeAspect="1" noChangeArrowheads="1"/>
          </p:cNvPicPr>
          <p:nvPr/>
        </p:nvPicPr>
        <p:blipFill>
          <a:blip r:embed="rId4" cstate="print"/>
          <a:srcRect/>
          <a:stretch>
            <a:fillRect/>
          </a:stretch>
        </p:blipFill>
        <p:spPr bwMode="auto">
          <a:xfrm>
            <a:off x="187325" y="3657600"/>
            <a:ext cx="8804275" cy="3200400"/>
          </a:xfrm>
          <a:prstGeom prst="rect">
            <a:avLst/>
          </a:prstGeom>
          <a:noFill/>
          <a:ln w="9525">
            <a:noFill/>
            <a:miter lim="800000"/>
            <a:headEnd/>
            <a:tailEnd/>
          </a:ln>
        </p:spPr>
      </p:pic>
      <p:pic>
        <p:nvPicPr>
          <p:cNvPr id="22531" name="Picture 5">
            <a:hlinkClick r:id="rId5"/>
          </p:cNvPr>
          <p:cNvPicPr>
            <a:picLocks noChangeAspect="1" noChangeArrowheads="1"/>
          </p:cNvPicPr>
          <p:nvPr/>
        </p:nvPicPr>
        <p:blipFill>
          <a:blip r:embed="rId6" cstate="print"/>
          <a:srcRect/>
          <a:stretch>
            <a:fillRect/>
          </a:stretch>
        </p:blipFill>
        <p:spPr bwMode="auto">
          <a:xfrm>
            <a:off x="0" y="0"/>
            <a:ext cx="8458200" cy="3562350"/>
          </a:xfrm>
          <a:prstGeom prst="rect">
            <a:avLst/>
          </a:prstGeom>
          <a:noFill/>
          <a:ln w="9525">
            <a:noFill/>
            <a:miter lim="800000"/>
            <a:headEnd/>
            <a:tailEnd/>
          </a:ln>
        </p:spPr>
      </p:pic>
      <p:sp>
        <p:nvSpPr>
          <p:cNvPr id="4" name="Rectangle 3"/>
          <p:cNvSpPr/>
          <p:nvPr/>
        </p:nvSpPr>
        <p:spPr>
          <a:xfrm>
            <a:off x="4876800" y="4419600"/>
            <a:ext cx="1447800" cy="2286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CA"/>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609600"/>
          </a:xfrm>
        </p:spPr>
        <p:txBody>
          <a:bodyPr rtlCol="0">
            <a:normAutofit fontScale="90000"/>
          </a:bodyPr>
          <a:lstStyle/>
          <a:p>
            <a:pPr fontAlgn="auto">
              <a:spcAft>
                <a:spcPts val="0"/>
              </a:spcAft>
              <a:defRPr/>
            </a:pPr>
            <a:r>
              <a:rPr lang="en-CA" dirty="0" smtClean="0"/>
              <a:t>Google Books: ok...depends</a:t>
            </a:r>
            <a:endParaRPr lang="en-CA" dirty="0"/>
          </a:p>
        </p:txBody>
      </p:sp>
      <p:pic>
        <p:nvPicPr>
          <p:cNvPr id="23555" name="Picture 2"/>
          <p:cNvPicPr>
            <a:picLocks noChangeAspect="1" noChangeArrowheads="1"/>
          </p:cNvPicPr>
          <p:nvPr/>
        </p:nvPicPr>
        <p:blipFill>
          <a:blip r:embed="rId3" cstate="print"/>
          <a:srcRect/>
          <a:stretch>
            <a:fillRect/>
          </a:stretch>
        </p:blipFill>
        <p:spPr bwMode="auto">
          <a:xfrm>
            <a:off x="0" y="3581400"/>
            <a:ext cx="9144000" cy="3117850"/>
          </a:xfrm>
          <a:prstGeom prst="rect">
            <a:avLst/>
          </a:prstGeom>
          <a:noFill/>
          <a:ln w="9525">
            <a:noFill/>
            <a:miter lim="800000"/>
            <a:headEnd/>
            <a:tailEnd/>
          </a:ln>
        </p:spPr>
      </p:pic>
      <p:pic>
        <p:nvPicPr>
          <p:cNvPr id="23556" name="Picture 2"/>
          <p:cNvPicPr>
            <a:picLocks noChangeAspect="1" noChangeArrowheads="1"/>
          </p:cNvPicPr>
          <p:nvPr/>
        </p:nvPicPr>
        <p:blipFill>
          <a:blip r:embed="rId4" cstate="print"/>
          <a:srcRect/>
          <a:stretch>
            <a:fillRect/>
          </a:stretch>
        </p:blipFill>
        <p:spPr bwMode="auto">
          <a:xfrm>
            <a:off x="0" y="762000"/>
            <a:ext cx="9009063" cy="2667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cstate="print"/>
          <a:srcRect/>
          <a:stretch>
            <a:fillRect/>
          </a:stretch>
        </p:blipFill>
        <p:spPr bwMode="auto">
          <a:xfrm>
            <a:off x="0" y="0"/>
            <a:ext cx="6248400" cy="2867025"/>
          </a:xfrm>
          <a:prstGeom prst="rect">
            <a:avLst/>
          </a:prstGeom>
          <a:noFill/>
          <a:ln w="9525">
            <a:noFill/>
            <a:miter lim="800000"/>
            <a:headEnd/>
            <a:tailEnd/>
          </a:ln>
        </p:spPr>
      </p:pic>
      <p:pic>
        <p:nvPicPr>
          <p:cNvPr id="24579" name="Picture 3"/>
          <p:cNvPicPr>
            <a:picLocks noChangeAspect="1" noChangeArrowheads="1"/>
          </p:cNvPicPr>
          <p:nvPr/>
        </p:nvPicPr>
        <p:blipFill>
          <a:blip r:embed="rId3" cstate="print"/>
          <a:srcRect/>
          <a:stretch>
            <a:fillRect/>
          </a:stretch>
        </p:blipFill>
        <p:spPr bwMode="auto">
          <a:xfrm>
            <a:off x="76200" y="2895600"/>
            <a:ext cx="8991600" cy="3886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609600"/>
          </a:xfrm>
        </p:spPr>
        <p:txBody>
          <a:bodyPr rtlCol="0">
            <a:normAutofit fontScale="90000"/>
          </a:bodyPr>
          <a:lstStyle/>
          <a:p>
            <a:pPr fontAlgn="auto">
              <a:spcAft>
                <a:spcPts val="0"/>
              </a:spcAft>
              <a:defRPr/>
            </a:pPr>
            <a:r>
              <a:rPr lang="en-CA" dirty="0" err="1" smtClean="0"/>
              <a:t>WizFolio</a:t>
            </a:r>
            <a:r>
              <a:rPr lang="en-CA" dirty="0" smtClean="0"/>
              <a:t>: Analysis </a:t>
            </a:r>
            <a:endParaRPr lang="en-CA" dirty="0"/>
          </a:p>
        </p:txBody>
      </p:sp>
      <p:sp>
        <p:nvSpPr>
          <p:cNvPr id="3" name="Content Placeholder 2"/>
          <p:cNvSpPr>
            <a:spLocks noGrp="1"/>
          </p:cNvSpPr>
          <p:nvPr>
            <p:ph idx="1"/>
          </p:nvPr>
        </p:nvSpPr>
        <p:spPr>
          <a:xfrm>
            <a:off x="304800" y="762000"/>
            <a:ext cx="8534400" cy="4343400"/>
          </a:xfrm>
        </p:spPr>
        <p:txBody>
          <a:bodyPr rtlCol="0">
            <a:normAutofit fontScale="92500" lnSpcReduction="10000"/>
          </a:bodyPr>
          <a:lstStyle/>
          <a:p>
            <a:pPr fontAlgn="auto">
              <a:spcAft>
                <a:spcPts val="0"/>
              </a:spcAft>
              <a:buFont typeface="Arial" pitchFamily="34" charset="0"/>
              <a:buChar char="•"/>
              <a:defRPr/>
            </a:pPr>
            <a:r>
              <a:rPr lang="en-CA" dirty="0" smtClean="0"/>
              <a:t>Good for </a:t>
            </a:r>
            <a:r>
              <a:rPr lang="en-CA" dirty="0" err="1" smtClean="0"/>
              <a:t>Pubmed</a:t>
            </a:r>
            <a:r>
              <a:rPr lang="en-CA" dirty="0" smtClean="0"/>
              <a:t>, Web of Science and blogs, patents and other supported databases (need to check)</a:t>
            </a:r>
          </a:p>
          <a:p>
            <a:pPr fontAlgn="auto">
              <a:spcAft>
                <a:spcPts val="0"/>
              </a:spcAft>
              <a:buFont typeface="Arial" pitchFamily="34" charset="0"/>
              <a:buChar char="•"/>
              <a:defRPr/>
            </a:pPr>
            <a:r>
              <a:rPr lang="en-CA" dirty="0" smtClean="0"/>
              <a:t>Easy to edit citations</a:t>
            </a:r>
          </a:p>
          <a:p>
            <a:pPr fontAlgn="auto">
              <a:spcAft>
                <a:spcPts val="0"/>
              </a:spcAft>
              <a:buFont typeface="Arial" pitchFamily="34" charset="0"/>
              <a:buChar char="•"/>
              <a:defRPr/>
            </a:pPr>
            <a:r>
              <a:rPr lang="en-CA" dirty="0" smtClean="0"/>
              <a:t>Easy to get metadata for PDF (if in </a:t>
            </a:r>
            <a:r>
              <a:rPr lang="en-CA" dirty="0" err="1" smtClean="0"/>
              <a:t>Pubmed</a:t>
            </a:r>
            <a:r>
              <a:rPr lang="en-CA" dirty="0" smtClean="0"/>
              <a:t>)</a:t>
            </a:r>
          </a:p>
          <a:p>
            <a:pPr fontAlgn="auto">
              <a:spcAft>
                <a:spcPts val="0"/>
              </a:spcAft>
              <a:buFont typeface="Arial" pitchFamily="34" charset="0"/>
              <a:buChar char="•"/>
              <a:defRPr/>
            </a:pPr>
            <a:r>
              <a:rPr lang="en-CA" dirty="0" smtClean="0"/>
              <a:t>Mistakes in ref. styles APA, MLA, Nature Reviews Neuroscience: RW, WF</a:t>
            </a:r>
          </a:p>
          <a:p>
            <a:pPr fontAlgn="auto">
              <a:spcAft>
                <a:spcPts val="0"/>
              </a:spcAft>
              <a:buFont typeface="Arial" pitchFamily="34" charset="0"/>
              <a:buChar char="•"/>
              <a:defRPr/>
            </a:pPr>
            <a:r>
              <a:rPr lang="en-CA" dirty="0" smtClean="0"/>
              <a:t>WF – not compatible with library catalogue</a:t>
            </a:r>
          </a:p>
          <a:p>
            <a:pPr fontAlgn="auto">
              <a:spcAft>
                <a:spcPts val="0"/>
              </a:spcAft>
              <a:buFont typeface="Arial" pitchFamily="34" charset="0"/>
              <a:buChar char="•"/>
              <a:defRPr/>
            </a:pPr>
            <a:r>
              <a:rPr lang="en-CA" dirty="0" smtClean="0"/>
              <a:t>Work-in-progress.....</a:t>
            </a:r>
          </a:p>
          <a:p>
            <a:pPr fontAlgn="auto">
              <a:spcAft>
                <a:spcPts val="0"/>
              </a:spcAft>
              <a:buFont typeface="Arial" pitchFamily="34" charset="0"/>
              <a:buChar char="•"/>
              <a:defRPr/>
            </a:pPr>
            <a:endParaRPr lang="en-CA" dirty="0" smtClean="0"/>
          </a:p>
          <a:p>
            <a:pPr fontAlgn="auto">
              <a:spcAft>
                <a:spcPts val="0"/>
              </a:spcAft>
              <a:buFont typeface="Arial" pitchFamily="34" charset="0"/>
              <a:buChar char="•"/>
              <a:defRPr/>
            </a:pPr>
            <a:endParaRPr lang="en-CA" dirty="0"/>
          </a:p>
        </p:txBody>
      </p:sp>
      <p:pic>
        <p:nvPicPr>
          <p:cNvPr id="25604" name="Picture 2"/>
          <p:cNvPicPr>
            <a:picLocks noChangeAspect="1" noChangeArrowheads="1"/>
          </p:cNvPicPr>
          <p:nvPr/>
        </p:nvPicPr>
        <p:blipFill>
          <a:blip r:embed="rId3" cstate="print"/>
          <a:srcRect/>
          <a:stretch>
            <a:fillRect/>
          </a:stretch>
        </p:blipFill>
        <p:spPr bwMode="auto">
          <a:xfrm>
            <a:off x="0" y="4987925"/>
            <a:ext cx="9144000" cy="1870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2" cstate="print"/>
          <a:srcRect/>
          <a:stretch>
            <a:fillRect/>
          </a:stretch>
        </p:blipFill>
        <p:spPr bwMode="auto">
          <a:xfrm>
            <a:off x="1143000" y="152400"/>
            <a:ext cx="6553200" cy="66706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789</TotalTime>
  <Words>449</Words>
  <Application>Microsoft Office PowerPoint</Application>
  <PresentationFormat>On-screen Show (4:3)</PresentationFormat>
  <Paragraphs>75</Paragraphs>
  <Slides>25</Slides>
  <Notes>14</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Office Theme</vt:lpstr>
      <vt:lpstr>WizFolio &amp; RefWorks</vt:lpstr>
      <vt:lpstr>Interface </vt:lpstr>
      <vt:lpstr>Slide 3</vt:lpstr>
      <vt:lpstr>PubMed – searching through WizFolio</vt:lpstr>
      <vt:lpstr>Web of Science – One click</vt:lpstr>
      <vt:lpstr>Web of Science... SFX</vt:lpstr>
      <vt:lpstr>Locates metadata for Citing PDF documents</vt:lpstr>
      <vt:lpstr>Patents</vt:lpstr>
      <vt:lpstr>Slide 9</vt:lpstr>
      <vt:lpstr>Cite them....using WizCite</vt:lpstr>
      <vt:lpstr>Styles supported....</vt:lpstr>
      <vt:lpstr>Slide 12</vt:lpstr>
      <vt:lpstr>Other databases supported</vt:lpstr>
      <vt:lpstr>Slide 14</vt:lpstr>
      <vt:lpstr>Slide 15</vt:lpstr>
      <vt:lpstr>Slide 16</vt:lpstr>
      <vt:lpstr>Or ...Export from RW – and then bring into WizFolio...</vt:lpstr>
      <vt:lpstr>Manual... Copy details</vt:lpstr>
      <vt:lpstr>MLA</vt:lpstr>
      <vt:lpstr>Slide 20</vt:lpstr>
      <vt:lpstr>Slide 21</vt:lpstr>
      <vt:lpstr>Google Books: ok...depends</vt:lpstr>
      <vt:lpstr>Slide 23</vt:lpstr>
      <vt:lpstr>WizFolio: Analysis </vt:lpstr>
      <vt:lpstr>Slide 25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owner</dc:creator>
  <cp:lastModifiedBy>owner</cp:lastModifiedBy>
  <cp:revision>78</cp:revision>
  <dcterms:created xsi:type="dcterms:W3CDTF">2006-08-16T00:00:00Z</dcterms:created>
  <dcterms:modified xsi:type="dcterms:W3CDTF">2010-03-25T19:15:34Z</dcterms:modified>
</cp:coreProperties>
</file>