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6" r:id="rId2"/>
    <p:sldId id="307" r:id="rId3"/>
    <p:sldId id="293" r:id="rId4"/>
    <p:sldId id="309" r:id="rId5"/>
    <p:sldId id="306" r:id="rId6"/>
    <p:sldId id="308" r:id="rId7"/>
    <p:sldId id="298" r:id="rId8"/>
    <p:sldId id="299" r:id="rId9"/>
    <p:sldId id="300" r:id="rId10"/>
    <p:sldId id="303" r:id="rId11"/>
    <p:sldId id="305" r:id="rId12"/>
    <p:sldId id="301" r:id="rId13"/>
    <p:sldId id="31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01"/>
    <p:restoredTop sz="82109"/>
  </p:normalViewPr>
  <p:slideViewPr>
    <p:cSldViewPr snapToGrid="0">
      <p:cViewPr varScale="1">
        <p:scale>
          <a:sx n="104" d="100"/>
          <a:sy n="104" d="100"/>
        </p:scale>
        <p:origin x="20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DCA2DB-8133-274C-8AE5-C80A368093D0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B8F2540B-E1D6-B148-9D6A-3661E5FCF0CB}">
      <dgm:prSet phldrT="[Text]"/>
      <dgm:spPr/>
      <dgm:t>
        <a:bodyPr/>
        <a:lstStyle/>
        <a:p>
          <a:pPr rtl="0"/>
          <a:r>
            <a:rPr lang="en-US" dirty="0"/>
            <a:t>Research</a:t>
          </a:r>
          <a:br>
            <a:rPr lang="en-US" dirty="0"/>
          </a:br>
          <a:r>
            <a:rPr lang="en-US" dirty="0"/>
            <a:t>(Find the need)</a:t>
          </a:r>
        </a:p>
      </dgm:t>
    </dgm:pt>
    <dgm:pt modelId="{D7447F3E-B4F8-9D4A-AE13-DF30B3E6BD30}" type="parTrans" cxnId="{40362722-7B76-CE49-AB14-58F7858130EF}">
      <dgm:prSet/>
      <dgm:spPr/>
      <dgm:t>
        <a:bodyPr/>
        <a:lstStyle/>
        <a:p>
          <a:endParaRPr lang="en-US"/>
        </a:p>
      </dgm:t>
    </dgm:pt>
    <dgm:pt modelId="{DF46CABC-4CAE-4143-A193-DE366886D678}" type="sibTrans" cxnId="{40362722-7B76-CE49-AB14-58F7858130EF}">
      <dgm:prSet/>
      <dgm:spPr/>
      <dgm:t>
        <a:bodyPr/>
        <a:lstStyle/>
        <a:p>
          <a:endParaRPr lang="en-US"/>
        </a:p>
      </dgm:t>
    </dgm:pt>
    <dgm:pt modelId="{26C5D3A1-71B1-404D-B93C-6BC693175764}">
      <dgm:prSet phldrT="[Text]"/>
      <dgm:spPr/>
      <dgm:t>
        <a:bodyPr/>
        <a:lstStyle/>
        <a:p>
          <a:pPr rtl="0"/>
          <a:r>
            <a:rPr lang="en-US" dirty="0"/>
            <a:t>Design</a:t>
          </a:r>
        </a:p>
        <a:p>
          <a:pPr rtl="0"/>
          <a:r>
            <a:rPr lang="en-US" dirty="0"/>
            <a:t>(Create Content)</a:t>
          </a:r>
        </a:p>
      </dgm:t>
    </dgm:pt>
    <dgm:pt modelId="{5F0BEF92-B032-1846-8291-A5AEC1435E94}" type="parTrans" cxnId="{80131EEC-B0A7-AA49-AEB9-3765E91A0F51}">
      <dgm:prSet/>
      <dgm:spPr/>
      <dgm:t>
        <a:bodyPr/>
        <a:lstStyle/>
        <a:p>
          <a:endParaRPr lang="en-US"/>
        </a:p>
      </dgm:t>
    </dgm:pt>
    <dgm:pt modelId="{B23BC041-9011-8543-8D95-E70356C4D164}" type="sibTrans" cxnId="{80131EEC-B0A7-AA49-AEB9-3765E91A0F51}">
      <dgm:prSet/>
      <dgm:spPr/>
      <dgm:t>
        <a:bodyPr/>
        <a:lstStyle/>
        <a:p>
          <a:endParaRPr lang="en-US"/>
        </a:p>
      </dgm:t>
    </dgm:pt>
    <dgm:pt modelId="{67B87C50-62B8-0743-BA88-EE8246094781}">
      <dgm:prSet phldrT="[Text]"/>
      <dgm:spPr/>
      <dgm:t>
        <a:bodyPr/>
        <a:lstStyle/>
        <a:p>
          <a:pPr rtl="0"/>
          <a:r>
            <a:rPr lang="en-US" dirty="0"/>
            <a:t>Launch</a:t>
          </a:r>
        </a:p>
        <a:p>
          <a:pPr rtl="0"/>
          <a:r>
            <a:rPr lang="en-US" dirty="0"/>
            <a:t>(Usability Testing)</a:t>
          </a:r>
        </a:p>
      </dgm:t>
    </dgm:pt>
    <dgm:pt modelId="{1542F16C-9723-C24F-868D-0A679089ED29}" type="parTrans" cxnId="{F928C38D-A282-8A46-A765-E4AF505485EB}">
      <dgm:prSet/>
      <dgm:spPr/>
      <dgm:t>
        <a:bodyPr/>
        <a:lstStyle/>
        <a:p>
          <a:endParaRPr lang="en-US"/>
        </a:p>
      </dgm:t>
    </dgm:pt>
    <dgm:pt modelId="{30CA0543-E2AB-4443-A9A3-04E5484E4767}" type="sibTrans" cxnId="{F928C38D-A282-8A46-A765-E4AF505485EB}">
      <dgm:prSet/>
      <dgm:spPr/>
      <dgm:t>
        <a:bodyPr/>
        <a:lstStyle/>
        <a:p>
          <a:endParaRPr lang="en-US"/>
        </a:p>
      </dgm:t>
    </dgm:pt>
    <dgm:pt modelId="{2E0F8063-CC76-EF48-B97B-318FA979E6CA}" type="pres">
      <dgm:prSet presAssocID="{EDDCA2DB-8133-274C-8AE5-C80A368093D0}" presName="Name0" presStyleCnt="0">
        <dgm:presLayoutVars>
          <dgm:dir/>
          <dgm:resizeHandles val="exact"/>
        </dgm:presLayoutVars>
      </dgm:prSet>
      <dgm:spPr/>
    </dgm:pt>
    <dgm:pt modelId="{22CF2D58-ED49-3F4C-A51F-419B754C293B}" type="pres">
      <dgm:prSet presAssocID="{B8F2540B-E1D6-B148-9D6A-3661E5FCF0CB}" presName="node" presStyleLbl="node1" presStyleIdx="0" presStyleCnt="3">
        <dgm:presLayoutVars>
          <dgm:bulletEnabled val="1"/>
        </dgm:presLayoutVars>
      </dgm:prSet>
      <dgm:spPr/>
    </dgm:pt>
    <dgm:pt modelId="{2345EE0D-FB84-234C-BCAF-9B50DA83365F}" type="pres">
      <dgm:prSet presAssocID="{DF46CABC-4CAE-4143-A193-DE366886D678}" presName="sibTrans" presStyleLbl="sibTrans2D1" presStyleIdx="0" presStyleCnt="2"/>
      <dgm:spPr/>
    </dgm:pt>
    <dgm:pt modelId="{FE39A8CF-361E-F242-9147-AFDDA3E4CFEC}" type="pres">
      <dgm:prSet presAssocID="{DF46CABC-4CAE-4143-A193-DE366886D678}" presName="connectorText" presStyleLbl="sibTrans2D1" presStyleIdx="0" presStyleCnt="2"/>
      <dgm:spPr/>
    </dgm:pt>
    <dgm:pt modelId="{7FD17FE9-08E2-CA43-BC8C-0B518FCD3C92}" type="pres">
      <dgm:prSet presAssocID="{26C5D3A1-71B1-404D-B93C-6BC693175764}" presName="node" presStyleLbl="node1" presStyleIdx="1" presStyleCnt="3">
        <dgm:presLayoutVars>
          <dgm:bulletEnabled val="1"/>
        </dgm:presLayoutVars>
      </dgm:prSet>
      <dgm:spPr/>
    </dgm:pt>
    <dgm:pt modelId="{3B371BF1-2A96-1640-B194-1F8739E26B01}" type="pres">
      <dgm:prSet presAssocID="{B23BC041-9011-8543-8D95-E70356C4D164}" presName="sibTrans" presStyleLbl="sibTrans2D1" presStyleIdx="1" presStyleCnt="2"/>
      <dgm:spPr/>
    </dgm:pt>
    <dgm:pt modelId="{51CF454F-A29B-2849-8B1F-AA55638B4AF8}" type="pres">
      <dgm:prSet presAssocID="{B23BC041-9011-8543-8D95-E70356C4D164}" presName="connectorText" presStyleLbl="sibTrans2D1" presStyleIdx="1" presStyleCnt="2"/>
      <dgm:spPr/>
    </dgm:pt>
    <dgm:pt modelId="{8D6CC004-B88A-C448-8659-59C9B469B145}" type="pres">
      <dgm:prSet presAssocID="{67B87C50-62B8-0743-BA88-EE8246094781}" presName="node" presStyleLbl="node1" presStyleIdx="2" presStyleCnt="3">
        <dgm:presLayoutVars>
          <dgm:bulletEnabled val="1"/>
        </dgm:presLayoutVars>
      </dgm:prSet>
      <dgm:spPr/>
    </dgm:pt>
  </dgm:ptLst>
  <dgm:cxnLst>
    <dgm:cxn modelId="{40362722-7B76-CE49-AB14-58F7858130EF}" srcId="{EDDCA2DB-8133-274C-8AE5-C80A368093D0}" destId="{B8F2540B-E1D6-B148-9D6A-3661E5FCF0CB}" srcOrd="0" destOrd="0" parTransId="{D7447F3E-B4F8-9D4A-AE13-DF30B3E6BD30}" sibTransId="{DF46CABC-4CAE-4143-A193-DE366886D678}"/>
    <dgm:cxn modelId="{F79AB62D-3781-D54B-A634-9A56C290EDF2}" type="presOf" srcId="{DF46CABC-4CAE-4143-A193-DE366886D678}" destId="{2345EE0D-FB84-234C-BCAF-9B50DA83365F}" srcOrd="0" destOrd="0" presId="urn:microsoft.com/office/officeart/2005/8/layout/process1"/>
    <dgm:cxn modelId="{A7D97573-15AE-0C48-990B-03959581A15B}" type="presOf" srcId="{26C5D3A1-71B1-404D-B93C-6BC693175764}" destId="{7FD17FE9-08E2-CA43-BC8C-0B518FCD3C92}" srcOrd="0" destOrd="0" presId="urn:microsoft.com/office/officeart/2005/8/layout/process1"/>
    <dgm:cxn modelId="{4C238A80-1804-4F49-8223-2BCC6F725EFA}" type="presOf" srcId="{67B87C50-62B8-0743-BA88-EE8246094781}" destId="{8D6CC004-B88A-C448-8659-59C9B469B145}" srcOrd="0" destOrd="0" presId="urn:microsoft.com/office/officeart/2005/8/layout/process1"/>
    <dgm:cxn modelId="{F928C38D-A282-8A46-A765-E4AF505485EB}" srcId="{EDDCA2DB-8133-274C-8AE5-C80A368093D0}" destId="{67B87C50-62B8-0743-BA88-EE8246094781}" srcOrd="2" destOrd="0" parTransId="{1542F16C-9723-C24F-868D-0A679089ED29}" sibTransId="{30CA0543-E2AB-4443-A9A3-04E5484E4767}"/>
    <dgm:cxn modelId="{7DC6709D-5B48-DE43-BE64-B016FF840886}" type="presOf" srcId="{EDDCA2DB-8133-274C-8AE5-C80A368093D0}" destId="{2E0F8063-CC76-EF48-B97B-318FA979E6CA}" srcOrd="0" destOrd="0" presId="urn:microsoft.com/office/officeart/2005/8/layout/process1"/>
    <dgm:cxn modelId="{FBE1D2B6-CD2C-0E45-89A4-825FE49E5159}" type="presOf" srcId="{B23BC041-9011-8543-8D95-E70356C4D164}" destId="{51CF454F-A29B-2849-8B1F-AA55638B4AF8}" srcOrd="1" destOrd="0" presId="urn:microsoft.com/office/officeart/2005/8/layout/process1"/>
    <dgm:cxn modelId="{3745DDBA-4186-2C49-BEDE-FCD4DEC3F984}" type="presOf" srcId="{B23BC041-9011-8543-8D95-E70356C4D164}" destId="{3B371BF1-2A96-1640-B194-1F8739E26B01}" srcOrd="0" destOrd="0" presId="urn:microsoft.com/office/officeart/2005/8/layout/process1"/>
    <dgm:cxn modelId="{A9485ABC-3D82-B04D-BD10-569E7D59CC78}" type="presOf" srcId="{DF46CABC-4CAE-4143-A193-DE366886D678}" destId="{FE39A8CF-361E-F242-9147-AFDDA3E4CFEC}" srcOrd="1" destOrd="0" presId="urn:microsoft.com/office/officeart/2005/8/layout/process1"/>
    <dgm:cxn modelId="{D2D5F0CB-13C3-174D-BE90-A6E751466C79}" type="presOf" srcId="{B8F2540B-E1D6-B148-9D6A-3661E5FCF0CB}" destId="{22CF2D58-ED49-3F4C-A51F-419B754C293B}" srcOrd="0" destOrd="0" presId="urn:microsoft.com/office/officeart/2005/8/layout/process1"/>
    <dgm:cxn modelId="{80131EEC-B0A7-AA49-AEB9-3765E91A0F51}" srcId="{EDDCA2DB-8133-274C-8AE5-C80A368093D0}" destId="{26C5D3A1-71B1-404D-B93C-6BC693175764}" srcOrd="1" destOrd="0" parTransId="{5F0BEF92-B032-1846-8291-A5AEC1435E94}" sibTransId="{B23BC041-9011-8543-8D95-E70356C4D164}"/>
    <dgm:cxn modelId="{8A3071C7-C07E-F74D-9F18-2ECF17212CCF}" type="presParOf" srcId="{2E0F8063-CC76-EF48-B97B-318FA979E6CA}" destId="{22CF2D58-ED49-3F4C-A51F-419B754C293B}" srcOrd="0" destOrd="0" presId="urn:microsoft.com/office/officeart/2005/8/layout/process1"/>
    <dgm:cxn modelId="{7D29C701-9B02-8E48-BAE6-3E141EE46027}" type="presParOf" srcId="{2E0F8063-CC76-EF48-B97B-318FA979E6CA}" destId="{2345EE0D-FB84-234C-BCAF-9B50DA83365F}" srcOrd="1" destOrd="0" presId="urn:microsoft.com/office/officeart/2005/8/layout/process1"/>
    <dgm:cxn modelId="{91478021-1E38-F342-B96B-76C75593D5F7}" type="presParOf" srcId="{2345EE0D-FB84-234C-BCAF-9B50DA83365F}" destId="{FE39A8CF-361E-F242-9147-AFDDA3E4CFEC}" srcOrd="0" destOrd="0" presId="urn:microsoft.com/office/officeart/2005/8/layout/process1"/>
    <dgm:cxn modelId="{07E0D814-A2C4-D342-A3E0-9B1F651AE7CF}" type="presParOf" srcId="{2E0F8063-CC76-EF48-B97B-318FA979E6CA}" destId="{7FD17FE9-08E2-CA43-BC8C-0B518FCD3C92}" srcOrd="2" destOrd="0" presId="urn:microsoft.com/office/officeart/2005/8/layout/process1"/>
    <dgm:cxn modelId="{1BEBB927-70BC-D647-BF42-9E0753B6A386}" type="presParOf" srcId="{2E0F8063-CC76-EF48-B97B-318FA979E6CA}" destId="{3B371BF1-2A96-1640-B194-1F8739E26B01}" srcOrd="3" destOrd="0" presId="urn:microsoft.com/office/officeart/2005/8/layout/process1"/>
    <dgm:cxn modelId="{85D734A5-161B-0448-900C-96CF5838B189}" type="presParOf" srcId="{3B371BF1-2A96-1640-B194-1F8739E26B01}" destId="{51CF454F-A29B-2849-8B1F-AA55638B4AF8}" srcOrd="0" destOrd="0" presId="urn:microsoft.com/office/officeart/2005/8/layout/process1"/>
    <dgm:cxn modelId="{6028AB31-D026-9D4E-B9B5-A6B428100A1F}" type="presParOf" srcId="{2E0F8063-CC76-EF48-B97B-318FA979E6CA}" destId="{8D6CC004-B88A-C448-8659-59C9B469B14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CF2D58-ED49-3F4C-A51F-419B754C293B}">
      <dsp:nvSpPr>
        <dsp:cNvPr id="0" name=""/>
        <dsp:cNvSpPr/>
      </dsp:nvSpPr>
      <dsp:spPr>
        <a:xfrm>
          <a:off x="9925" y="1819345"/>
          <a:ext cx="2966626" cy="1779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Research</a:t>
          </a:r>
          <a:br>
            <a:rPr lang="en-US" sz="3000" kern="1200" dirty="0"/>
          </a:br>
          <a:r>
            <a:rPr lang="en-US" sz="3000" kern="1200" dirty="0"/>
            <a:t>(Find the need)</a:t>
          </a:r>
        </a:p>
      </dsp:txBody>
      <dsp:txXfrm>
        <a:off x="62059" y="1871479"/>
        <a:ext cx="2862358" cy="1675707"/>
      </dsp:txXfrm>
    </dsp:sp>
    <dsp:sp modelId="{2345EE0D-FB84-234C-BCAF-9B50DA83365F}">
      <dsp:nvSpPr>
        <dsp:cNvPr id="0" name=""/>
        <dsp:cNvSpPr/>
      </dsp:nvSpPr>
      <dsp:spPr>
        <a:xfrm>
          <a:off x="3273214" y="2341471"/>
          <a:ext cx="628924" cy="735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3273214" y="2488616"/>
        <a:ext cx="440247" cy="441433"/>
      </dsp:txXfrm>
    </dsp:sp>
    <dsp:sp modelId="{7FD17FE9-08E2-CA43-BC8C-0B518FCD3C92}">
      <dsp:nvSpPr>
        <dsp:cNvPr id="0" name=""/>
        <dsp:cNvSpPr/>
      </dsp:nvSpPr>
      <dsp:spPr>
        <a:xfrm>
          <a:off x="4163201" y="1819345"/>
          <a:ext cx="2966626" cy="1779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Design</a:t>
          </a:r>
        </a:p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(Create Content)</a:t>
          </a:r>
        </a:p>
      </dsp:txBody>
      <dsp:txXfrm>
        <a:off x="4215335" y="1871479"/>
        <a:ext cx="2862358" cy="1675707"/>
      </dsp:txXfrm>
    </dsp:sp>
    <dsp:sp modelId="{3B371BF1-2A96-1640-B194-1F8739E26B01}">
      <dsp:nvSpPr>
        <dsp:cNvPr id="0" name=""/>
        <dsp:cNvSpPr/>
      </dsp:nvSpPr>
      <dsp:spPr>
        <a:xfrm>
          <a:off x="7426490" y="2341471"/>
          <a:ext cx="628924" cy="735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426490" y="2488616"/>
        <a:ext cx="440247" cy="441433"/>
      </dsp:txXfrm>
    </dsp:sp>
    <dsp:sp modelId="{8D6CC004-B88A-C448-8659-59C9B469B145}">
      <dsp:nvSpPr>
        <dsp:cNvPr id="0" name=""/>
        <dsp:cNvSpPr/>
      </dsp:nvSpPr>
      <dsp:spPr>
        <a:xfrm>
          <a:off x="8316478" y="1819345"/>
          <a:ext cx="2966626" cy="1779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Launch</a:t>
          </a:r>
        </a:p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(Usability Testing)</a:t>
          </a:r>
        </a:p>
      </dsp:txBody>
      <dsp:txXfrm>
        <a:off x="8368612" y="1871479"/>
        <a:ext cx="2862358" cy="1675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43B71-ED75-4BEC-A1E8-3CD35B77A2AB}" type="datetimeFigureOut">
              <a:rPr lang="en-US" smtClean="0"/>
              <a:t>1/18/21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CC139-DC20-4C86-92D0-43DB1C1AE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0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CC139-DC20-4C86-92D0-43DB1C1AE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93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Connecting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Elearning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with Experiential Learning  </a:t>
            </a: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Soft and hard skills</a:t>
            </a: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shift from Experiential Learning to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Elearning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Was in the framework of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Accomodation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Memory Aid (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rewatch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videos), Space limitations to take learning beyond the classroom. </a:t>
            </a: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Creating a ‘Community of Practice’</a:t>
            </a:r>
            <a:br>
              <a:rPr lang="en-US" sz="1200" b="1" dirty="0"/>
            </a:b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Video Portfolios, Models, Pedagogy</a:t>
            </a: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Adding to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SmART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: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SmART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research opportunities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need for </a:t>
            </a:r>
            <a:r>
              <a:rPr lang="en-US" sz="1200" b="1" dirty="0" err="1"/>
              <a:t>elearning</a:t>
            </a:r>
            <a:r>
              <a:rPr lang="en-US" sz="1200" b="1" dirty="0"/>
              <a:t> resources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that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support practical ‘hands-on’ skills </a:t>
            </a:r>
            <a:br>
              <a:rPr lang="en-US" sz="1200" b="1" dirty="0"/>
            </a:b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learning (through video documentation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interactive feedback). </a:t>
            </a: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Simulation, embodied performance, professional practice-based skills, 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studio-based modelling &amp; documentation of situated techniques and/or creative processes. </a:t>
            </a: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Do you use video technology in your classroom?</a:t>
            </a: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How do you use it? </a:t>
            </a: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Do you use your smartphone in your classroom? </a:t>
            </a: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How do you use your smartphone in the classroom?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CC139-DC20-4C86-92D0-43DB1C1AEC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30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CC139-DC20-4C86-92D0-43DB1C1AEC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378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shift from Experiential Learning to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Elearning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Was in the framework of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Accomodation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Memory Aid (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rewatch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videos), Space limitations to take learning beyond the classroom. </a:t>
            </a: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Goals: </a:t>
            </a: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Connecting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Elearning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with Experiential Learning. The need for </a:t>
            </a:r>
            <a:r>
              <a:rPr lang="en-US" sz="1200" b="1" dirty="0" err="1"/>
              <a:t>elearning</a:t>
            </a:r>
            <a:r>
              <a:rPr lang="en-US" sz="1200" b="1" dirty="0"/>
              <a:t> resources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that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support practical ‘hands-on’ skills learning (through video documentation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interactive feedback). </a:t>
            </a: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For Soft and hard skills</a:t>
            </a: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Creating a ‘Community of Practice’,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Video Portfolios, Models, Pedagogy</a:t>
            </a:r>
          </a:p>
          <a:p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Simulation, embodied performance, professional practice-based skills, 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studio-based modelling &amp; documentation of situated techniques and/or creative processes.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CC139-DC20-4C86-92D0-43DB1C1AEC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62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Dance case study. Dance choreography assignment.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CC139-DC20-4C86-92D0-43DB1C1AEC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217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You’re a new teacher and you decided to give a video assignment who missed the test. </a:t>
            </a:r>
          </a:p>
          <a:p>
            <a:endParaRPr lang="en-US" dirty="0"/>
          </a:p>
          <a:p>
            <a:r>
              <a:rPr lang="en-US" b="1" dirty="0"/>
              <a:t>Before we look at the next case, what issues in these last 2 cases do you see arising with using your smartphone video production tools?</a:t>
            </a:r>
          </a:p>
          <a:p>
            <a:endParaRPr lang="en-US" b="1" dirty="0"/>
          </a:p>
          <a:p>
            <a:r>
              <a:rPr lang="en-US" dirty="0"/>
              <a:t>Sociotechnical Issues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CC139-DC20-4C86-92D0-43DB1C1AEC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62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Potential Challenges </a:t>
            </a:r>
          </a:p>
          <a:p>
            <a:endParaRPr lang="en-US" dirty="0"/>
          </a:p>
          <a:p>
            <a:r>
              <a:rPr lang="en-US" dirty="0"/>
              <a:t>Technical </a:t>
            </a:r>
          </a:p>
          <a:p>
            <a:endParaRPr lang="en-US" dirty="0"/>
          </a:p>
          <a:p>
            <a:r>
              <a:rPr lang="en-US" dirty="0"/>
              <a:t>Ethical Challenges - Copyright and ethical issues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CC139-DC20-4C86-92D0-43DB1C1AEC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7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Individual and flexible paths directing them to the resources they need. Let’s take a tour of the Smart Website!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CC139-DC20-4C86-92D0-43DB1C1AEC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796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Individual and flexible paths directing them to the resources they need. Let’s take a tour of the Smart Website!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CC139-DC20-4C86-92D0-43DB1C1AEC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38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64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4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0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3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665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01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38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9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9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95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39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624E8-6348-4A8A-A129-0997433240F6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B445B-A781-4C09-BC5C-CA1FA8053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5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tif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mart-toolbox.eecs.yorku.ca/" TargetMode="External"/><Relationship Id="rId3" Type="http://schemas.openxmlformats.org/officeDocument/2006/relationships/image" Target="../media/image1.tif"/><Relationship Id="rId7" Type="http://schemas.openxmlformats.org/officeDocument/2006/relationships/image" Target="../media/image15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tiff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mailto:iepstein@yorku.c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mailto:iepstein@yorku.c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7" Type="http://schemas.openxmlformats.org/officeDocument/2006/relationships/image" Target="../media/image10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tiff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742" y="71063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4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3970934" y="747178"/>
            <a:ext cx="620675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CC8F8-0EAD-3648-A1EE-B29AC02A400E}"/>
              </a:ext>
            </a:extLst>
          </p:cNvPr>
          <p:cNvSpPr/>
          <p:nvPr/>
        </p:nvSpPr>
        <p:spPr>
          <a:xfrm>
            <a:off x="545026" y="1580961"/>
            <a:ext cx="11293030" cy="532453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CA" dirty="0"/>
              <a:t>Hosted : Contact North-  Dec 2020 </a:t>
            </a:r>
          </a:p>
          <a:p>
            <a:pPr algn="ctr"/>
            <a:r>
              <a:rPr lang="en-CA" dirty="0"/>
              <a:t>Title: Enhancing Student Learning Through the Creation of Videos Using Smartphones at York University </a:t>
            </a:r>
          </a:p>
          <a:p>
            <a:pPr algn="ctr"/>
            <a:endParaRPr lang="en-CA" sz="1600" dirty="0"/>
          </a:p>
          <a:p>
            <a:pPr algn="ctr"/>
            <a:r>
              <a:rPr lang="en-US" sz="1600" dirty="0"/>
              <a:t> </a:t>
            </a:r>
            <a:r>
              <a:rPr lang="en-US" sz="2400" dirty="0"/>
              <a:t>Presentation Overview</a:t>
            </a: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Why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SmART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accommodation to inter/intradisciplinary resource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2.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What is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SmART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?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Connecting experiential learning with e-learning </a:t>
            </a: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Case Studies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Exploring the needs / use in e-class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SmART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Works? -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Students; Instructors; Digital Citizenship …take the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SmART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tour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5. 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Open for discussion: How can you contribute to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SmART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Join our community of practice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endParaRPr lang="en-US" sz="2400" b="1" dirty="0"/>
          </a:p>
          <a:p>
            <a:pPr algn="ctr"/>
            <a:endParaRPr lang="en-US" sz="2400" b="1" dirty="0">
              <a:cs typeface="Calibri"/>
            </a:endParaRPr>
          </a:p>
          <a:p>
            <a:pPr algn="ctr"/>
            <a:endParaRPr lang="en-US" sz="2400" dirty="0">
              <a:solidFill>
                <a:srgbClr val="44546A"/>
              </a:solidFill>
              <a:cs typeface="Calibri"/>
            </a:endParaRPr>
          </a:p>
          <a:p>
            <a:endParaRPr lang="en-US" sz="1600" dirty="0">
              <a:solidFill>
                <a:srgbClr val="000000"/>
              </a:solidFill>
              <a:cs typeface="Calibri" panose="020F0502020204030204"/>
            </a:endParaRPr>
          </a:p>
          <a:p>
            <a:endParaRPr lang="en-US" sz="1600" dirty="0"/>
          </a:p>
          <a:p>
            <a:r>
              <a:rPr lang="en-US" sz="1600" dirty="0"/>
              <a:t>	</a:t>
            </a:r>
            <a:endParaRPr lang="en-US" sz="1406" dirty="0">
              <a:solidFill>
                <a:schemeClr val="tx2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7" name="Picture 8">
            <a:extLst>
              <a:ext uri="{FF2B5EF4-FFF2-40B4-BE49-F238E27FC236}">
                <a16:creationId xmlns:a16="http://schemas.microsoft.com/office/drawing/2014/main" id="{E2A4CC67-2E09-4684-8285-99767488D6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9220" y="4848415"/>
            <a:ext cx="3380281" cy="2007989"/>
          </a:xfrm>
          <a:prstGeom prst="rect">
            <a:avLst/>
          </a:prstGeom>
        </p:spPr>
      </p:pic>
      <p:pic>
        <p:nvPicPr>
          <p:cNvPr id="9" name="Picture 11" descr="A circuit board&#10;&#10;Description generated with high confidence">
            <a:extLst>
              <a:ext uri="{FF2B5EF4-FFF2-40B4-BE49-F238E27FC236}">
                <a16:creationId xmlns:a16="http://schemas.microsoft.com/office/drawing/2014/main" id="{6B132391-8D32-4F6B-A679-5E81F6B5FA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2895" y="5021236"/>
            <a:ext cx="7764904" cy="1242369"/>
          </a:xfrm>
          <a:prstGeom prst="rect">
            <a:avLst/>
          </a:prstGeom>
        </p:spPr>
      </p:pic>
      <p:pic>
        <p:nvPicPr>
          <p:cNvPr id="1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522CE5B0-C8A2-4FC3-BCA4-DFD33A5998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3171" y="6119461"/>
            <a:ext cx="7350704" cy="65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106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742" y="71063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4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3970934" y="747178"/>
            <a:ext cx="620675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CC8F8-0EAD-3648-A1EE-B29AC02A400E}"/>
              </a:ext>
            </a:extLst>
          </p:cNvPr>
          <p:cNvSpPr/>
          <p:nvPr/>
        </p:nvSpPr>
        <p:spPr>
          <a:xfrm>
            <a:off x="545026" y="1580961"/>
            <a:ext cx="11293030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Case Study 3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522CE5B0-C8A2-4FC3-BCA4-DFD33A599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3603" y="6119461"/>
            <a:ext cx="7350704" cy="652288"/>
          </a:xfrm>
          <a:prstGeom prst="rect">
            <a:avLst/>
          </a:prstGeom>
        </p:spPr>
      </p:pic>
      <p:pic>
        <p:nvPicPr>
          <p:cNvPr id="11" name="Picture 4" descr="https://lh3.googleusercontent.com/tCTeoumO_DTSMY2aiw2DMuiPSnmSLFe6QgaeJpw2JWbOw3a5gc8zHXp-ObAQ7qVIlaYuOBig-0dHDYV4sboJBnT8AKKHNWT4bRjt_laPLNSms_-dZpigqlhjyxJ76LuSC7Lx5rD8">
            <a:extLst>
              <a:ext uri="{FF2B5EF4-FFF2-40B4-BE49-F238E27FC236}">
                <a16:creationId xmlns:a16="http://schemas.microsoft.com/office/drawing/2014/main" id="{523DEC2A-7FDB-1C4D-A9AC-6547FF74A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93" y="2448912"/>
            <a:ext cx="3360444" cy="263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329BD3-57E2-2C46-A9B8-932F08FA3177}"/>
              </a:ext>
            </a:extLst>
          </p:cNvPr>
          <p:cNvSpPr txBox="1"/>
          <p:nvPr/>
        </p:nvSpPr>
        <p:spPr>
          <a:xfrm>
            <a:off x="4809744" y="2962656"/>
            <a:ext cx="66848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You are a nursing student who needs to record yourself performing a skill on a mock patient to submit to your professor. Your friend agrees but is concerned about this video getting lost or going public. What do you do?</a:t>
            </a:r>
          </a:p>
        </p:txBody>
      </p:sp>
    </p:spTree>
    <p:extLst>
      <p:ext uri="{BB962C8B-B14F-4D97-AF65-F5344CB8AC3E}">
        <p14:creationId xmlns:p14="http://schemas.microsoft.com/office/powerpoint/2010/main" val="49495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742" y="71063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4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3970934" y="747178"/>
            <a:ext cx="620675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CC8F8-0EAD-3648-A1EE-B29AC02A400E}"/>
              </a:ext>
            </a:extLst>
          </p:cNvPr>
          <p:cNvSpPr/>
          <p:nvPr/>
        </p:nvSpPr>
        <p:spPr>
          <a:xfrm>
            <a:off x="545026" y="1580961"/>
            <a:ext cx="11293030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Phases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522CE5B0-C8A2-4FC3-BCA4-DFD33A599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3603" y="6119461"/>
            <a:ext cx="7350704" cy="652288"/>
          </a:xfrm>
          <a:prstGeom prst="rect">
            <a:avLst/>
          </a:prstGeom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20EF4FD-6344-FB4A-99CA-1E3E8ADE23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88211"/>
              </p:ext>
            </p:extLst>
          </p:nvPr>
        </p:nvGraphicFramePr>
        <p:xfrm>
          <a:off x="545026" y="719666"/>
          <a:ext cx="1129303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013834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742" y="71063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4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3970934" y="747178"/>
            <a:ext cx="620675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CC8F8-0EAD-3648-A1EE-B29AC02A400E}"/>
              </a:ext>
            </a:extLst>
          </p:cNvPr>
          <p:cNvSpPr/>
          <p:nvPr/>
        </p:nvSpPr>
        <p:spPr>
          <a:xfrm>
            <a:off x="545026" y="1580961"/>
            <a:ext cx="11293030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SmART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works?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522CE5B0-C8A2-4FC3-BCA4-DFD33A599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3603" y="6119461"/>
            <a:ext cx="7350704" cy="6522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D18AA8-1C2C-4248-B8C8-23D91D7FD2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026" y="2437827"/>
            <a:ext cx="3989213" cy="29919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F22913-7356-6344-AB40-1909B10B4F2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5822" t="16970" b="37048"/>
          <a:stretch/>
        </p:blipFill>
        <p:spPr>
          <a:xfrm>
            <a:off x="4896777" y="2269171"/>
            <a:ext cx="7313511" cy="300786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BA3C05A-EF21-DF45-8E4B-74B96B76B903}"/>
              </a:ext>
            </a:extLst>
          </p:cNvPr>
          <p:cNvSpPr/>
          <p:nvPr/>
        </p:nvSpPr>
        <p:spPr>
          <a:xfrm>
            <a:off x="5087956" y="4800930"/>
            <a:ext cx="6931152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		     Savvy		Social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9976BA-1AB0-6B4E-89B3-7C9E87D7048B}"/>
              </a:ext>
            </a:extLst>
          </p:cNvPr>
          <p:cNvSpPr/>
          <p:nvPr/>
        </p:nvSpPr>
        <p:spPr>
          <a:xfrm>
            <a:off x="4328432" y="5429737"/>
            <a:ext cx="3535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hlinkClick r:id="rId8"/>
              </a:rPr>
              <a:t>http://smart-toolbox.eecs.yorku.ca/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43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1337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3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2867129" y="251992"/>
            <a:ext cx="9324871" cy="741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  <a:p>
            <a:endParaRPr lang="en-US" sz="1969" dirty="0">
              <a:solidFill>
                <a:schemeClr val="tx2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739D2D4-55C3-5A41-896C-7EB158D4BCD6}"/>
              </a:ext>
            </a:extLst>
          </p:cNvPr>
          <p:cNvSpPr/>
          <p:nvPr/>
        </p:nvSpPr>
        <p:spPr>
          <a:xfrm>
            <a:off x="231112" y="1662940"/>
            <a:ext cx="11776668" cy="320087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4000" b="1" u="sng" dirty="0">
                <a:solidFill>
                  <a:schemeClr val="tx2"/>
                </a:solidFill>
                <a:latin typeface="Helvetica"/>
                <a:cs typeface="Helvetica"/>
              </a:rPr>
              <a:t>Join Our Community of practice</a:t>
            </a:r>
            <a:endParaRPr lang="en-US" sz="4000" dirty="0">
              <a:solidFill>
                <a:schemeClr val="tx2"/>
              </a:solidFill>
              <a:latin typeface="Helvetica" pitchFamily="2" charset="0"/>
            </a:endParaRPr>
          </a:p>
          <a:p>
            <a:r>
              <a:rPr lang="en-US" sz="4800" dirty="0">
                <a:solidFill>
                  <a:schemeClr val="tx2"/>
                </a:solidFill>
                <a:latin typeface="Helvetica"/>
                <a:cs typeface="Helvetica"/>
              </a:rPr>
              <a:t>              Email – </a:t>
            </a:r>
            <a:r>
              <a:rPr lang="en-US" sz="4800" dirty="0">
                <a:solidFill>
                  <a:schemeClr val="tx2"/>
                </a:solidFill>
                <a:latin typeface="Helvetica"/>
                <a:cs typeface="Helvetica"/>
                <a:hlinkClick r:id="rId4"/>
              </a:rPr>
              <a:t>iepstein@yorku.ca</a:t>
            </a:r>
            <a:endParaRPr lang="en-US" sz="4800" dirty="0">
              <a:solidFill>
                <a:schemeClr val="tx2"/>
              </a:solidFill>
              <a:latin typeface="Helvetica"/>
              <a:cs typeface="Helvetica"/>
            </a:endParaRPr>
          </a:p>
          <a:p>
            <a:r>
              <a:rPr lang="en-US" sz="4800" dirty="0">
                <a:solidFill>
                  <a:schemeClr val="tx2"/>
                </a:solidFill>
                <a:latin typeface="Helvetica"/>
                <a:cs typeface="Helvetica"/>
              </a:rPr>
              <a:t>                  https://</a:t>
            </a:r>
            <a:r>
              <a:rPr lang="en-US" sz="4800" dirty="0" err="1">
                <a:solidFill>
                  <a:schemeClr val="tx2"/>
                </a:solidFill>
                <a:latin typeface="Helvetica"/>
                <a:cs typeface="Helvetica"/>
              </a:rPr>
              <a:t>iris.lab.yorku.ca</a:t>
            </a:r>
            <a:r>
              <a:rPr lang="en-US" sz="4800" dirty="0">
                <a:solidFill>
                  <a:schemeClr val="tx2"/>
                </a:solidFill>
                <a:latin typeface="Helvetica"/>
                <a:cs typeface="Helvetica"/>
              </a:rPr>
              <a:t>/</a:t>
            </a:r>
          </a:p>
          <a:p>
            <a:endParaRPr lang="en-US" sz="4800" dirty="0">
              <a:solidFill>
                <a:schemeClr val="tx2"/>
              </a:solidFill>
              <a:latin typeface="Helvetica"/>
              <a:cs typeface="Helvetica"/>
            </a:endParaRPr>
          </a:p>
          <a:p>
            <a:endParaRPr lang="en-US" dirty="0">
              <a:solidFill>
                <a:schemeClr val="tx2"/>
              </a:solidFill>
              <a:latin typeface="Helvetica" pitchFamily="2" charset="0"/>
            </a:endParaRPr>
          </a:p>
        </p:txBody>
      </p:sp>
      <p:pic>
        <p:nvPicPr>
          <p:cNvPr id="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E319F883-4086-4402-AE67-93BEE394DA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5040" y="6198409"/>
            <a:ext cx="7350704" cy="65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74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life with slipper' by five smiling children is melting hearts online">
            <a:extLst>
              <a:ext uri="{FF2B5EF4-FFF2-40B4-BE49-F238E27FC236}">
                <a16:creationId xmlns:a16="http://schemas.microsoft.com/office/drawing/2014/main" id="{F04E1A68-E19E-9F41-9518-791A6A77D2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68484"/>
            <a:ext cx="4127156" cy="386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olunteers Are Getting Tablets to COVID-19 Patients | TIME">
            <a:extLst>
              <a:ext uri="{FF2B5EF4-FFF2-40B4-BE49-F238E27FC236}">
                <a16:creationId xmlns:a16="http://schemas.microsoft.com/office/drawing/2014/main" id="{1EC1E2C2-2887-A34C-A3D6-14004D3A1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681" y="3762118"/>
            <a:ext cx="4670854" cy="291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069CE08-75CC-4E45-B598-FA70288AD609}"/>
              </a:ext>
            </a:extLst>
          </p:cNvPr>
          <p:cNvSpPr/>
          <p:nvPr/>
        </p:nvSpPr>
        <p:spPr>
          <a:xfrm>
            <a:off x="617838" y="252619"/>
            <a:ext cx="10614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i="1" dirty="0">
                <a:solidFill>
                  <a:srgbClr val="3C4043"/>
                </a:solidFill>
                <a:latin typeface="arial" panose="020B0604020202020204" pitchFamily="34" charset="0"/>
              </a:rPr>
              <a:t>I've learned that people will forget what you said, people will forget what you did, but people will never forget how you made them feel. Maya Angelou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22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1337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3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2582563" y="251992"/>
            <a:ext cx="9609438" cy="1347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  <a:p>
            <a:endParaRPr lang="en-US" sz="1969" dirty="0">
              <a:solidFill>
                <a:schemeClr val="tx2"/>
              </a:solidFill>
              <a:latin typeface="Helvetica" pitchFamily="2" charset="0"/>
            </a:endParaRPr>
          </a:p>
          <a:p>
            <a:r>
              <a:rPr lang="en-US" sz="1969" b="1" dirty="0">
                <a:solidFill>
                  <a:schemeClr val="tx2"/>
                </a:solidFill>
                <a:latin typeface="Helvetica" pitchFamily="2" charset="0"/>
              </a:rPr>
              <a:t>This project is Funded by AIF (Academic Innovation Fund)York University 2018-20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739D2D4-55C3-5A41-896C-7EB158D4BCD6}"/>
              </a:ext>
            </a:extLst>
          </p:cNvPr>
          <p:cNvSpPr/>
          <p:nvPr/>
        </p:nvSpPr>
        <p:spPr>
          <a:xfrm>
            <a:off x="231112" y="1662940"/>
            <a:ext cx="11776668" cy="481670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endParaRPr lang="en-US" sz="100" dirty="0">
              <a:solidFill>
                <a:schemeClr val="tx2"/>
              </a:solidFill>
              <a:latin typeface="Helvetica" pitchFamily="2" charset="0"/>
            </a:endParaRPr>
          </a:p>
          <a:p>
            <a:r>
              <a:rPr lang="en-US" b="1" u="sng" dirty="0">
                <a:solidFill>
                  <a:schemeClr val="tx2"/>
                </a:solidFill>
                <a:latin typeface="Helvetica"/>
                <a:cs typeface="Helvetica"/>
              </a:rPr>
              <a:t>Team</a:t>
            </a: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Lead: Iris Epstein; RN; PhD  Faculty of Health, School of Nursing; York University</a:t>
            </a: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Co-Lead: Kurt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Thumlert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; PhD Faculty of Education (IRDL) </a:t>
            </a:r>
            <a:endParaRPr lang="en-US" dirty="0">
              <a:solidFill>
                <a:schemeClr val="tx2"/>
              </a:solidFill>
              <a:latin typeface="Helvetica" pitchFamily="2" charset="0"/>
              <a:cs typeface="Helvetica"/>
            </a:endParaRP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	 Melanie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Baljko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PhD Lassonde School of Engineering</a:t>
            </a:r>
            <a:r>
              <a:rPr lang="en-CA" u="sng" dirty="0">
                <a:solidFill>
                  <a:schemeClr val="tx2"/>
                </a:solidFill>
                <a:latin typeface="Helvetica"/>
                <a:cs typeface="Helvetica"/>
              </a:rPr>
              <a:t> </a:t>
            </a:r>
            <a:endParaRPr lang="en-CA" u="sng" dirty="0">
              <a:solidFill>
                <a:schemeClr val="tx2"/>
              </a:solidFill>
              <a:latin typeface="Helvetica" pitchFamily="2" charset="0"/>
              <a:cs typeface="Helvetica"/>
            </a:endParaRP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Collaborators:  James Andrew Smith PhD, Lassonde School of Engineering</a:t>
            </a:r>
            <a:r>
              <a:rPr lang="en-CA" dirty="0">
                <a:solidFill>
                  <a:schemeClr val="tx2"/>
                </a:solidFill>
                <a:latin typeface="Helvetica"/>
                <a:cs typeface="Helvetica"/>
              </a:rPr>
              <a:t> </a:t>
            </a:r>
            <a:endParaRPr lang="en-CA" dirty="0">
              <a:solidFill>
                <a:schemeClr val="tx2"/>
              </a:solidFill>
              <a:latin typeface="Helvetica" pitchFamily="2" charset="0"/>
              <a:cs typeface="Helvetica"/>
            </a:endParaRPr>
          </a:p>
          <a:p>
            <a:r>
              <a:rPr lang="en-CA" dirty="0">
                <a:solidFill>
                  <a:schemeClr val="tx2"/>
                </a:solidFill>
                <a:latin typeface="Helvetica"/>
                <a:cs typeface="Helvetica"/>
              </a:rPr>
              <a:t> 	          </a:t>
            </a:r>
            <a:r>
              <a:rPr lang="en-CA" dirty="0" err="1">
                <a:solidFill>
                  <a:schemeClr val="tx2"/>
                </a:solidFill>
                <a:latin typeface="Helvetica"/>
                <a:cs typeface="Helvetica"/>
              </a:rPr>
              <a:t>Yelin</a:t>
            </a:r>
            <a:r>
              <a:rPr lang="en-CA" dirty="0">
                <a:solidFill>
                  <a:schemeClr val="tx2"/>
                </a:solidFill>
                <a:latin typeface="Helvetica"/>
                <a:cs typeface="Helvetica"/>
              </a:rPr>
              <a:t> Yu, 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Teaching Commons</a:t>
            </a: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	          Natasha May, Teaching Commons</a:t>
            </a: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	         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Mavoy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Bertram, Nurse Practitioner, School of Nursing</a:t>
            </a: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	         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Elisheva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LightStone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, Registered Nurse (RN); MN Seneca College</a:t>
            </a: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	          Danielle Robinson PhD, AMP-D</a:t>
            </a: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	          Post Doc (Year 1 - 2018) – Evadne Kelly AMP-D</a:t>
            </a:r>
          </a:p>
          <a:p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	          Justeena Zaki-Azat, Psychology</a:t>
            </a:r>
          </a:p>
          <a:p>
            <a:r>
              <a:rPr lang="en-US" u="sng" dirty="0">
                <a:solidFill>
                  <a:schemeClr val="tx2"/>
                </a:solidFill>
                <a:latin typeface="Helvetica"/>
                <a:cs typeface="Helvetica"/>
              </a:rPr>
              <a:t>Acknowledgement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: We would like to thank the students and faculty for their contribution and support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Melika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Shadman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Eng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Lorivie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Balaqui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Kai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ya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Chang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Brenna Johnson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Virginia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Larrain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Jade Nguyen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Alex Golan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Laura Nicholson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Marija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Bal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Melanie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Dauncey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), Deanna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Barlette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 (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Nrsg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); Lisa </a:t>
            </a:r>
            <a:r>
              <a:rPr lang="en-US" dirty="0" err="1">
                <a:solidFill>
                  <a:schemeClr val="tx2"/>
                </a:solidFill>
                <a:latin typeface="Helvetica"/>
                <a:cs typeface="Helvetica"/>
              </a:rPr>
              <a:t>Sandlos</a:t>
            </a:r>
            <a:r>
              <a:rPr lang="en-US" dirty="0">
                <a:solidFill>
                  <a:schemeClr val="tx2"/>
                </a:solidFill>
                <a:latin typeface="Helvetica"/>
                <a:cs typeface="Helvetica"/>
              </a:rPr>
              <a:t> (Dance); Jennifer Bolt (Dance)……</a:t>
            </a:r>
          </a:p>
          <a:p>
            <a:endParaRPr lang="en-US" dirty="0">
              <a:solidFill>
                <a:schemeClr val="tx2"/>
              </a:solidFill>
              <a:latin typeface="Helvetica" pitchFamily="2" charset="0"/>
            </a:endParaRPr>
          </a:p>
        </p:txBody>
      </p:sp>
      <p:pic>
        <p:nvPicPr>
          <p:cNvPr id="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E319F883-4086-4402-AE67-93BEE394DA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5040" y="6198409"/>
            <a:ext cx="7350704" cy="65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773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1337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3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2867129" y="251992"/>
            <a:ext cx="9324871" cy="741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 dirty="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 dirty="0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  <a:p>
            <a:endParaRPr lang="en-US" sz="1969" dirty="0">
              <a:solidFill>
                <a:schemeClr val="tx2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739D2D4-55C3-5A41-896C-7EB158D4BCD6}"/>
              </a:ext>
            </a:extLst>
          </p:cNvPr>
          <p:cNvSpPr/>
          <p:nvPr/>
        </p:nvSpPr>
        <p:spPr>
          <a:xfrm>
            <a:off x="231112" y="1662940"/>
            <a:ext cx="11776668" cy="320087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4000" b="1" u="sng" dirty="0">
                <a:solidFill>
                  <a:schemeClr val="tx2"/>
                </a:solidFill>
                <a:latin typeface="Helvetica"/>
                <a:cs typeface="Helvetica"/>
              </a:rPr>
              <a:t>Join Our Community of practice</a:t>
            </a:r>
            <a:endParaRPr lang="en-US" sz="4000" dirty="0">
              <a:solidFill>
                <a:schemeClr val="tx2"/>
              </a:solidFill>
              <a:latin typeface="Helvetica" pitchFamily="2" charset="0"/>
            </a:endParaRPr>
          </a:p>
          <a:p>
            <a:r>
              <a:rPr lang="en-US" sz="4800" dirty="0">
                <a:solidFill>
                  <a:schemeClr val="tx2"/>
                </a:solidFill>
                <a:latin typeface="Helvetica"/>
                <a:cs typeface="Helvetica"/>
              </a:rPr>
              <a:t>              Email – </a:t>
            </a:r>
            <a:r>
              <a:rPr lang="en-US" sz="4800" dirty="0">
                <a:solidFill>
                  <a:schemeClr val="tx2"/>
                </a:solidFill>
                <a:latin typeface="Helvetica"/>
                <a:cs typeface="Helvetica"/>
                <a:hlinkClick r:id="rId4"/>
              </a:rPr>
              <a:t>iepstein@yorku.ca</a:t>
            </a:r>
            <a:endParaRPr lang="en-US" sz="4800" dirty="0">
              <a:solidFill>
                <a:schemeClr val="tx2"/>
              </a:solidFill>
              <a:latin typeface="Helvetica"/>
              <a:cs typeface="Helvetica"/>
            </a:endParaRPr>
          </a:p>
          <a:p>
            <a:r>
              <a:rPr lang="en-US" sz="4800" dirty="0">
                <a:solidFill>
                  <a:schemeClr val="tx2"/>
                </a:solidFill>
                <a:latin typeface="Helvetica"/>
                <a:cs typeface="Helvetica"/>
              </a:rPr>
              <a:t>                  https://</a:t>
            </a:r>
            <a:r>
              <a:rPr lang="en-US" sz="4800" dirty="0" err="1">
                <a:solidFill>
                  <a:schemeClr val="tx2"/>
                </a:solidFill>
                <a:latin typeface="Helvetica"/>
                <a:cs typeface="Helvetica"/>
              </a:rPr>
              <a:t>iris.lab.yorku.ca</a:t>
            </a:r>
            <a:r>
              <a:rPr lang="en-US" sz="4800" dirty="0">
                <a:solidFill>
                  <a:schemeClr val="tx2"/>
                </a:solidFill>
                <a:latin typeface="Helvetica"/>
                <a:cs typeface="Helvetica"/>
              </a:rPr>
              <a:t>/</a:t>
            </a:r>
          </a:p>
          <a:p>
            <a:endParaRPr lang="en-US" sz="4800" dirty="0">
              <a:solidFill>
                <a:schemeClr val="tx2"/>
              </a:solidFill>
              <a:latin typeface="Helvetica"/>
              <a:cs typeface="Helvetica"/>
            </a:endParaRPr>
          </a:p>
          <a:p>
            <a:endParaRPr lang="en-US" dirty="0">
              <a:solidFill>
                <a:schemeClr val="tx2"/>
              </a:solidFill>
              <a:latin typeface="Helvetica" pitchFamily="2" charset="0"/>
            </a:endParaRPr>
          </a:p>
        </p:txBody>
      </p:sp>
      <p:pic>
        <p:nvPicPr>
          <p:cNvPr id="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E319F883-4086-4402-AE67-93BEE394DA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5040" y="6198409"/>
            <a:ext cx="7350704" cy="65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395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742" y="71063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4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3970934" y="747178"/>
            <a:ext cx="620675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CC8F8-0EAD-3648-A1EE-B29AC02A400E}"/>
              </a:ext>
            </a:extLst>
          </p:cNvPr>
          <p:cNvSpPr/>
          <p:nvPr/>
        </p:nvSpPr>
        <p:spPr>
          <a:xfrm>
            <a:off x="545026" y="1580961"/>
            <a:ext cx="11293030" cy="267765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Getting to know you- Lets do the poll</a:t>
            </a:r>
          </a:p>
          <a:p>
            <a:pPr algn="ctr"/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Do you use/create video in your teaching learning ?</a:t>
            </a:r>
          </a:p>
          <a:p>
            <a:pPr algn="ctr"/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algn="ctr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Do you ask your students to use/create their smartphone in teaching/learning? </a:t>
            </a:r>
          </a:p>
          <a:p>
            <a:pPr algn="ctr"/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522CE5B0-C8A2-4FC3-BCA4-DFD33A599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3603" y="6119461"/>
            <a:ext cx="7350704" cy="65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7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E4AE7-8843-154D-9DD8-165CEA7D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Guides Us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6E2E3-89A2-6146-9B15-48DF62F95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3" y="1690688"/>
            <a:ext cx="11213437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Peer feedback</a:t>
            </a:r>
          </a:p>
          <a:p>
            <a:r>
              <a:rPr lang="en-US" dirty="0"/>
              <a:t>Provides possibilities within an assignment</a:t>
            </a:r>
          </a:p>
          <a:p>
            <a:r>
              <a:rPr lang="en-US" dirty="0"/>
              <a:t>Actively involve students in assignment design</a:t>
            </a:r>
          </a:p>
          <a:p>
            <a:r>
              <a:rPr lang="en-US" dirty="0"/>
              <a:t>Create a community of learners </a:t>
            </a:r>
          </a:p>
          <a:p>
            <a:r>
              <a:rPr lang="en-US" dirty="0"/>
              <a:t>Digital citizenship and accountability </a:t>
            </a:r>
          </a:p>
          <a:p>
            <a:r>
              <a:rPr lang="en-US" dirty="0"/>
              <a:t>Solving a problem together–problem-based learning</a:t>
            </a:r>
          </a:p>
          <a:p>
            <a:r>
              <a:rPr lang="en-US" dirty="0"/>
              <a:t>Active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experiential learning</a:t>
            </a:r>
            <a:r>
              <a:rPr lang="en-US" dirty="0"/>
              <a:t> </a:t>
            </a:r>
          </a:p>
          <a:p>
            <a:r>
              <a:rPr lang="en-US" dirty="0"/>
              <a:t>Watch and re watch</a:t>
            </a:r>
          </a:p>
          <a:p>
            <a:pPr marL="0" indent="0">
              <a:buNone/>
            </a:pPr>
            <a:r>
              <a:rPr lang="en-US" sz="1400" dirty="0"/>
              <a:t>References: 1; 4; 7; 6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70759C8-94A5-D94D-9E94-191DBF512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886" y="265669"/>
            <a:ext cx="3846751" cy="409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087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742" y="71063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4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3970934" y="747178"/>
            <a:ext cx="620675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CC8F8-0EAD-3648-A1EE-B29AC02A400E}"/>
              </a:ext>
            </a:extLst>
          </p:cNvPr>
          <p:cNvSpPr/>
          <p:nvPr/>
        </p:nvSpPr>
        <p:spPr>
          <a:xfrm>
            <a:off x="545026" y="1580961"/>
            <a:ext cx="11293030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SmART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522CE5B0-C8A2-4FC3-BCA4-DFD33A599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3603" y="6119461"/>
            <a:ext cx="7350704" cy="6522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E8C77A-23C3-4142-9EE7-A664B6D5AF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166" y="2316415"/>
            <a:ext cx="4342873" cy="32571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A7E3CD-6798-9F4E-BDAC-E557136047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33489" y="2216618"/>
            <a:ext cx="6276345" cy="360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326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742" y="71063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4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3970934" y="747178"/>
            <a:ext cx="620675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CC8F8-0EAD-3648-A1EE-B29AC02A400E}"/>
              </a:ext>
            </a:extLst>
          </p:cNvPr>
          <p:cNvSpPr/>
          <p:nvPr/>
        </p:nvSpPr>
        <p:spPr>
          <a:xfrm>
            <a:off x="545026" y="1580961"/>
            <a:ext cx="11293030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Case Study 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522CE5B0-C8A2-4FC3-BCA4-DFD33A599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3603" y="6119461"/>
            <a:ext cx="7350704" cy="652288"/>
          </a:xfrm>
          <a:prstGeom prst="rect">
            <a:avLst/>
          </a:prstGeom>
        </p:spPr>
      </p:pic>
      <p:pic>
        <p:nvPicPr>
          <p:cNvPr id="9" name="Picture 8" descr="Two people standing in a room&#10;&#10;Description automatically generated">
            <a:extLst>
              <a:ext uri="{FF2B5EF4-FFF2-40B4-BE49-F238E27FC236}">
                <a16:creationId xmlns:a16="http://schemas.microsoft.com/office/drawing/2014/main" id="{E9F45E47-6992-404A-9D6E-0B7E54E18A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15" y="2557275"/>
            <a:ext cx="3927123" cy="24544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9BB929-A176-F64A-9B97-8E844F4753B5}"/>
              </a:ext>
            </a:extLst>
          </p:cNvPr>
          <p:cNvSpPr txBox="1"/>
          <p:nvPr/>
        </p:nvSpPr>
        <p:spPr>
          <a:xfrm>
            <a:off x="4809744" y="2962656"/>
            <a:ext cx="66848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You are a university student and you missed the performance test in one of your skill-based courses. Your professor wants you to submit a video recording of yourself performing the skill to accommodate you. Where do you start?</a:t>
            </a:r>
          </a:p>
        </p:txBody>
      </p:sp>
    </p:spTree>
    <p:extLst>
      <p:ext uri="{BB962C8B-B14F-4D97-AF65-F5344CB8AC3E}">
        <p14:creationId xmlns:p14="http://schemas.microsoft.com/office/powerpoint/2010/main" val="2916062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742" y="71063"/>
            <a:ext cx="2823726" cy="1794244"/>
          </a:xfrm>
          <a:prstGeom prst="rect">
            <a:avLst/>
          </a:prstGeom>
          <a:ln w="12700">
            <a:miter lim="400000"/>
          </a:ln>
          <a:effectLst>
            <a:outerShdw blurRad="25400" dist="49828" dir="2248145" rotWithShape="0">
              <a:srgbClr val="000000">
                <a:alpha val="6101"/>
              </a:srgbClr>
            </a:outerShdw>
            <a:reflection stA="2117" endPos="40000" dir="5400000" sy="-100000" algn="bl" rotWithShape="0"/>
          </a:effectLst>
        </p:spPr>
      </p:pic>
      <p:pic>
        <p:nvPicPr>
          <p:cNvPr id="124" name="health_yu_hor_rgb.jpg" descr="health_yu_hor_rgb.jpg"/>
          <p:cNvPicPr>
            <a:picLocks noChangeAspect="1"/>
          </p:cNvPicPr>
          <p:nvPr/>
        </p:nvPicPr>
        <p:blipFill>
          <a:blip r:embed="rId4"/>
          <a:srcRect l="40305" r="2175"/>
          <a:stretch>
            <a:fillRect/>
          </a:stretch>
        </p:blipFill>
        <p:spPr>
          <a:xfrm>
            <a:off x="9236515" y="71063"/>
            <a:ext cx="1171249" cy="5272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B9C8E0-FC32-7249-AEC7-F34FED9E4DC8}"/>
              </a:ext>
            </a:extLst>
          </p:cNvPr>
          <p:cNvSpPr/>
          <p:nvPr/>
        </p:nvSpPr>
        <p:spPr>
          <a:xfrm>
            <a:off x="3970934" y="747178"/>
            <a:ext cx="620675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S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martphone 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A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ccommodation Resource </a:t>
            </a:r>
            <a:r>
              <a:rPr lang="en-US" sz="2250">
                <a:solidFill>
                  <a:schemeClr val="tx2"/>
                </a:solidFill>
                <a:latin typeface="Helvetica" pitchFamily="2" charset="0"/>
              </a:rPr>
              <a:t>T</a:t>
            </a:r>
            <a:r>
              <a:rPr lang="en-US" sz="1969">
                <a:solidFill>
                  <a:schemeClr val="tx2"/>
                </a:solidFill>
                <a:latin typeface="Helvetica" pitchFamily="2" charset="0"/>
              </a:rPr>
              <a:t>oolbox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CC8F8-0EAD-3648-A1EE-B29AC02A400E}"/>
              </a:ext>
            </a:extLst>
          </p:cNvPr>
          <p:cNvSpPr/>
          <p:nvPr/>
        </p:nvSpPr>
        <p:spPr>
          <a:xfrm>
            <a:off x="545026" y="1580961"/>
            <a:ext cx="11293030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Case Study 2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F45DC-7407-4547-A755-8FEED71F63B8}"/>
              </a:ext>
            </a:extLst>
          </p:cNvPr>
          <p:cNvCxnSpPr>
            <a:cxnSpLocks/>
          </p:cNvCxnSpPr>
          <p:nvPr/>
        </p:nvCxnSpPr>
        <p:spPr>
          <a:xfrm>
            <a:off x="4072270" y="1307171"/>
            <a:ext cx="7221134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4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522CE5B0-C8A2-4FC3-BCA4-DFD33A599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3603" y="6119461"/>
            <a:ext cx="7350704" cy="652288"/>
          </a:xfrm>
          <a:prstGeom prst="rect">
            <a:avLst/>
          </a:prstGeom>
        </p:spPr>
      </p:pic>
      <p:pic>
        <p:nvPicPr>
          <p:cNvPr id="5" name="Picture 4" descr="A person standing in front of a computer&#10;&#10;Description automatically generated">
            <a:extLst>
              <a:ext uri="{FF2B5EF4-FFF2-40B4-BE49-F238E27FC236}">
                <a16:creationId xmlns:a16="http://schemas.microsoft.com/office/drawing/2014/main" id="{0E8CF06A-0A72-1141-BDF1-8DE96D06D0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26" y="2574122"/>
            <a:ext cx="3998336" cy="24989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3C63ED-3598-704A-A5F8-F8C9337BCC7B}"/>
              </a:ext>
            </a:extLst>
          </p:cNvPr>
          <p:cNvSpPr txBox="1"/>
          <p:nvPr/>
        </p:nvSpPr>
        <p:spPr>
          <a:xfrm>
            <a:off x="4809744" y="2962656"/>
            <a:ext cx="66848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You are a new professor and you are teaching a skill-based course. You have given them a video making assignment and want to grade them and give good feedback. What do you do? </a:t>
            </a:r>
          </a:p>
        </p:txBody>
      </p:sp>
    </p:spTree>
    <p:extLst>
      <p:ext uri="{BB962C8B-B14F-4D97-AF65-F5344CB8AC3E}">
        <p14:creationId xmlns:p14="http://schemas.microsoft.com/office/powerpoint/2010/main" val="4067525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1093</Words>
  <Application>Microsoft Macintosh PowerPoint</Application>
  <PresentationFormat>Widescreen</PresentationFormat>
  <Paragraphs>135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Principles Guides Us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Iris Epstein</dc:creator>
  <cp:lastModifiedBy>Iris Epstein</cp:lastModifiedBy>
  <cp:revision>89</cp:revision>
  <dcterms:created xsi:type="dcterms:W3CDTF">2019-05-07T16:17:29Z</dcterms:created>
  <dcterms:modified xsi:type="dcterms:W3CDTF">2021-01-18T20:47:31Z</dcterms:modified>
</cp:coreProperties>
</file>