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27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4-27T15:52:45.48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0 24575,'0'5'0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4-27T16:12:26.896"/>
    </inkml:context>
    <inkml:brush xml:id="br0">
      <inkml:brushProperty name="width" value="0.1" units="cm"/>
      <inkml:brushProperty name="height" value="0.2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0 271,'604'0,"-574"1,1 2,35 8,-35-5,64 4,-16-9,98 14,-78-5,-71-9,1 1,-1 2,0 1,46 14,-37-8,0-2,69 9,-29-7,-5-2,1-4,121-6,-63-2,-54 3,138-17,28-13,-136 18,-67 9,61-12,-53 7,0 3,1 2,0 1,48 6,11-1,484-3,-570-2,0 0,0-2,-1 0,1-1,-1-2,24-9,-44 16,-1 0,1 0,-1-1,1 1,0 0,-1 0,1 0,-1 0,1 0,-1-1,1 1,-1 0,1-1,-1 1,0 0,1-1,-1 1,1 0,-1-1,0 1,1-1,-1 1,0 0,1-1,-1 1,0-1,0 1,1-1,-1 0,0 0,-16-4,-29 6,29 3,0 0,-28 13,30-11,-1 0,0-1,-27 6,-34 3,48-8,0 0,-44 1,-313-8,358-1,0-1,-1-2,2 0,-41-14,-23-5,-70-13,-1-7,63 14,-14-8,71 22,-49-11,-109-29,170 48,0 1,-1 1,-33-1,-18-4,25 4,-1 2,0 2,-98 9,134-4,0 2,0 0,-22 8,63-7,18-3,76-4,90 4,-184 1,-1 2,1 0,-1 1,0 0,18 11,-11-6,43 13,162 42,77 17,-253-75,0-3,0-2,77-6,-17 0,595 3,-687-2,1-1,-1-1,1-1,43-15,-5 1,-22 2,-33 13,-25 13,-35 14,0-2,-69 17,-43 15,146-47,-1-1,0-1,0-1,0 0,0-2,-36-1,28 0,1 0,-49 9,42-2,-1-2,1-1,-1-1,0-2,0-1,0-2,0-2,1-1,-1-2,-50-16,62 16,0 2,-33-5,-33-8,75 14,-64-20,-99-18,141 35,-40-14,51 13,-2 1,1 1,-44-4,-126-19,-364 26,285 5,-232-2,472 3,0 1,0 2,0 1,-38 14,-9 1,-110 33,162-39,30-16,0 0,0 0,0 0,0 0,0 0,0 0,0 0,0 0,0 0,1 0,-1 0,0 0,0 0,0 0,0 0,0 0,0 0,0 0,0 0,0 0,0 0,0 0,0 0,0 0,0 0,0 0,0 0,0 0,0 1,0-1,0 0,0 0,0 0,1 0,-1 0,0 0,0 0,0 0,0 0,0 0,0 0,0 0,0 0,-1 1,1-1,0 0,0 0,0 0,0 0,0 0,0 0,0 0,0 0,0 0,0 0,19-5,22-7,0 2,1 2,0 1,51-1,177 9,-113 2,-95 1,0 2,74 18,-38-2,-62-12,0-2,1-1,53 2,723-9,-357-2,-256 18,2-1,416-16,-569-1,0-3,-1-2,54-14,-96 20,0-1,1 0,-1 0,0 0,0-1,0 0,-1 0,11-8,-15 10,1 0,-1-1,0 1,0 0,-1 0,1-1,0 1,0-1,-1 1,1-1,0 1,-1-1,0 1,1-1,-1 1,0-1,0 1,0-1,0 0,0 1,0-1,0 1,0-1,-1 0,1 1,-1-1,1 1,-1-1,0 1,1 0,-1-1,0 1,0 0,0-1,0 1,0 0,0 0,0 0,-1 0,-1-2,-20-20,10 8,-1 1,-26-20,34 30,-1 0,1 1,-1-1,0 1,0 1,0-1,0 1,0 0,0 1,-13-2,-23 3,1 1,0 3,0 1,0 2,-47 14,33-8,-104 18,112-24,-1-2,-1-1,-94-7,33 0,-4 5,-122-5,236 3,0 0,0 0,0 0,-1 0,1 0,0-1,0 1,0 0,0 0,0-1,-1 1,1-1,0 1,0-1,0 0,0 1,1-1,-1 0,0 1,0-1,0 0,0-1,0 1,1 0,0 0,0 0,0 0,0 0,1 1,-1-1,0 0,0 0,0 0,1 0,-1 0,1 1,-1-1,0 0,1 0,-1 0,1 1,0-1,-1 0,2 0,3-4,0 0,1 0,0 1,0-1,10-4,5 1,0 1,1 1,0 0,0 2,26-2,7-2,41-8,2 4,122 1,431 11,-631 0,1 1,-1 1,0 1,0 1,0 0,-1 2,23 9,-41-15,0 0,0 0,0 1,0-1,0 0,0 1,0-1,0 1,0-1,0 1,0-1,0 1,0 0,0-1,-1 1,1 0,0 0,-1 0,1-1,0 1,-1 0,1 0,-1 0,0 0,1 0,-1 0,0 0,1 2,-2-1,0-1,0 1,0-1,0 0,0 1,0-1,0 0,0 0,-1 0,1 0,0 0,-1 0,1 0,-1-1,1 1,-3 0,-14 7,-1-2,-24 5,36-9,-18 4,-167 35,190-40,-1-1,1 0,-1 1,1-1,0 1,-1 0,1 0,0 0,-1 0,1 0,0 0,0 0,0 1,0-1,0 1,1 0,-1-1,0 1,1 0,-1 0,1 0,-2 3,2 0,-1-1,1 1,0-1,1 1,-1-1,1 1,0-1,0 1,1-1,1 9,3 18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4-27T17:09:54.067"/>
    </inkml:context>
    <inkml:brush xml:id="br0">
      <inkml:brushProperty name="width" value="0.4" units="cm"/>
      <inkml:brushProperty name="height" value="0.8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0 179,'826'0,"-782"-2,62-11,31-2,-75 14,-10 1,0-2,0-2,79-17,-75 9,84-9,64-7,-116 15,-49 6,71-3,-62 10,0-3,62-10,-49 5,1 3,111 5,-84 1,-84-1,0 0,0 0,0 1,-1-1,1 1,8 3,-1 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4E8401-93BB-4D67-BF92-406AE9F8CE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2D7E91-A887-4835-980F-AC93CCFF11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FD7352-330C-4AEB-AD9F-A742AB12F9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A4585-EBAB-42AF-9072-E667974D1947}" type="datetimeFigureOut">
              <a:rPr lang="en-CA" smtClean="0"/>
              <a:t>2022-04-27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5074C4-0999-4F16-9BA9-AD03F6736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ADB012-709A-4A98-99FB-C0E3D4EF8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40811-5E05-4100-A4DE-1120BA013DA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36761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073C24-125A-40BA-9A07-C5B71A9A2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906DF40-7260-4F2A-B054-BB71D86CBD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6E4CDC-7D82-4B57-9A13-DFA72477B8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A4585-EBAB-42AF-9072-E667974D1947}" type="datetimeFigureOut">
              <a:rPr lang="en-CA" smtClean="0"/>
              <a:t>2022-04-27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F051C3-D756-4BB3-8B57-3727E9A93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3C324C-B7FC-478B-B0CE-4641624FDA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40811-5E05-4100-A4DE-1120BA013DA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16210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CEC2978-E2DA-4C70-AF1D-4AC477CE1DE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F353CA4-275C-4A2D-8D84-B739986871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4504A-D420-4A9A-B518-F8D1CD248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A4585-EBAB-42AF-9072-E667974D1947}" type="datetimeFigureOut">
              <a:rPr lang="en-CA" smtClean="0"/>
              <a:t>2022-04-27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FE2079-BE02-404F-8E44-71839A4BFB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48AA6E-8A39-49A1-A6FA-76CA13166D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40811-5E05-4100-A4DE-1120BA013DA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50354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6EAFDD-49A9-4AEE-8331-257704BCE8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AEB989-42C2-4069-9581-8B2C041B8E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DC21C4-30CE-4A0F-8ECA-1C9AB1BD1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A4585-EBAB-42AF-9072-E667974D1947}" type="datetimeFigureOut">
              <a:rPr lang="en-CA" smtClean="0"/>
              <a:t>2022-04-27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487AFB-23D7-4274-B433-885F8373A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9A94D5-064B-4879-A3DD-9688DC0F0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40811-5E05-4100-A4DE-1120BA013DA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11691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1AB927-60C4-4CCC-AEF3-1AD1F4E86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C00F22-3000-4FA9-A228-4DB5EE6519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F4C24C-702A-41F7-90C6-4A8FC8273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A4585-EBAB-42AF-9072-E667974D1947}" type="datetimeFigureOut">
              <a:rPr lang="en-CA" smtClean="0"/>
              <a:t>2022-04-27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8A04D2-FC59-4754-96E7-E868C1B9F5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711292-1579-4C9A-90D4-C3E9795F8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40811-5E05-4100-A4DE-1120BA013DA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45763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8B69DB-DB9F-4A02-B764-6111455AC5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ABDE09-6153-43EB-A62A-93E1546364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8B00A4-B51C-47DC-B4E8-415ADD9311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92A48E-0745-42B1-A504-E456421C4A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A4585-EBAB-42AF-9072-E667974D1947}" type="datetimeFigureOut">
              <a:rPr lang="en-CA" smtClean="0"/>
              <a:t>2022-04-27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2637D8-A991-4566-BDFC-B3F731A53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B75522-F638-4831-82FF-FE8C30367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40811-5E05-4100-A4DE-1120BA013DA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19731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68EC9B-2E0F-4987-8C54-B6EAC7AA31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909BCD-F3CE-4205-AD68-ECB662934E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192730-7630-4D15-AE19-4047311D2A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AFDC4A-0C2B-4023-85CC-2525858B2E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507A357-43C8-4E0C-95A4-365CCD8360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073AF66-A99E-4D9A-894F-F6840EFFF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A4585-EBAB-42AF-9072-E667974D1947}" type="datetimeFigureOut">
              <a:rPr lang="en-CA" smtClean="0"/>
              <a:t>2022-04-27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E899219-86CE-4174-A274-6847DFA86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C1A25D0-3775-4A5F-9F54-530B1EB94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40811-5E05-4100-A4DE-1120BA013DA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69714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05BDD-7C63-4C62-8694-47546BB956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961A42-EFC4-422B-9632-530C560E44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A4585-EBAB-42AF-9072-E667974D1947}" type="datetimeFigureOut">
              <a:rPr lang="en-CA" smtClean="0"/>
              <a:t>2022-04-27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533A3A-2AF4-4AA9-820F-6CBE1BC81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9F02DA-C688-46F0-B410-D7A0584FD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40811-5E05-4100-A4DE-1120BA013DA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58019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9F19246-0C63-4734-AD15-5D6B6B655B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A4585-EBAB-42AF-9072-E667974D1947}" type="datetimeFigureOut">
              <a:rPr lang="en-CA" smtClean="0"/>
              <a:t>2022-04-27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2A346D-6B75-437D-A317-32A24D10AC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7A0FAF-D39E-479A-8F57-3518957931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40811-5E05-4100-A4DE-1120BA013DA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65189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E1119-E08C-45E8-AAE0-4C2BE38B9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4AA7E6-6C71-48A3-AD77-EEC42406BD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314817-9A01-4E1A-9DDF-C04FD48EFD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1359D6-54C0-4F2A-8585-0E1927507E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A4585-EBAB-42AF-9072-E667974D1947}" type="datetimeFigureOut">
              <a:rPr lang="en-CA" smtClean="0"/>
              <a:t>2022-04-27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0B25B8-518B-4F53-BE20-C5B91450D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BBBD29-1D5F-42CE-8559-7FA20D663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40811-5E05-4100-A4DE-1120BA013DA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73284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F128BB-8693-42BB-82D0-D262EA5B4C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168BE06-5866-4D2D-B7BF-784E5CBD6A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B8E6A4-542C-4564-A48E-29954BD448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B25B20-14CB-4C01-AC25-DDEE8688F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A4585-EBAB-42AF-9072-E667974D1947}" type="datetimeFigureOut">
              <a:rPr lang="en-CA" smtClean="0"/>
              <a:t>2022-04-27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D3E593-130F-418D-9544-54C460C5C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996003-5831-4BD2-8D4B-431BD7910D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40811-5E05-4100-A4DE-1120BA013DA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90490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A302B23-E88D-4F03-A786-B6A26E78A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1F1A67-13E6-4F90-A830-305C4814BC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EFB448-CDF8-4293-9B45-2CDE08796A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BA4585-EBAB-42AF-9072-E667974D1947}" type="datetimeFigureOut">
              <a:rPr lang="en-CA" smtClean="0"/>
              <a:t>2022-04-27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01488B-1B8D-4DD0-9A34-6D8E35ACBA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21F41C-966B-4E12-A9E3-D8E939B15C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640811-5E05-4100-A4DE-1120BA013DA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16986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mailto:Elizabeth.perry493@gmail.co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3.xml"/><Relationship Id="rId5" Type="http://schemas.openxmlformats.org/officeDocument/2006/relationships/image" Target="../media/image6.png"/><Relationship Id="rId4" Type="http://schemas.openxmlformats.org/officeDocument/2006/relationships/customXml" Target="../ink/ink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849155-FE90-47C4-8956-943D7763E0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Archiving ACW: Preserving the work of ACW and related grants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F043AD3-BFA2-4B52-A6B8-6A0D3C5C72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36064"/>
            <a:ext cx="9144000" cy="1121735"/>
          </a:xfrm>
        </p:spPr>
        <p:txBody>
          <a:bodyPr/>
          <a:lstStyle/>
          <a:p>
            <a:r>
              <a:rPr lang="en-CA" dirty="0"/>
              <a:t>Presentation to ACW Team Meeting April 30 2022</a:t>
            </a:r>
          </a:p>
        </p:txBody>
      </p:sp>
    </p:spTree>
    <p:extLst>
      <p:ext uri="{BB962C8B-B14F-4D97-AF65-F5344CB8AC3E}">
        <p14:creationId xmlns:p14="http://schemas.microsoft.com/office/powerpoint/2010/main" val="3522769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E386B9-C374-4FFC-8942-442C7D36F6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Also Included in the ACW Digital Library: </a:t>
            </a:r>
          </a:p>
        </p:txBody>
      </p:sp>
      <p:pic>
        <p:nvPicPr>
          <p:cNvPr id="6" name="Picture Placeholder 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B6217F93-501E-4EE7-9BC3-6FAE98B17A62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8" r="2508"/>
          <a:stretch>
            <a:fillRect/>
          </a:stretch>
        </p:blipFill>
        <p:spPr/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0E0D8F-EB56-458E-9D43-BD655825AF72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CA" dirty="0"/>
              <a:t>The National Round Table was disbanded by Harper in 2013 and even the National Library has only a small collection of their documents</a:t>
            </a:r>
          </a:p>
          <a:p>
            <a:endParaRPr lang="en-CA" dirty="0"/>
          </a:p>
          <a:p>
            <a:r>
              <a:rPr lang="en-CA" dirty="0"/>
              <a:t>ACW was given a complete collection (698 reports) and our Digital Library makes them available for download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743004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AAFDB-9DB5-46ED-A964-47E4911E4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Final thoughts: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B56A3B-39E3-479C-83CA-34CA85734B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To find the ACW archive, easiest to just Google: </a:t>
            </a:r>
            <a:r>
              <a:rPr lang="en-CA" dirty="0" err="1"/>
              <a:t>Yorkspace</a:t>
            </a:r>
            <a:r>
              <a:rPr lang="en-CA" dirty="0"/>
              <a:t> ACW</a:t>
            </a:r>
          </a:p>
          <a:p>
            <a:r>
              <a:rPr lang="en-CA" dirty="0"/>
              <a:t>We will be sending out the link and information to everyone on the ACW mailing list to encourage people to use the resources</a:t>
            </a:r>
          </a:p>
          <a:p>
            <a:r>
              <a:rPr lang="en-CA" dirty="0"/>
              <a:t>Problems with navigating it or finding information:</a:t>
            </a:r>
          </a:p>
          <a:p>
            <a:pPr lvl="1"/>
            <a:r>
              <a:rPr lang="en-CA" dirty="0"/>
              <a:t>Contact me at </a:t>
            </a:r>
            <a:r>
              <a:rPr lang="en-CA" dirty="0">
                <a:hlinkClick r:id="rId2"/>
              </a:rPr>
              <a:t>Elizabeth.perry493@gmail.com</a:t>
            </a:r>
            <a:endParaRPr lang="en-CA" dirty="0"/>
          </a:p>
          <a:p>
            <a:pPr lvl="1"/>
            <a:endParaRPr lang="en-CA" dirty="0"/>
          </a:p>
          <a:p>
            <a:pPr marL="457200" lvl="1" indent="0" algn="ctr">
              <a:buNone/>
            </a:pPr>
            <a:r>
              <a:rPr lang="en-CA" dirty="0"/>
              <a:t>Questions? 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07188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FEAEE8-2A14-48CA-8549-4CAEEA0868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CA" b="1" dirty="0"/>
              <a:t>Introducing ACW on </a:t>
            </a:r>
            <a:r>
              <a:rPr lang="en-CA" b="1" dirty="0" err="1"/>
              <a:t>YorkSpace</a:t>
            </a:r>
            <a:r>
              <a:rPr lang="en-CA" b="1" dirty="0"/>
              <a:t>  </a:t>
            </a:r>
            <a:br>
              <a:rPr lang="en-CA" sz="3600" dirty="0"/>
            </a:br>
            <a:r>
              <a:rPr lang="en-CA" sz="3600" dirty="0"/>
              <a:t>https://yorkspace.library.yorku.ca</a:t>
            </a:r>
          </a:p>
        </p:txBody>
      </p:sp>
      <p:pic>
        <p:nvPicPr>
          <p:cNvPr id="5" name="Content Placeholder 4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E8425389-BA7D-438F-BD1F-0DD36B35B7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3434972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CCB63E-13B9-40D8-BC4F-0E309ED7C9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Why </a:t>
            </a:r>
            <a:r>
              <a:rPr lang="en-CA" dirty="0" err="1"/>
              <a:t>YorkSpace</a:t>
            </a:r>
            <a:r>
              <a:rPr lang="en-CA" dirty="0"/>
              <a:t>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F73C93-177E-4ED2-998D-27437B8A7E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dirty="0"/>
              <a:t>A variation of D-Space,  the academic institutional repository software used by 39 Canadian universities and 100’s in the U.S. and Europe</a:t>
            </a:r>
          </a:p>
          <a:p>
            <a:r>
              <a:rPr lang="en-CA" dirty="0"/>
              <a:t>Built for the purpose</a:t>
            </a:r>
          </a:p>
          <a:p>
            <a:r>
              <a:rPr lang="en-CA" dirty="0"/>
              <a:t>Open access to anyone</a:t>
            </a:r>
          </a:p>
          <a:p>
            <a:r>
              <a:rPr lang="en-CA" dirty="0"/>
              <a:t>Stability (links will never break or change)</a:t>
            </a:r>
          </a:p>
          <a:p>
            <a:r>
              <a:rPr lang="en-CA" dirty="0"/>
              <a:t>“High Discoverability” (all documents rank high on Google searches because of prestige of the platform)</a:t>
            </a:r>
          </a:p>
          <a:p>
            <a:r>
              <a:rPr lang="en-CA" dirty="0"/>
              <a:t>Permanence – “in perpetuity” with protection from political interference</a:t>
            </a:r>
          </a:p>
          <a:p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799610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96453E-9D96-448F-87EC-A401D6A672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 quick tour of ACW on </a:t>
            </a:r>
            <a:r>
              <a:rPr lang="en-CA" dirty="0" err="1"/>
              <a:t>YorkSpace</a:t>
            </a:r>
            <a:r>
              <a:rPr lang="en-CA" dirty="0"/>
              <a:t>:</a:t>
            </a:r>
          </a:p>
        </p:txBody>
      </p:sp>
      <p:pic>
        <p:nvPicPr>
          <p:cNvPr id="5" name="Content Placeholder 4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A9F883AA-E231-4690-8D2E-60069E59AF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5409111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D97BD-00CB-4871-BA77-6DA15213DE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78884"/>
          </a:xfrm>
        </p:spPr>
        <p:txBody>
          <a:bodyPr>
            <a:normAutofit fontScale="90000"/>
          </a:bodyPr>
          <a:lstStyle/>
          <a:p>
            <a:br>
              <a:rPr lang="en-CA" dirty="0"/>
            </a:br>
            <a:r>
              <a:rPr lang="en-CA" dirty="0"/>
              <a:t>What we have archived &amp; how it is organized</a:t>
            </a:r>
            <a:br>
              <a:rPr lang="en-CA" dirty="0"/>
            </a:br>
            <a:endParaRPr lang="en-CA" dirty="0"/>
          </a:p>
        </p:txBody>
      </p:sp>
      <p:pic>
        <p:nvPicPr>
          <p:cNvPr id="5" name="Content Placeholder 4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AC6C6D6E-9B04-44F4-817B-B6A4581463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7" y="1244010"/>
            <a:ext cx="6577271" cy="4932953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6D31726-C7EA-4CDE-8EDB-1BC9228791E8}"/>
              </a:ext>
            </a:extLst>
          </p:cNvPr>
          <p:cNvSpPr txBox="1"/>
          <p:nvPr/>
        </p:nvSpPr>
        <p:spPr>
          <a:xfrm>
            <a:off x="838201" y="2296633"/>
            <a:ext cx="149033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b="1" dirty="0"/>
              <a:t>154 items:  </a:t>
            </a:r>
            <a:r>
              <a:rPr lang="en-CA" sz="1600" dirty="0"/>
              <a:t>working papers, presentations, videos, and website and database captures</a:t>
            </a:r>
          </a:p>
        </p:txBody>
      </p:sp>
    </p:spTree>
    <p:extLst>
      <p:ext uri="{BB962C8B-B14F-4D97-AF65-F5344CB8AC3E}">
        <p14:creationId xmlns:p14="http://schemas.microsoft.com/office/powerpoint/2010/main" val="28243394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67070F-B478-464C-90C1-501981937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Searching </a:t>
            </a:r>
            <a:r>
              <a:rPr lang="en-CA" dirty="0" err="1"/>
              <a:t>YorkSpace</a:t>
            </a:r>
            <a:endParaRPr lang="en-CA" dirty="0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FB998ABA-2453-4E0F-8F6A-B543C5918641}"/>
              </a:ext>
            </a:extLst>
          </p:cNvPr>
          <p:cNvSpPr/>
          <p:nvPr/>
        </p:nvSpPr>
        <p:spPr>
          <a:xfrm>
            <a:off x="1190800" y="2422949"/>
            <a:ext cx="1512000" cy="1332000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7" name="Content Placeholder 6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F49A4B0A-3F47-4116-9679-ED580B4E9E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3628" y="1690688"/>
            <a:ext cx="5801784" cy="4351338"/>
          </a:xfrm>
          <a:ln>
            <a:solidFill>
              <a:schemeClr val="accent4">
                <a:shade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2788951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9EBC9B-1810-4C8F-95B4-0A4129D6C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6413"/>
            <a:ext cx="10515600" cy="1325563"/>
          </a:xfrm>
        </p:spPr>
        <p:txBody>
          <a:bodyPr/>
          <a:lstStyle/>
          <a:p>
            <a:r>
              <a:rPr lang="en-CA" dirty="0"/>
              <a:t>Sample record: </a:t>
            </a:r>
          </a:p>
        </p:txBody>
      </p:sp>
      <p:pic>
        <p:nvPicPr>
          <p:cNvPr id="6" name="Content Placeholder 5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02CF77F7-E7F5-49A6-9947-9222DEFE7B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73" r="-136"/>
          <a:stretch/>
        </p:blipFill>
        <p:spPr>
          <a:xfrm>
            <a:off x="2456120" y="1701976"/>
            <a:ext cx="7197327" cy="5072159"/>
          </a:xfr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3E4A76DD-4D3B-4A84-9820-5F11E02F1916}"/>
                  </a:ext>
                </a:extLst>
              </p14:cNvPr>
              <p14:cNvContentPartPr/>
              <p14:nvPr/>
            </p14:nvContentPartPr>
            <p14:xfrm>
              <a:off x="1195991" y="903076"/>
              <a:ext cx="360" cy="2160"/>
            </p14:xfrm>
          </p:contentPart>
        </mc:Choice>
        <mc:Fallback xmlns=""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3E4A76DD-4D3B-4A84-9820-5F11E02F1916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60351" y="867076"/>
                <a:ext cx="72000" cy="73800"/>
              </a:xfrm>
              <a:prstGeom prst="rect">
                <a:avLst/>
              </a:prstGeom>
            </p:spPr>
          </p:pic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40B51FBA-DE73-49E7-BF40-E1346D84999B}"/>
              </a:ext>
            </a:extLst>
          </p:cNvPr>
          <p:cNvSpPr txBox="1"/>
          <p:nvPr/>
        </p:nvSpPr>
        <p:spPr>
          <a:xfrm>
            <a:off x="520995" y="2541181"/>
            <a:ext cx="16480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Each item is searchable and downloadable</a:t>
            </a:r>
          </a:p>
        </p:txBody>
      </p:sp>
    </p:spTree>
    <p:extLst>
      <p:ext uri="{BB962C8B-B14F-4D97-AF65-F5344CB8AC3E}">
        <p14:creationId xmlns:p14="http://schemas.microsoft.com/office/powerpoint/2010/main" val="8055736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89E1F1-BCF0-488D-8900-84D1BC9AE3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28331"/>
            <a:ext cx="10515600" cy="1325563"/>
          </a:xfrm>
        </p:spPr>
        <p:txBody>
          <a:bodyPr/>
          <a:lstStyle/>
          <a:p>
            <a:r>
              <a:rPr lang="en-CA" dirty="0"/>
              <a:t>Digital Library of non-ACW reports</a:t>
            </a:r>
          </a:p>
        </p:txBody>
      </p:sp>
      <p:pic>
        <p:nvPicPr>
          <p:cNvPr id="5" name="Content Placeholder 4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806A77F0-0C4F-4957-9DF0-794840C73E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5762" y="2022389"/>
            <a:ext cx="4179827" cy="4155127"/>
          </a:xfrm>
        </p:spPr>
      </p:pic>
      <p:pic>
        <p:nvPicPr>
          <p:cNvPr id="7" name="Picture 6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0117537E-69D6-4D78-8AAA-4814167F07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157" y="1435394"/>
            <a:ext cx="4355953" cy="3266965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F637C4B6-1643-4C93-829E-F5AAF573E764}"/>
                  </a:ext>
                </a:extLst>
              </p14:cNvPr>
              <p14:cNvContentPartPr/>
              <p14:nvPr/>
            </p14:nvContentPartPr>
            <p14:xfrm>
              <a:off x="669809" y="2916596"/>
              <a:ext cx="1472040" cy="152280"/>
            </p14:xfrm>
          </p:contentPart>
        </mc:Choice>
        <mc:Fallback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F637C4B6-1643-4C93-829E-F5AAF573E764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51809" y="2880596"/>
                <a:ext cx="1507680" cy="223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47C2BE51-8D75-409A-B6FE-80E3098F0EB6}"/>
                  </a:ext>
                </a:extLst>
              </p14:cNvPr>
              <p14:cNvContentPartPr/>
              <p14:nvPr/>
            </p14:nvContentPartPr>
            <p14:xfrm>
              <a:off x="5975422" y="2072537"/>
              <a:ext cx="988200" cy="64440"/>
            </p14:xfrm>
          </p:contentPart>
        </mc:Choice>
        <mc:Fallback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47C2BE51-8D75-409A-B6FE-80E3098F0EB6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903422" y="1928897"/>
                <a:ext cx="1131840" cy="352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577174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52C93-ADD8-4A5A-A294-BD485A984F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Contents of ACW Digital Library</a:t>
            </a:r>
          </a:p>
        </p:txBody>
      </p:sp>
      <p:pic>
        <p:nvPicPr>
          <p:cNvPr id="8" name="Picture Placeholder 7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7DE07C1C-BB35-44CE-86B9-3B1141591FF9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8" r="2508"/>
          <a:stretch>
            <a:fillRect/>
          </a:stretch>
        </p:blipFill>
        <p:spPr/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7A41A5-2A0A-4A9A-AD6E-6AF039F59FC7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CA" dirty="0"/>
              <a:t>Copyright clearance obtained to download/cite these documents</a:t>
            </a:r>
          </a:p>
          <a:p>
            <a:r>
              <a:rPr lang="en-CA" dirty="0"/>
              <a:t>As many labour union docs as I could get clearance for; also government docs, environmental groups, etc. </a:t>
            </a:r>
          </a:p>
          <a:p>
            <a:r>
              <a:rPr lang="en-CA" dirty="0"/>
              <a:t>Many would otherwise disappear from the internet</a:t>
            </a:r>
          </a:p>
          <a:p>
            <a:r>
              <a:rPr lang="en-CA" dirty="0"/>
              <a:t>These links will remain stable, so good to use this site if you are citing documents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195934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326</Words>
  <Application>Microsoft Office PowerPoint</Application>
  <PresentationFormat>Widescreen</PresentationFormat>
  <Paragraphs>33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Archiving ACW: Preserving the work of ACW and related grants</vt:lpstr>
      <vt:lpstr>Introducing ACW on YorkSpace   https://yorkspace.library.yorku.ca</vt:lpstr>
      <vt:lpstr>Why YorkSpace?</vt:lpstr>
      <vt:lpstr>A quick tour of ACW on YorkSpace:</vt:lpstr>
      <vt:lpstr> What we have archived &amp; how it is organized </vt:lpstr>
      <vt:lpstr>Searching YorkSpace</vt:lpstr>
      <vt:lpstr>Sample record: </vt:lpstr>
      <vt:lpstr>Digital Library of non-ACW reports</vt:lpstr>
      <vt:lpstr>Contents of ACW Digital Library</vt:lpstr>
      <vt:lpstr>Also Included in the ACW Digital Library: </vt:lpstr>
      <vt:lpstr>Final thoughts: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Preserving the work of ACW and related grants</dc:title>
  <dc:creator>Elizabeth Perry</dc:creator>
  <cp:lastModifiedBy>Elizabeth Perry</cp:lastModifiedBy>
  <cp:revision>18</cp:revision>
  <dcterms:created xsi:type="dcterms:W3CDTF">2022-04-27T14:50:29Z</dcterms:created>
  <dcterms:modified xsi:type="dcterms:W3CDTF">2022-04-27T17:13:35Z</dcterms:modified>
</cp:coreProperties>
</file>