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9" r:id="rId4"/>
  </p:sldMasterIdLst>
  <p:notesMasterIdLst>
    <p:notesMasterId r:id="rId27"/>
  </p:notesMasterIdLst>
  <p:sldIdLst>
    <p:sldId id="458" r:id="rId5"/>
    <p:sldId id="592" r:id="rId6"/>
    <p:sldId id="793" r:id="rId7"/>
    <p:sldId id="266" r:id="rId8"/>
    <p:sldId id="563" r:id="rId9"/>
    <p:sldId id="595" r:id="rId10"/>
    <p:sldId id="747" r:id="rId11"/>
    <p:sldId id="790" r:id="rId12"/>
    <p:sldId id="558" r:id="rId13"/>
    <p:sldId id="745" r:id="rId14"/>
    <p:sldId id="784" r:id="rId15"/>
    <p:sldId id="740" r:id="rId16"/>
    <p:sldId id="743" r:id="rId17"/>
    <p:sldId id="746" r:id="rId18"/>
    <p:sldId id="791" r:id="rId19"/>
    <p:sldId id="596" r:id="rId20"/>
    <p:sldId id="607" r:id="rId21"/>
    <p:sldId id="792" r:id="rId22"/>
    <p:sldId id="786" r:id="rId23"/>
    <p:sldId id="789" r:id="rId24"/>
    <p:sldId id="582" r:id="rId25"/>
    <p:sldId id="794" r:id="rId26"/>
  </p:sldIdLst>
  <p:sldSz cx="9144000" cy="6858000" type="screen4x3"/>
  <p:notesSz cx="6797675" cy="9926638"/>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5613" indent="1588"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2813" indent="1588"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68425" indent="3175"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5625" indent="3175"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F5F"/>
    <a:srgbClr val="808080"/>
    <a:srgbClr val="B2B2B2"/>
    <a:srgbClr val="DDDDDD"/>
    <a:srgbClr val="FF0000"/>
    <a:srgbClr val="FA2B02"/>
    <a:srgbClr val="F56909"/>
    <a:srgbClr val="6E2F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56240E-6FC1-4964-B6B9-F7F576CE24FA}" v="2" dt="2022-04-23T15:04:59.1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30" autoAdjust="0"/>
    <p:restoredTop sz="94660"/>
  </p:normalViewPr>
  <p:slideViewPr>
    <p:cSldViewPr>
      <p:cViewPr varScale="1">
        <p:scale>
          <a:sx n="90" d="100"/>
          <a:sy n="90" d="100"/>
        </p:scale>
        <p:origin x="1326" y="78"/>
      </p:cViewPr>
      <p:guideLst>
        <p:guide orient="horz" pos="2160"/>
        <p:guide pos="2881"/>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1428"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200" b="0" i="0" u="none" strike="noStrike" baseline="0">
                <a:effectLst/>
              </a:rPr>
              <a:t>Employment change compared to naïve net-zero</a:t>
            </a:r>
            <a:r>
              <a:rPr lang="en-GB" sz="1200" b="0" i="0" u="none" strike="noStrike" baseline="0"/>
              <a:t>  (%)</a:t>
            </a:r>
            <a:endParaRPr lang="en-US" sz="1200" b="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2"/>
          <c:order val="0"/>
          <c:tx>
            <c:strRef>
              <c:f>YRE!$A$5</c:f>
              <c:strCache>
                <c:ptCount val="1"/>
                <c:pt idx="0">
                  <c:v>CCS</c:v>
                </c:pt>
              </c:strCache>
            </c:strRef>
          </c:tx>
          <c:spPr>
            <a:ln w="28575" cap="rnd">
              <a:solidFill>
                <a:schemeClr val="accent2"/>
              </a:solidFill>
              <a:round/>
            </a:ln>
            <a:effectLst/>
          </c:spPr>
          <c:marker>
            <c:symbol val="none"/>
          </c:marker>
          <c:cat>
            <c:strRef>
              <c:f>YRE!$L$1:$AP$1</c:f>
              <c:strCache>
                <c:ptCount val="31"/>
                <c:pt idx="0">
                  <c:v>2020</c:v>
                </c:pt>
                <c:pt idx="1">
                  <c:v>2021</c:v>
                </c:pt>
                <c:pt idx="2">
                  <c:v>2022</c:v>
                </c:pt>
                <c:pt idx="3">
                  <c:v>2023</c:v>
                </c:pt>
                <c:pt idx="4">
                  <c:v>2024</c:v>
                </c:pt>
                <c:pt idx="5">
                  <c:v>2025</c:v>
                </c:pt>
                <c:pt idx="6">
                  <c:v>2026</c:v>
                </c:pt>
                <c:pt idx="7">
                  <c:v>2027</c:v>
                </c:pt>
                <c:pt idx="8">
                  <c:v>2028</c:v>
                </c:pt>
                <c:pt idx="9">
                  <c:v>2029</c:v>
                </c:pt>
                <c:pt idx="10">
                  <c:v>2030</c:v>
                </c:pt>
                <c:pt idx="11">
                  <c:v>2031</c:v>
                </c:pt>
                <c:pt idx="12">
                  <c:v>2032</c:v>
                </c:pt>
                <c:pt idx="13">
                  <c:v>2033</c:v>
                </c:pt>
                <c:pt idx="14">
                  <c:v>2034</c:v>
                </c:pt>
                <c:pt idx="15">
                  <c:v>2035</c:v>
                </c:pt>
                <c:pt idx="16">
                  <c:v>2036</c:v>
                </c:pt>
                <c:pt idx="17">
                  <c:v>2037</c:v>
                </c:pt>
                <c:pt idx="18">
                  <c:v>2038</c:v>
                </c:pt>
                <c:pt idx="19">
                  <c:v>2039</c:v>
                </c:pt>
                <c:pt idx="20">
                  <c:v>2040</c:v>
                </c:pt>
                <c:pt idx="21">
                  <c:v>2041</c:v>
                </c:pt>
                <c:pt idx="22">
                  <c:v>2042</c:v>
                </c:pt>
                <c:pt idx="23">
                  <c:v>2043</c:v>
                </c:pt>
                <c:pt idx="24">
                  <c:v>2044</c:v>
                </c:pt>
                <c:pt idx="25">
                  <c:v>2045</c:v>
                </c:pt>
                <c:pt idx="26">
                  <c:v>2046</c:v>
                </c:pt>
                <c:pt idx="27">
                  <c:v>2047</c:v>
                </c:pt>
                <c:pt idx="28">
                  <c:v>2048</c:v>
                </c:pt>
                <c:pt idx="29">
                  <c:v>2049</c:v>
                </c:pt>
                <c:pt idx="30">
                  <c:v>2050</c:v>
                </c:pt>
              </c:strCache>
              <c:extLst/>
            </c:strRef>
          </c:cat>
          <c:val>
            <c:numRef>
              <c:f>YRE!$L$5:$AP$5</c:f>
              <c:numCache>
                <c:formatCode>0.00%</c:formatCode>
                <c:ptCount val="31"/>
                <c:pt idx="0">
                  <c:v>0</c:v>
                </c:pt>
                <c:pt idx="1">
                  <c:v>2.4450406055365193E-7</c:v>
                </c:pt>
                <c:pt idx="2">
                  <c:v>-1.369929062344788E-5</c:v>
                </c:pt>
                <c:pt idx="3">
                  <c:v>-2.6108754452414118E-5</c:v>
                </c:pt>
                <c:pt idx="4">
                  <c:v>-4.5776772738537197E-5</c:v>
                </c:pt>
                <c:pt idx="5">
                  <c:v>-2.2025663255265115E-5</c:v>
                </c:pt>
                <c:pt idx="6">
                  <c:v>5.7226014871236686E-6</c:v>
                </c:pt>
                <c:pt idx="7">
                  <c:v>5.1017399195441016E-5</c:v>
                </c:pt>
                <c:pt idx="8">
                  <c:v>1.1119960669625506E-4</c:v>
                </c:pt>
                <c:pt idx="9">
                  <c:v>1.8688263723753984E-4</c:v>
                </c:pt>
                <c:pt idx="10">
                  <c:v>3.6754923066384393E-4</c:v>
                </c:pt>
                <c:pt idx="11">
                  <c:v>6.0180454444491716E-4</c:v>
                </c:pt>
                <c:pt idx="12">
                  <c:v>7.4011570273024851E-4</c:v>
                </c:pt>
                <c:pt idx="13">
                  <c:v>8.2250574510256413E-4</c:v>
                </c:pt>
                <c:pt idx="14">
                  <c:v>8.7630364415658413E-4</c:v>
                </c:pt>
                <c:pt idx="15">
                  <c:v>9.0561080727491472E-4</c:v>
                </c:pt>
                <c:pt idx="16">
                  <c:v>9.6228636963191505E-4</c:v>
                </c:pt>
                <c:pt idx="17">
                  <c:v>1.037517511538244E-3</c:v>
                </c:pt>
                <c:pt idx="18">
                  <c:v>1.2118960437357273E-3</c:v>
                </c:pt>
                <c:pt idx="19">
                  <c:v>1.4224363250421312E-3</c:v>
                </c:pt>
                <c:pt idx="20">
                  <c:v>1.5783324853391179E-3</c:v>
                </c:pt>
                <c:pt idx="21">
                  <c:v>1.5866190441375938E-3</c:v>
                </c:pt>
                <c:pt idx="22">
                  <c:v>1.751619612103017E-3</c:v>
                </c:pt>
                <c:pt idx="23">
                  <c:v>1.7843926818388312E-3</c:v>
                </c:pt>
                <c:pt idx="24">
                  <c:v>1.9093672156380581E-3</c:v>
                </c:pt>
                <c:pt idx="25">
                  <c:v>1.9823149848485766E-3</c:v>
                </c:pt>
                <c:pt idx="26">
                  <c:v>2.1314593474290877E-3</c:v>
                </c:pt>
                <c:pt idx="27">
                  <c:v>2.2501776367176429E-3</c:v>
                </c:pt>
                <c:pt idx="28">
                  <c:v>2.3802795413554456E-3</c:v>
                </c:pt>
                <c:pt idx="29">
                  <c:v>2.6148364082099196E-3</c:v>
                </c:pt>
                <c:pt idx="30">
                  <c:v>2.8437434128774086E-3</c:v>
                </c:pt>
              </c:numCache>
              <c:extLst/>
            </c:numRef>
          </c:val>
          <c:smooth val="0"/>
          <c:extLst>
            <c:ext xmlns:c16="http://schemas.microsoft.com/office/drawing/2014/chart" uri="{C3380CC4-5D6E-409C-BE32-E72D297353CC}">
              <c16:uniqueId val="{00000000-4675-4286-A63B-86180105A69E}"/>
            </c:ext>
          </c:extLst>
        </c:ser>
        <c:ser>
          <c:idx val="1"/>
          <c:order val="1"/>
          <c:tx>
            <c:strRef>
              <c:f>YRE!$A$10</c:f>
              <c:strCache>
                <c:ptCount val="1"/>
                <c:pt idx="0">
                  <c:v>CIRC</c:v>
                </c:pt>
              </c:strCache>
            </c:strRef>
          </c:tx>
          <c:spPr>
            <a:ln w="28575" cap="rnd">
              <a:solidFill>
                <a:schemeClr val="accent3"/>
              </a:solidFill>
              <a:round/>
            </a:ln>
            <a:effectLst/>
          </c:spPr>
          <c:marker>
            <c:symbol val="none"/>
          </c:marker>
          <c:cat>
            <c:strRef>
              <c:f>YRE!$L$1:$AP$1</c:f>
              <c:strCache>
                <c:ptCount val="31"/>
                <c:pt idx="0">
                  <c:v>2020</c:v>
                </c:pt>
                <c:pt idx="1">
                  <c:v>2021</c:v>
                </c:pt>
                <c:pt idx="2">
                  <c:v>2022</c:v>
                </c:pt>
                <c:pt idx="3">
                  <c:v>2023</c:v>
                </c:pt>
                <c:pt idx="4">
                  <c:v>2024</c:v>
                </c:pt>
                <c:pt idx="5">
                  <c:v>2025</c:v>
                </c:pt>
                <c:pt idx="6">
                  <c:v>2026</c:v>
                </c:pt>
                <c:pt idx="7">
                  <c:v>2027</c:v>
                </c:pt>
                <c:pt idx="8">
                  <c:v>2028</c:v>
                </c:pt>
                <c:pt idx="9">
                  <c:v>2029</c:v>
                </c:pt>
                <c:pt idx="10">
                  <c:v>2030</c:v>
                </c:pt>
                <c:pt idx="11">
                  <c:v>2031</c:v>
                </c:pt>
                <c:pt idx="12">
                  <c:v>2032</c:v>
                </c:pt>
                <c:pt idx="13">
                  <c:v>2033</c:v>
                </c:pt>
                <c:pt idx="14">
                  <c:v>2034</c:v>
                </c:pt>
                <c:pt idx="15">
                  <c:v>2035</c:v>
                </c:pt>
                <c:pt idx="16">
                  <c:v>2036</c:v>
                </c:pt>
                <c:pt idx="17">
                  <c:v>2037</c:v>
                </c:pt>
                <c:pt idx="18">
                  <c:v>2038</c:v>
                </c:pt>
                <c:pt idx="19">
                  <c:v>2039</c:v>
                </c:pt>
                <c:pt idx="20">
                  <c:v>2040</c:v>
                </c:pt>
                <c:pt idx="21">
                  <c:v>2041</c:v>
                </c:pt>
                <c:pt idx="22">
                  <c:v>2042</c:v>
                </c:pt>
                <c:pt idx="23">
                  <c:v>2043</c:v>
                </c:pt>
                <c:pt idx="24">
                  <c:v>2044</c:v>
                </c:pt>
                <c:pt idx="25">
                  <c:v>2045</c:v>
                </c:pt>
                <c:pt idx="26">
                  <c:v>2046</c:v>
                </c:pt>
                <c:pt idx="27">
                  <c:v>2047</c:v>
                </c:pt>
                <c:pt idx="28">
                  <c:v>2048</c:v>
                </c:pt>
                <c:pt idx="29">
                  <c:v>2049</c:v>
                </c:pt>
                <c:pt idx="30">
                  <c:v>2050</c:v>
                </c:pt>
              </c:strCache>
              <c:extLst/>
            </c:strRef>
          </c:cat>
          <c:val>
            <c:numRef>
              <c:f>YRE!$L$10:$AP$10</c:f>
              <c:numCache>
                <c:formatCode>0.00%</c:formatCode>
                <c:ptCount val="31"/>
                <c:pt idx="0">
                  <c:v>0</c:v>
                </c:pt>
                <c:pt idx="1">
                  <c:v>1.9300539287359086E-4</c:v>
                </c:pt>
                <c:pt idx="2">
                  <c:v>2.8205648152046514E-4</c:v>
                </c:pt>
                <c:pt idx="3">
                  <c:v>-7.550488059752114E-4</c:v>
                </c:pt>
                <c:pt idx="4">
                  <c:v>-1.8270063472324294E-3</c:v>
                </c:pt>
                <c:pt idx="5">
                  <c:v>-3.1966806927071767E-3</c:v>
                </c:pt>
                <c:pt idx="6">
                  <c:v>-4.680721545062716E-3</c:v>
                </c:pt>
                <c:pt idx="7">
                  <c:v>-6.3010816247109913E-3</c:v>
                </c:pt>
                <c:pt idx="8">
                  <c:v>-7.7956733228849995E-3</c:v>
                </c:pt>
                <c:pt idx="9">
                  <c:v>-9.2019069650142171E-3</c:v>
                </c:pt>
                <c:pt idx="10">
                  <c:v>-1.0611733498100184E-2</c:v>
                </c:pt>
                <c:pt idx="11">
                  <c:v>-1.1953327824849702E-2</c:v>
                </c:pt>
                <c:pt idx="12">
                  <c:v>-1.3280353528890121E-2</c:v>
                </c:pt>
                <c:pt idx="13">
                  <c:v>-1.4558400411745276E-2</c:v>
                </c:pt>
                <c:pt idx="14">
                  <c:v>-1.583064871590234E-2</c:v>
                </c:pt>
                <c:pt idx="15">
                  <c:v>-1.7090850978575989E-2</c:v>
                </c:pt>
                <c:pt idx="16">
                  <c:v>-1.8378627259189373E-2</c:v>
                </c:pt>
                <c:pt idx="17">
                  <c:v>-1.9718429342286514E-2</c:v>
                </c:pt>
                <c:pt idx="18">
                  <c:v>-2.1119302339049906E-2</c:v>
                </c:pt>
                <c:pt idx="19">
                  <c:v>-2.2580026273498088E-2</c:v>
                </c:pt>
                <c:pt idx="20">
                  <c:v>-2.4132265142569609E-2</c:v>
                </c:pt>
                <c:pt idx="21">
                  <c:v>-2.5674087826831782E-2</c:v>
                </c:pt>
                <c:pt idx="22">
                  <c:v>-2.7067274197498437E-2</c:v>
                </c:pt>
                <c:pt idx="23">
                  <c:v>-2.8545503168928787E-2</c:v>
                </c:pt>
                <c:pt idx="24">
                  <c:v>-3.0084551631490264E-2</c:v>
                </c:pt>
                <c:pt idx="25">
                  <c:v>-3.1681061278451383E-2</c:v>
                </c:pt>
                <c:pt idx="26">
                  <c:v>-3.3334444254951023E-2</c:v>
                </c:pt>
                <c:pt idx="27">
                  <c:v>-3.4735555689572317E-2</c:v>
                </c:pt>
                <c:pt idx="28">
                  <c:v>-3.6654129154934045E-2</c:v>
                </c:pt>
                <c:pt idx="29">
                  <c:v>-3.7970379311337066E-2</c:v>
                </c:pt>
                <c:pt idx="30">
                  <c:v>-3.9582145885786013E-2</c:v>
                </c:pt>
              </c:numCache>
              <c:extLst/>
            </c:numRef>
          </c:val>
          <c:smooth val="0"/>
          <c:extLst>
            <c:ext xmlns:c16="http://schemas.microsoft.com/office/drawing/2014/chart" uri="{C3380CC4-5D6E-409C-BE32-E72D297353CC}">
              <c16:uniqueId val="{00000001-4675-4286-A63B-86180105A69E}"/>
            </c:ext>
          </c:extLst>
        </c:ser>
        <c:ser>
          <c:idx val="3"/>
          <c:order val="2"/>
          <c:tx>
            <c:strRef>
              <c:f>YRE!$A$16</c:f>
              <c:strCache>
                <c:ptCount val="1"/>
                <c:pt idx="0">
                  <c:v>INNO</c:v>
                </c:pt>
              </c:strCache>
            </c:strRef>
          </c:tx>
          <c:spPr>
            <a:ln w="28575" cap="rnd">
              <a:solidFill>
                <a:schemeClr val="bg2"/>
              </a:solidFill>
              <a:round/>
            </a:ln>
            <a:effectLst/>
          </c:spPr>
          <c:marker>
            <c:symbol val="none"/>
          </c:marker>
          <c:cat>
            <c:strRef>
              <c:f>YRE!$L$1:$AP$1</c:f>
              <c:strCache>
                <c:ptCount val="31"/>
                <c:pt idx="0">
                  <c:v>2020</c:v>
                </c:pt>
                <c:pt idx="1">
                  <c:v>2021</c:v>
                </c:pt>
                <c:pt idx="2">
                  <c:v>2022</c:v>
                </c:pt>
                <c:pt idx="3">
                  <c:v>2023</c:v>
                </c:pt>
                <c:pt idx="4">
                  <c:v>2024</c:v>
                </c:pt>
                <c:pt idx="5">
                  <c:v>2025</c:v>
                </c:pt>
                <c:pt idx="6">
                  <c:v>2026</c:v>
                </c:pt>
                <c:pt idx="7">
                  <c:v>2027</c:v>
                </c:pt>
                <c:pt idx="8">
                  <c:v>2028</c:v>
                </c:pt>
                <c:pt idx="9">
                  <c:v>2029</c:v>
                </c:pt>
                <c:pt idx="10">
                  <c:v>2030</c:v>
                </c:pt>
                <c:pt idx="11">
                  <c:v>2031</c:v>
                </c:pt>
                <c:pt idx="12">
                  <c:v>2032</c:v>
                </c:pt>
                <c:pt idx="13">
                  <c:v>2033</c:v>
                </c:pt>
                <c:pt idx="14">
                  <c:v>2034</c:v>
                </c:pt>
                <c:pt idx="15">
                  <c:v>2035</c:v>
                </c:pt>
                <c:pt idx="16">
                  <c:v>2036</c:v>
                </c:pt>
                <c:pt idx="17">
                  <c:v>2037</c:v>
                </c:pt>
                <c:pt idx="18">
                  <c:v>2038</c:v>
                </c:pt>
                <c:pt idx="19">
                  <c:v>2039</c:v>
                </c:pt>
                <c:pt idx="20">
                  <c:v>2040</c:v>
                </c:pt>
                <c:pt idx="21">
                  <c:v>2041</c:v>
                </c:pt>
                <c:pt idx="22">
                  <c:v>2042</c:v>
                </c:pt>
                <c:pt idx="23">
                  <c:v>2043</c:v>
                </c:pt>
                <c:pt idx="24">
                  <c:v>2044</c:v>
                </c:pt>
                <c:pt idx="25">
                  <c:v>2045</c:v>
                </c:pt>
                <c:pt idx="26">
                  <c:v>2046</c:v>
                </c:pt>
                <c:pt idx="27">
                  <c:v>2047</c:v>
                </c:pt>
                <c:pt idx="28">
                  <c:v>2048</c:v>
                </c:pt>
                <c:pt idx="29">
                  <c:v>2049</c:v>
                </c:pt>
                <c:pt idx="30">
                  <c:v>2050</c:v>
                </c:pt>
              </c:strCache>
              <c:extLst/>
            </c:strRef>
          </c:cat>
          <c:val>
            <c:numRef>
              <c:f>YRE!$L$16:$AP$16</c:f>
              <c:numCache>
                <c:formatCode>0.00%</c:formatCode>
                <c:ptCount val="31"/>
                <c:pt idx="0">
                  <c:v>0</c:v>
                </c:pt>
                <c:pt idx="1">
                  <c:v>2.4450406055365193E-7</c:v>
                </c:pt>
                <c:pt idx="2">
                  <c:v>-1.8732290874456936E-5</c:v>
                </c:pt>
                <c:pt idx="3">
                  <c:v>-4.2423071344610541E-5</c:v>
                </c:pt>
                <c:pt idx="4">
                  <c:v>-8.2847887185599767E-5</c:v>
                </c:pt>
                <c:pt idx="5">
                  <c:v>-1.174986609584483E-4</c:v>
                </c:pt>
                <c:pt idx="6">
                  <c:v>-1.2741950110972677E-4</c:v>
                </c:pt>
                <c:pt idx="7">
                  <c:v>-1.4651794941189511E-4</c:v>
                </c:pt>
                <c:pt idx="8">
                  <c:v>-1.5852859352694093E-4</c:v>
                </c:pt>
                <c:pt idx="9">
                  <c:v>-1.6541731452091035E-4</c:v>
                </c:pt>
                <c:pt idx="10">
                  <c:v>-9.0881440688916904E-5</c:v>
                </c:pt>
                <c:pt idx="11">
                  <c:v>-3.9928357116192359E-6</c:v>
                </c:pt>
                <c:pt idx="12">
                  <c:v>-7.1175400046086246E-5</c:v>
                </c:pt>
                <c:pt idx="13">
                  <c:v>-2.7653257065607395E-4</c:v>
                </c:pt>
                <c:pt idx="14">
                  <c:v>-5.9751904667926237E-4</c:v>
                </c:pt>
                <c:pt idx="15">
                  <c:v>-9.1124224609473448E-4</c:v>
                </c:pt>
                <c:pt idx="16">
                  <c:v>-1.3169981608610604E-3</c:v>
                </c:pt>
                <c:pt idx="17">
                  <c:v>-1.7565630714785341E-3</c:v>
                </c:pt>
                <c:pt idx="18">
                  <c:v>-2.1984198857070147E-3</c:v>
                </c:pt>
                <c:pt idx="19">
                  <c:v>-2.6422450289262933E-3</c:v>
                </c:pt>
                <c:pt idx="20">
                  <c:v>-3.2578197338331005E-3</c:v>
                </c:pt>
                <c:pt idx="21">
                  <c:v>-3.9236610153692286E-3</c:v>
                </c:pt>
                <c:pt idx="22">
                  <c:v>-4.3831839355196189E-3</c:v>
                </c:pt>
                <c:pt idx="23">
                  <c:v>-4.9037773895219683E-3</c:v>
                </c:pt>
                <c:pt idx="24">
                  <c:v>-5.2633800366032046E-3</c:v>
                </c:pt>
                <c:pt idx="25">
                  <c:v>-5.6250446140965193E-3</c:v>
                </c:pt>
                <c:pt idx="26">
                  <c:v>-5.6403139568638183E-3</c:v>
                </c:pt>
                <c:pt idx="27">
                  <c:v>-5.8764652009941631E-3</c:v>
                </c:pt>
                <c:pt idx="28">
                  <c:v>-6.2736341075579904E-3</c:v>
                </c:pt>
                <c:pt idx="29">
                  <c:v>-6.286489720800148E-3</c:v>
                </c:pt>
                <c:pt idx="30">
                  <c:v>-6.4293788521183615E-3</c:v>
                </c:pt>
              </c:numCache>
              <c:extLst/>
            </c:numRef>
          </c:val>
          <c:smooth val="0"/>
          <c:extLst>
            <c:ext xmlns:c16="http://schemas.microsoft.com/office/drawing/2014/chart" uri="{C3380CC4-5D6E-409C-BE32-E72D297353CC}">
              <c16:uniqueId val="{00000002-4675-4286-A63B-86180105A69E}"/>
            </c:ext>
          </c:extLst>
        </c:ser>
        <c:dLbls>
          <c:showLegendKey val="0"/>
          <c:showVal val="0"/>
          <c:showCatName val="0"/>
          <c:showSerName val="0"/>
          <c:showPercent val="0"/>
          <c:showBubbleSize val="0"/>
        </c:dLbls>
        <c:smooth val="0"/>
        <c:axId val="1115870568"/>
        <c:axId val="1115871224"/>
      </c:lineChart>
      <c:catAx>
        <c:axId val="1115870568"/>
        <c:scaling>
          <c:orientation val="minMax"/>
        </c:scaling>
        <c:delete val="0"/>
        <c:axPos val="b"/>
        <c:numFmt formatCode="General" sourceLinked="1"/>
        <c:majorTickMark val="none"/>
        <c:minorTickMark val="none"/>
        <c:tickLblPos val="low"/>
        <c:spPr>
          <a:noFill/>
          <a:ln w="1587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15871224"/>
        <c:crosses val="autoZero"/>
        <c:auto val="1"/>
        <c:lblAlgn val="ctr"/>
        <c:lblOffset val="100"/>
        <c:tickLblSkip val="5"/>
        <c:noMultiLvlLbl val="0"/>
      </c:catAx>
      <c:valAx>
        <c:axId val="1115871224"/>
        <c:scaling>
          <c:orientation val="minMax"/>
        </c:scaling>
        <c:delete val="0"/>
        <c:axPos val="l"/>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158705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8" Type="http://schemas.openxmlformats.org/officeDocument/2006/relationships/hyperlink" Target="https://ec.europa.eu/commission/presscorner/detail/en/fs_20_437" TargetMode="External"/><Relationship Id="rId3" Type="http://schemas.openxmlformats.org/officeDocument/2006/relationships/hyperlink" Target="https://ec.europa.eu/energy/topics/renewable-energy/eu-strategy-offshore-renewable-energy_en" TargetMode="External"/><Relationship Id="rId7" Type="http://schemas.openxmlformats.org/officeDocument/2006/relationships/hyperlink" Target="https://ec.europa.eu/info/strategy/priorities-2019-2024/european-green-deal/actions-being-taken-eu/farm-fork_en" TargetMode="External"/><Relationship Id="rId2" Type="http://schemas.openxmlformats.org/officeDocument/2006/relationships/hyperlink" Target="https://europa.eu/climate-pact/index_en" TargetMode="External"/><Relationship Id="rId1" Type="http://schemas.openxmlformats.org/officeDocument/2006/relationships/hyperlink" Target="https://ec.europa.eu/growth/industry/policy/european-battery-alliance_en" TargetMode="External"/><Relationship Id="rId6" Type="http://schemas.openxmlformats.org/officeDocument/2006/relationships/hyperlink" Target="https://ec.europa.eu/info/strategy/priorities-2019-2024/european-green-deal/actions-being-taken-eu/eu-biodiversity-strategy-2030_en" TargetMode="External"/><Relationship Id="rId5" Type="http://schemas.openxmlformats.org/officeDocument/2006/relationships/hyperlink" Target="https://ec.europa.eu/info/strategy/priorities-2019-2024/european-green-deal/clean-energy_en" TargetMode="External"/><Relationship Id="rId4" Type="http://schemas.openxmlformats.org/officeDocument/2006/relationships/hyperlink" Target="https://ec.europa.eu/energy/topics/energy-efficiency/energy-efficient-buildings/renovation-wave_en" TargetMode="External"/><Relationship Id="rId9" Type="http://schemas.openxmlformats.org/officeDocument/2006/relationships/hyperlink" Target="https://ec.europa.eu/info/strategy/priorities-2019-2024/europe-fit-digital-age/european-industrial-strategy_en" TargetMode="External"/></Relationships>
</file>

<file path=ppt/diagrams/_rels/drawing1.xml.rels><?xml version="1.0" encoding="UTF-8" standalone="yes"?>
<Relationships xmlns="http://schemas.openxmlformats.org/package/2006/relationships"><Relationship Id="rId8" Type="http://schemas.openxmlformats.org/officeDocument/2006/relationships/hyperlink" Target="https://ec.europa.eu/commission/presscorner/detail/en/fs_20_437" TargetMode="External"/><Relationship Id="rId3" Type="http://schemas.openxmlformats.org/officeDocument/2006/relationships/hyperlink" Target="https://ec.europa.eu/energy/topics/renewable-energy/eu-strategy-offshore-renewable-energy_en" TargetMode="External"/><Relationship Id="rId7" Type="http://schemas.openxmlformats.org/officeDocument/2006/relationships/hyperlink" Target="https://ec.europa.eu/info/strategy/priorities-2019-2024/european-green-deal/actions-being-taken-eu/farm-fork_en" TargetMode="External"/><Relationship Id="rId2" Type="http://schemas.openxmlformats.org/officeDocument/2006/relationships/hyperlink" Target="https://europa.eu/climate-pact/index_en" TargetMode="External"/><Relationship Id="rId1" Type="http://schemas.openxmlformats.org/officeDocument/2006/relationships/hyperlink" Target="https://ec.europa.eu/growth/industry/policy/european-battery-alliance_en" TargetMode="External"/><Relationship Id="rId6" Type="http://schemas.openxmlformats.org/officeDocument/2006/relationships/hyperlink" Target="https://ec.europa.eu/info/strategy/priorities-2019-2024/european-green-deal/actions-being-taken-eu/eu-biodiversity-strategy-2030_en" TargetMode="External"/><Relationship Id="rId5" Type="http://schemas.openxmlformats.org/officeDocument/2006/relationships/hyperlink" Target="https://ec.europa.eu/info/strategy/priorities-2019-2024/european-green-deal/clean-energy_en" TargetMode="External"/><Relationship Id="rId4" Type="http://schemas.openxmlformats.org/officeDocument/2006/relationships/hyperlink" Target="https://ec.europa.eu/energy/topics/energy-efficiency/energy-efficient-buildings/renovation-wave_en" TargetMode="External"/><Relationship Id="rId9" Type="http://schemas.openxmlformats.org/officeDocument/2006/relationships/hyperlink" Target="https://ec.europa.eu/info/strategy/priorities-2019-2024/europe-fit-digital-age/european-industrial-strategy_en" TargetMode="Externa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0D8481-C714-48BA-AD8B-7CB72A501F2C}" type="doc">
      <dgm:prSet loTypeId="urn:microsoft.com/office/officeart/2005/8/layout/default" loCatId="list" qsTypeId="urn:microsoft.com/office/officeart/2005/8/quickstyle/simple5" qsCatId="simple" csTypeId="urn:microsoft.com/office/officeart/2005/8/colors/accent2_2" csCatId="accent2"/>
      <dgm:spPr/>
      <dgm:t>
        <a:bodyPr/>
        <a:lstStyle/>
        <a:p>
          <a:endParaRPr lang="en-US"/>
        </a:p>
      </dgm:t>
    </dgm:pt>
    <dgm:pt modelId="{6D5D73C2-BF08-46F2-8970-B89E3A9AECEE}">
      <dgm:prSet/>
      <dgm:spPr/>
      <dgm:t>
        <a:bodyPr/>
        <a:lstStyle/>
        <a:p>
          <a:r>
            <a:rPr lang="en-US" b="1" i="0"/>
            <a:t>10 December 2020: </a:t>
          </a:r>
          <a:r>
            <a:rPr lang="en-US" b="0" i="0" u="sng">
              <a:hlinkClick xmlns:r="http://schemas.openxmlformats.org/officeDocument/2006/relationships" r:id="rId1"/>
            </a:rPr>
            <a:t>European Battery Alliance</a:t>
          </a:r>
          <a:endParaRPr lang="en-US"/>
        </a:p>
      </dgm:t>
    </dgm:pt>
    <dgm:pt modelId="{13E812DD-2BC7-4A45-838E-0F7E0938C315}" type="parTrans" cxnId="{020AF67D-494D-4275-B41A-AA767F3018F9}">
      <dgm:prSet/>
      <dgm:spPr/>
      <dgm:t>
        <a:bodyPr/>
        <a:lstStyle/>
        <a:p>
          <a:endParaRPr lang="en-US"/>
        </a:p>
      </dgm:t>
    </dgm:pt>
    <dgm:pt modelId="{B8C75F6E-78B0-44A7-A491-6F310D174909}" type="sibTrans" cxnId="{020AF67D-494D-4275-B41A-AA767F3018F9}">
      <dgm:prSet/>
      <dgm:spPr/>
      <dgm:t>
        <a:bodyPr/>
        <a:lstStyle/>
        <a:p>
          <a:endParaRPr lang="en-US"/>
        </a:p>
      </dgm:t>
    </dgm:pt>
    <dgm:pt modelId="{F74CED1A-0CC1-4F60-A905-995D5FEFD4A6}">
      <dgm:prSet/>
      <dgm:spPr/>
      <dgm:t>
        <a:bodyPr/>
        <a:lstStyle/>
        <a:p>
          <a:r>
            <a:rPr lang="en-US" b="1" i="0"/>
            <a:t>9 December 2020: </a:t>
          </a:r>
          <a:r>
            <a:rPr lang="en-US" b="0" i="0" u="sng">
              <a:hlinkClick xmlns:r="http://schemas.openxmlformats.org/officeDocument/2006/relationships" r:id="rId2"/>
            </a:rPr>
            <a:t>European Climate Pact</a:t>
          </a:r>
          <a:endParaRPr lang="en-US"/>
        </a:p>
      </dgm:t>
    </dgm:pt>
    <dgm:pt modelId="{4111D87C-2B4A-4421-88C4-38CD615EF186}" type="parTrans" cxnId="{45D4C12E-03F3-44E8-B9DF-0B5BE8C40DE0}">
      <dgm:prSet/>
      <dgm:spPr/>
      <dgm:t>
        <a:bodyPr/>
        <a:lstStyle/>
        <a:p>
          <a:endParaRPr lang="en-US"/>
        </a:p>
      </dgm:t>
    </dgm:pt>
    <dgm:pt modelId="{6FF139E0-2AE5-494F-925D-3BDB0951FC0A}" type="sibTrans" cxnId="{45D4C12E-03F3-44E8-B9DF-0B5BE8C40DE0}">
      <dgm:prSet/>
      <dgm:spPr/>
      <dgm:t>
        <a:bodyPr/>
        <a:lstStyle/>
        <a:p>
          <a:endParaRPr lang="en-US"/>
        </a:p>
      </dgm:t>
    </dgm:pt>
    <dgm:pt modelId="{8F8A99F0-1111-4F36-BBCD-BD529F965FE8}">
      <dgm:prSet/>
      <dgm:spPr/>
      <dgm:t>
        <a:bodyPr/>
        <a:lstStyle/>
        <a:p>
          <a:r>
            <a:rPr lang="en-US" b="1" i="0"/>
            <a:t>19 November 2020: </a:t>
          </a:r>
          <a:r>
            <a:rPr lang="en-US" b="0" i="0" u="sng">
              <a:hlinkClick xmlns:r="http://schemas.openxmlformats.org/officeDocument/2006/relationships" r:id="rId3"/>
            </a:rPr>
            <a:t>Offshore renewable energy</a:t>
          </a:r>
          <a:endParaRPr lang="en-US"/>
        </a:p>
      </dgm:t>
    </dgm:pt>
    <dgm:pt modelId="{4614CC28-B729-47F7-AA97-C165560D640F}" type="parTrans" cxnId="{470A4F03-C2B8-462F-9193-225A8B6752FA}">
      <dgm:prSet/>
      <dgm:spPr/>
      <dgm:t>
        <a:bodyPr/>
        <a:lstStyle/>
        <a:p>
          <a:endParaRPr lang="en-US"/>
        </a:p>
      </dgm:t>
    </dgm:pt>
    <dgm:pt modelId="{E274D3DE-0239-4E88-B6F8-8008BBBF7C87}" type="sibTrans" cxnId="{470A4F03-C2B8-462F-9193-225A8B6752FA}">
      <dgm:prSet/>
      <dgm:spPr/>
      <dgm:t>
        <a:bodyPr/>
        <a:lstStyle/>
        <a:p>
          <a:endParaRPr lang="en-US"/>
        </a:p>
      </dgm:t>
    </dgm:pt>
    <dgm:pt modelId="{554C5978-2F46-40E7-9365-20FA1B379CC7}">
      <dgm:prSet/>
      <dgm:spPr/>
      <dgm:t>
        <a:bodyPr/>
        <a:lstStyle/>
        <a:p>
          <a:r>
            <a:rPr lang="en-US" b="1" i="0"/>
            <a:t>14 October 2020: </a:t>
          </a:r>
          <a:r>
            <a:rPr lang="en-US" b="0" i="0" u="sng">
              <a:hlinkClick xmlns:r="http://schemas.openxmlformats.org/officeDocument/2006/relationships" r:id="rId4"/>
            </a:rPr>
            <a:t>Renovation wave</a:t>
          </a:r>
          <a:endParaRPr lang="en-US"/>
        </a:p>
      </dgm:t>
    </dgm:pt>
    <dgm:pt modelId="{3B8D6EE4-2690-4D09-81F6-E0A7CC60EBD9}" type="parTrans" cxnId="{6B388456-5F50-49ED-A98F-9A6181962F50}">
      <dgm:prSet/>
      <dgm:spPr/>
      <dgm:t>
        <a:bodyPr/>
        <a:lstStyle/>
        <a:p>
          <a:endParaRPr lang="en-US"/>
        </a:p>
      </dgm:t>
    </dgm:pt>
    <dgm:pt modelId="{7D7C8BFE-59B7-447C-B4BE-F01C4CCBDD42}" type="sibTrans" cxnId="{6B388456-5F50-49ED-A98F-9A6181962F50}">
      <dgm:prSet/>
      <dgm:spPr/>
      <dgm:t>
        <a:bodyPr/>
        <a:lstStyle/>
        <a:p>
          <a:endParaRPr lang="en-US"/>
        </a:p>
      </dgm:t>
    </dgm:pt>
    <dgm:pt modelId="{AE433F93-8E13-4EF5-B2D2-A5A172DBA55D}">
      <dgm:prSet/>
      <dgm:spPr/>
      <dgm:t>
        <a:bodyPr/>
        <a:lstStyle/>
        <a:p>
          <a:r>
            <a:rPr lang="en-US" b="1" i="0"/>
            <a:t>08 October 2020: </a:t>
          </a:r>
          <a:r>
            <a:rPr lang="en-US" b="0" i="0" u="sng">
              <a:hlinkClick xmlns:r="http://schemas.openxmlformats.org/officeDocument/2006/relationships" r:id="rId5"/>
            </a:rPr>
            <a:t>EU strategies for energy system integration and hydrogen</a:t>
          </a:r>
          <a:r>
            <a:rPr lang="en-US" b="0" i="0"/>
            <a:t> </a:t>
          </a:r>
          <a:endParaRPr lang="en-US"/>
        </a:p>
      </dgm:t>
    </dgm:pt>
    <dgm:pt modelId="{9EEF72A6-BCB5-41FD-921B-D96E8F074838}" type="parTrans" cxnId="{DC2EE3F8-BA5F-4A85-9342-A48F6649A718}">
      <dgm:prSet/>
      <dgm:spPr/>
      <dgm:t>
        <a:bodyPr/>
        <a:lstStyle/>
        <a:p>
          <a:endParaRPr lang="en-US"/>
        </a:p>
      </dgm:t>
    </dgm:pt>
    <dgm:pt modelId="{25EFA1C9-D303-4423-9C44-0C133E1B0974}" type="sibTrans" cxnId="{DC2EE3F8-BA5F-4A85-9342-A48F6649A718}">
      <dgm:prSet/>
      <dgm:spPr/>
      <dgm:t>
        <a:bodyPr/>
        <a:lstStyle/>
        <a:p>
          <a:endParaRPr lang="en-US"/>
        </a:p>
      </dgm:t>
    </dgm:pt>
    <dgm:pt modelId="{36680A3B-D6FB-458F-8CD4-C4A364FED78D}">
      <dgm:prSet/>
      <dgm:spPr/>
      <dgm:t>
        <a:bodyPr/>
        <a:lstStyle/>
        <a:p>
          <a:r>
            <a:rPr lang="en-US" b="1" i="0"/>
            <a:t>20 May 2020: </a:t>
          </a:r>
          <a:r>
            <a:rPr lang="en-US" b="0" i="0" u="sng">
              <a:hlinkClick xmlns:r="http://schemas.openxmlformats.org/officeDocument/2006/relationships" r:id="rId6"/>
            </a:rPr>
            <a:t>EU Biodiversity Strategy for 2030</a:t>
          </a:r>
          <a:r>
            <a:rPr lang="en-US" b="0" i="0"/>
            <a:t> </a:t>
          </a:r>
          <a:endParaRPr lang="en-US"/>
        </a:p>
      </dgm:t>
    </dgm:pt>
    <dgm:pt modelId="{18F88735-6996-4367-A27F-33094ACF0B84}" type="parTrans" cxnId="{01DB3813-58A4-4C44-AEA7-51B10E010243}">
      <dgm:prSet/>
      <dgm:spPr/>
      <dgm:t>
        <a:bodyPr/>
        <a:lstStyle/>
        <a:p>
          <a:endParaRPr lang="en-US"/>
        </a:p>
      </dgm:t>
    </dgm:pt>
    <dgm:pt modelId="{0010C47A-990B-4BC2-9844-6F16FCB5A24A}" type="sibTrans" cxnId="{01DB3813-58A4-4C44-AEA7-51B10E010243}">
      <dgm:prSet/>
      <dgm:spPr/>
      <dgm:t>
        <a:bodyPr/>
        <a:lstStyle/>
        <a:p>
          <a:endParaRPr lang="en-US"/>
        </a:p>
      </dgm:t>
    </dgm:pt>
    <dgm:pt modelId="{30229FF3-A138-4D3C-9045-3305ED482DBC}">
      <dgm:prSet/>
      <dgm:spPr/>
      <dgm:t>
        <a:bodyPr/>
        <a:lstStyle/>
        <a:p>
          <a:r>
            <a:rPr lang="en-US" b="1" i="0"/>
            <a:t>20 May 2020: </a:t>
          </a:r>
          <a:r>
            <a:rPr lang="en-US" b="0" i="0"/>
            <a:t>‘</a:t>
          </a:r>
          <a:r>
            <a:rPr lang="en-US" b="0" i="0" u="sng">
              <a:hlinkClick xmlns:r="http://schemas.openxmlformats.org/officeDocument/2006/relationships" r:id="rId7"/>
            </a:rPr>
            <a:t>Farm to fork strategy</a:t>
          </a:r>
          <a:r>
            <a:rPr lang="en-US" b="0" i="0"/>
            <a:t>’</a:t>
          </a:r>
          <a:endParaRPr lang="en-US"/>
        </a:p>
      </dgm:t>
    </dgm:pt>
    <dgm:pt modelId="{B0734D19-E4C4-43B2-A879-AEC1A769565C}" type="parTrans" cxnId="{D9AF977F-CA32-4CD3-9F0E-7971F63E5E06}">
      <dgm:prSet/>
      <dgm:spPr/>
      <dgm:t>
        <a:bodyPr/>
        <a:lstStyle/>
        <a:p>
          <a:endParaRPr lang="en-US"/>
        </a:p>
      </dgm:t>
    </dgm:pt>
    <dgm:pt modelId="{1DF4CC21-6976-4A55-B08E-61B5E9CADC60}" type="sibTrans" cxnId="{D9AF977F-CA32-4CD3-9F0E-7971F63E5E06}">
      <dgm:prSet/>
      <dgm:spPr/>
      <dgm:t>
        <a:bodyPr/>
        <a:lstStyle/>
        <a:p>
          <a:endParaRPr lang="en-US"/>
        </a:p>
      </dgm:t>
    </dgm:pt>
    <dgm:pt modelId="{DD0C166E-5672-4152-AA57-DB401E2D3B89}">
      <dgm:prSet/>
      <dgm:spPr/>
      <dgm:t>
        <a:bodyPr/>
        <a:lstStyle/>
        <a:p>
          <a:r>
            <a:rPr lang="en-US" b="1" i="0"/>
            <a:t>11 March 2020: </a:t>
          </a:r>
          <a:r>
            <a:rPr lang="en-US" b="0" i="0" u="sng">
              <a:hlinkClick xmlns:r="http://schemas.openxmlformats.org/officeDocument/2006/relationships" r:id="rId8"/>
            </a:rPr>
            <a:t>Circular Economy Action Plan</a:t>
          </a:r>
          <a:r>
            <a:rPr lang="en-US" b="0" i="0"/>
            <a:t> </a:t>
          </a:r>
          <a:endParaRPr lang="en-US"/>
        </a:p>
      </dgm:t>
    </dgm:pt>
    <dgm:pt modelId="{BCA9D161-F952-4F4F-8F00-64DB144AE0E9}" type="parTrans" cxnId="{30462401-BC67-4D72-9925-FCDC99871DB6}">
      <dgm:prSet/>
      <dgm:spPr/>
      <dgm:t>
        <a:bodyPr/>
        <a:lstStyle/>
        <a:p>
          <a:endParaRPr lang="en-US"/>
        </a:p>
      </dgm:t>
    </dgm:pt>
    <dgm:pt modelId="{E7A8F7A8-63BE-45AD-BA46-43A0B36E11AF}" type="sibTrans" cxnId="{30462401-BC67-4D72-9925-FCDC99871DB6}">
      <dgm:prSet/>
      <dgm:spPr/>
      <dgm:t>
        <a:bodyPr/>
        <a:lstStyle/>
        <a:p>
          <a:endParaRPr lang="en-US"/>
        </a:p>
      </dgm:t>
    </dgm:pt>
    <dgm:pt modelId="{DD5C3247-E458-4E3E-AE48-7CDD5A0296DF}">
      <dgm:prSet/>
      <dgm:spPr/>
      <dgm:t>
        <a:bodyPr/>
        <a:lstStyle/>
        <a:p>
          <a:r>
            <a:rPr lang="en-US" b="1" i="0"/>
            <a:t>10 March 2020: </a:t>
          </a:r>
          <a:r>
            <a:rPr lang="en-US" b="0" i="0" u="sng">
              <a:hlinkClick xmlns:r="http://schemas.openxmlformats.org/officeDocument/2006/relationships" r:id="rId9"/>
            </a:rPr>
            <a:t>European Industrial Strategy</a:t>
          </a:r>
          <a:endParaRPr lang="en-US"/>
        </a:p>
      </dgm:t>
    </dgm:pt>
    <dgm:pt modelId="{B1717278-ABF4-44A8-8655-2D6EBC5F03AD}" type="parTrans" cxnId="{82B0E09C-5135-42AB-B533-EC5F7B7535EA}">
      <dgm:prSet/>
      <dgm:spPr/>
      <dgm:t>
        <a:bodyPr/>
        <a:lstStyle/>
        <a:p>
          <a:endParaRPr lang="en-US"/>
        </a:p>
      </dgm:t>
    </dgm:pt>
    <dgm:pt modelId="{AFB20CFE-8532-43D0-B20F-131FCF3E6728}" type="sibTrans" cxnId="{82B0E09C-5135-42AB-B533-EC5F7B7535EA}">
      <dgm:prSet/>
      <dgm:spPr/>
      <dgm:t>
        <a:bodyPr/>
        <a:lstStyle/>
        <a:p>
          <a:endParaRPr lang="en-US"/>
        </a:p>
      </dgm:t>
    </dgm:pt>
    <dgm:pt modelId="{BAC9E1C8-B30B-48D1-985C-4FFE792818A4}" type="pres">
      <dgm:prSet presAssocID="{E30D8481-C714-48BA-AD8B-7CB72A501F2C}" presName="diagram" presStyleCnt="0">
        <dgm:presLayoutVars>
          <dgm:dir/>
          <dgm:resizeHandles val="exact"/>
        </dgm:presLayoutVars>
      </dgm:prSet>
      <dgm:spPr/>
    </dgm:pt>
    <dgm:pt modelId="{9F0F41A6-59F9-4F8F-A04C-A4E221648A9B}" type="pres">
      <dgm:prSet presAssocID="{6D5D73C2-BF08-46F2-8970-B89E3A9AECEE}" presName="node" presStyleLbl="node1" presStyleIdx="0" presStyleCnt="9">
        <dgm:presLayoutVars>
          <dgm:bulletEnabled val="1"/>
        </dgm:presLayoutVars>
      </dgm:prSet>
      <dgm:spPr/>
    </dgm:pt>
    <dgm:pt modelId="{FC905EB8-2800-4807-A6D1-409374AAE429}" type="pres">
      <dgm:prSet presAssocID="{B8C75F6E-78B0-44A7-A491-6F310D174909}" presName="sibTrans" presStyleCnt="0"/>
      <dgm:spPr/>
    </dgm:pt>
    <dgm:pt modelId="{72348AEC-6768-4168-A8E2-B5A3821706C2}" type="pres">
      <dgm:prSet presAssocID="{F74CED1A-0CC1-4F60-A905-995D5FEFD4A6}" presName="node" presStyleLbl="node1" presStyleIdx="1" presStyleCnt="9">
        <dgm:presLayoutVars>
          <dgm:bulletEnabled val="1"/>
        </dgm:presLayoutVars>
      </dgm:prSet>
      <dgm:spPr/>
    </dgm:pt>
    <dgm:pt modelId="{0BDFD999-45AC-4F75-B024-60BB278E1B57}" type="pres">
      <dgm:prSet presAssocID="{6FF139E0-2AE5-494F-925D-3BDB0951FC0A}" presName="sibTrans" presStyleCnt="0"/>
      <dgm:spPr/>
    </dgm:pt>
    <dgm:pt modelId="{C6BBD71E-1A54-4B81-A20F-7ACDF21EF725}" type="pres">
      <dgm:prSet presAssocID="{8F8A99F0-1111-4F36-BBCD-BD529F965FE8}" presName="node" presStyleLbl="node1" presStyleIdx="2" presStyleCnt="9">
        <dgm:presLayoutVars>
          <dgm:bulletEnabled val="1"/>
        </dgm:presLayoutVars>
      </dgm:prSet>
      <dgm:spPr/>
    </dgm:pt>
    <dgm:pt modelId="{10BDA900-F3B8-4684-B315-923B1D092F38}" type="pres">
      <dgm:prSet presAssocID="{E274D3DE-0239-4E88-B6F8-8008BBBF7C87}" presName="sibTrans" presStyleCnt="0"/>
      <dgm:spPr/>
    </dgm:pt>
    <dgm:pt modelId="{B6C05965-E85B-471B-8BA6-6B5626E11428}" type="pres">
      <dgm:prSet presAssocID="{554C5978-2F46-40E7-9365-20FA1B379CC7}" presName="node" presStyleLbl="node1" presStyleIdx="3" presStyleCnt="9">
        <dgm:presLayoutVars>
          <dgm:bulletEnabled val="1"/>
        </dgm:presLayoutVars>
      </dgm:prSet>
      <dgm:spPr/>
    </dgm:pt>
    <dgm:pt modelId="{B2062428-3312-47E8-B373-59839993A672}" type="pres">
      <dgm:prSet presAssocID="{7D7C8BFE-59B7-447C-B4BE-F01C4CCBDD42}" presName="sibTrans" presStyleCnt="0"/>
      <dgm:spPr/>
    </dgm:pt>
    <dgm:pt modelId="{A94C2D82-E392-4D84-8552-FF725A9864F1}" type="pres">
      <dgm:prSet presAssocID="{AE433F93-8E13-4EF5-B2D2-A5A172DBA55D}" presName="node" presStyleLbl="node1" presStyleIdx="4" presStyleCnt="9">
        <dgm:presLayoutVars>
          <dgm:bulletEnabled val="1"/>
        </dgm:presLayoutVars>
      </dgm:prSet>
      <dgm:spPr/>
    </dgm:pt>
    <dgm:pt modelId="{9DABE5E9-A7E9-4D7B-9D07-4A6C26886F90}" type="pres">
      <dgm:prSet presAssocID="{25EFA1C9-D303-4423-9C44-0C133E1B0974}" presName="sibTrans" presStyleCnt="0"/>
      <dgm:spPr/>
    </dgm:pt>
    <dgm:pt modelId="{51E9D371-875B-4FE9-9C83-806AE4543484}" type="pres">
      <dgm:prSet presAssocID="{36680A3B-D6FB-458F-8CD4-C4A364FED78D}" presName="node" presStyleLbl="node1" presStyleIdx="5" presStyleCnt="9">
        <dgm:presLayoutVars>
          <dgm:bulletEnabled val="1"/>
        </dgm:presLayoutVars>
      </dgm:prSet>
      <dgm:spPr/>
    </dgm:pt>
    <dgm:pt modelId="{CD55E506-7203-4E1C-AE0A-99EB9B6E9789}" type="pres">
      <dgm:prSet presAssocID="{0010C47A-990B-4BC2-9844-6F16FCB5A24A}" presName="sibTrans" presStyleCnt="0"/>
      <dgm:spPr/>
    </dgm:pt>
    <dgm:pt modelId="{1DF9D153-7FC2-4C76-9DC1-FD18EC75498B}" type="pres">
      <dgm:prSet presAssocID="{30229FF3-A138-4D3C-9045-3305ED482DBC}" presName="node" presStyleLbl="node1" presStyleIdx="6" presStyleCnt="9">
        <dgm:presLayoutVars>
          <dgm:bulletEnabled val="1"/>
        </dgm:presLayoutVars>
      </dgm:prSet>
      <dgm:spPr/>
    </dgm:pt>
    <dgm:pt modelId="{8E1033CB-76D6-4009-9AC6-4F51985767B5}" type="pres">
      <dgm:prSet presAssocID="{1DF4CC21-6976-4A55-B08E-61B5E9CADC60}" presName="sibTrans" presStyleCnt="0"/>
      <dgm:spPr/>
    </dgm:pt>
    <dgm:pt modelId="{ABC06DDF-674D-437B-94B7-A2475EB83041}" type="pres">
      <dgm:prSet presAssocID="{DD0C166E-5672-4152-AA57-DB401E2D3B89}" presName="node" presStyleLbl="node1" presStyleIdx="7" presStyleCnt="9">
        <dgm:presLayoutVars>
          <dgm:bulletEnabled val="1"/>
        </dgm:presLayoutVars>
      </dgm:prSet>
      <dgm:spPr/>
    </dgm:pt>
    <dgm:pt modelId="{DAD5E789-4E07-44E6-B09E-2DF744473142}" type="pres">
      <dgm:prSet presAssocID="{E7A8F7A8-63BE-45AD-BA46-43A0B36E11AF}" presName="sibTrans" presStyleCnt="0"/>
      <dgm:spPr/>
    </dgm:pt>
    <dgm:pt modelId="{EECB9028-743A-4B2B-97A9-75CD4178B7AB}" type="pres">
      <dgm:prSet presAssocID="{DD5C3247-E458-4E3E-AE48-7CDD5A0296DF}" presName="node" presStyleLbl="node1" presStyleIdx="8" presStyleCnt="9">
        <dgm:presLayoutVars>
          <dgm:bulletEnabled val="1"/>
        </dgm:presLayoutVars>
      </dgm:prSet>
      <dgm:spPr/>
    </dgm:pt>
  </dgm:ptLst>
  <dgm:cxnLst>
    <dgm:cxn modelId="{30462401-BC67-4D72-9925-FCDC99871DB6}" srcId="{E30D8481-C714-48BA-AD8B-7CB72A501F2C}" destId="{DD0C166E-5672-4152-AA57-DB401E2D3B89}" srcOrd="7" destOrd="0" parTransId="{BCA9D161-F952-4F4F-8F00-64DB144AE0E9}" sibTransId="{E7A8F7A8-63BE-45AD-BA46-43A0B36E11AF}"/>
    <dgm:cxn modelId="{D64DB802-1A88-48FB-8755-8614F380EEB7}" type="presOf" srcId="{36680A3B-D6FB-458F-8CD4-C4A364FED78D}" destId="{51E9D371-875B-4FE9-9C83-806AE4543484}" srcOrd="0" destOrd="0" presId="urn:microsoft.com/office/officeart/2005/8/layout/default"/>
    <dgm:cxn modelId="{470A4F03-C2B8-462F-9193-225A8B6752FA}" srcId="{E30D8481-C714-48BA-AD8B-7CB72A501F2C}" destId="{8F8A99F0-1111-4F36-BBCD-BD529F965FE8}" srcOrd="2" destOrd="0" parTransId="{4614CC28-B729-47F7-AA97-C165560D640F}" sibTransId="{E274D3DE-0239-4E88-B6F8-8008BBBF7C87}"/>
    <dgm:cxn modelId="{01DB3813-58A4-4C44-AEA7-51B10E010243}" srcId="{E30D8481-C714-48BA-AD8B-7CB72A501F2C}" destId="{36680A3B-D6FB-458F-8CD4-C4A364FED78D}" srcOrd="5" destOrd="0" parTransId="{18F88735-6996-4367-A27F-33094ACF0B84}" sibTransId="{0010C47A-990B-4BC2-9844-6F16FCB5A24A}"/>
    <dgm:cxn modelId="{48C20524-D1A7-4FEE-97B6-E970FE43B31E}" type="presOf" srcId="{DD5C3247-E458-4E3E-AE48-7CDD5A0296DF}" destId="{EECB9028-743A-4B2B-97A9-75CD4178B7AB}" srcOrd="0" destOrd="0" presId="urn:microsoft.com/office/officeart/2005/8/layout/default"/>
    <dgm:cxn modelId="{45D4C12E-03F3-44E8-B9DF-0B5BE8C40DE0}" srcId="{E30D8481-C714-48BA-AD8B-7CB72A501F2C}" destId="{F74CED1A-0CC1-4F60-A905-995D5FEFD4A6}" srcOrd="1" destOrd="0" parTransId="{4111D87C-2B4A-4421-88C4-38CD615EF186}" sibTransId="{6FF139E0-2AE5-494F-925D-3BDB0951FC0A}"/>
    <dgm:cxn modelId="{77304B34-3B9E-428D-827D-C0F221E33F08}" type="presOf" srcId="{30229FF3-A138-4D3C-9045-3305ED482DBC}" destId="{1DF9D153-7FC2-4C76-9DC1-FD18EC75498B}" srcOrd="0" destOrd="0" presId="urn:microsoft.com/office/officeart/2005/8/layout/default"/>
    <dgm:cxn modelId="{43D76C55-7250-45DA-8A45-1082FFA56B96}" type="presOf" srcId="{554C5978-2F46-40E7-9365-20FA1B379CC7}" destId="{B6C05965-E85B-471B-8BA6-6B5626E11428}" srcOrd="0" destOrd="0" presId="urn:microsoft.com/office/officeart/2005/8/layout/default"/>
    <dgm:cxn modelId="{6B388456-5F50-49ED-A98F-9A6181962F50}" srcId="{E30D8481-C714-48BA-AD8B-7CB72A501F2C}" destId="{554C5978-2F46-40E7-9365-20FA1B379CC7}" srcOrd="3" destOrd="0" parTransId="{3B8D6EE4-2690-4D09-81F6-E0A7CC60EBD9}" sibTransId="{7D7C8BFE-59B7-447C-B4BE-F01C4CCBDD42}"/>
    <dgm:cxn modelId="{020AF67D-494D-4275-B41A-AA767F3018F9}" srcId="{E30D8481-C714-48BA-AD8B-7CB72A501F2C}" destId="{6D5D73C2-BF08-46F2-8970-B89E3A9AECEE}" srcOrd="0" destOrd="0" parTransId="{13E812DD-2BC7-4A45-838E-0F7E0938C315}" sibTransId="{B8C75F6E-78B0-44A7-A491-6F310D174909}"/>
    <dgm:cxn modelId="{D9AF977F-CA32-4CD3-9F0E-7971F63E5E06}" srcId="{E30D8481-C714-48BA-AD8B-7CB72A501F2C}" destId="{30229FF3-A138-4D3C-9045-3305ED482DBC}" srcOrd="6" destOrd="0" parTransId="{B0734D19-E4C4-43B2-A879-AEC1A769565C}" sibTransId="{1DF4CC21-6976-4A55-B08E-61B5E9CADC60}"/>
    <dgm:cxn modelId="{5D587B91-2F47-4D71-BF50-C1BF3436925D}" type="presOf" srcId="{F74CED1A-0CC1-4F60-A905-995D5FEFD4A6}" destId="{72348AEC-6768-4168-A8E2-B5A3821706C2}" srcOrd="0" destOrd="0" presId="urn:microsoft.com/office/officeart/2005/8/layout/default"/>
    <dgm:cxn modelId="{82B0E09C-5135-42AB-B533-EC5F7B7535EA}" srcId="{E30D8481-C714-48BA-AD8B-7CB72A501F2C}" destId="{DD5C3247-E458-4E3E-AE48-7CDD5A0296DF}" srcOrd="8" destOrd="0" parTransId="{B1717278-ABF4-44A8-8655-2D6EBC5F03AD}" sibTransId="{AFB20CFE-8532-43D0-B20F-131FCF3E6728}"/>
    <dgm:cxn modelId="{DB81B7B9-467D-410D-8ADC-CA0ABBE90FB4}" type="presOf" srcId="{DD0C166E-5672-4152-AA57-DB401E2D3B89}" destId="{ABC06DDF-674D-437B-94B7-A2475EB83041}" srcOrd="0" destOrd="0" presId="urn:microsoft.com/office/officeart/2005/8/layout/default"/>
    <dgm:cxn modelId="{FC0A4AD8-3ADA-4B92-A619-FD8AFE713ED6}" type="presOf" srcId="{E30D8481-C714-48BA-AD8B-7CB72A501F2C}" destId="{BAC9E1C8-B30B-48D1-985C-4FFE792818A4}" srcOrd="0" destOrd="0" presId="urn:microsoft.com/office/officeart/2005/8/layout/default"/>
    <dgm:cxn modelId="{95B5D3DE-0CDC-4546-9398-5374A302CAEC}" type="presOf" srcId="{6D5D73C2-BF08-46F2-8970-B89E3A9AECEE}" destId="{9F0F41A6-59F9-4F8F-A04C-A4E221648A9B}" srcOrd="0" destOrd="0" presId="urn:microsoft.com/office/officeart/2005/8/layout/default"/>
    <dgm:cxn modelId="{53CC4CF3-0525-4CE5-A2D2-879FC62D1ACA}" type="presOf" srcId="{8F8A99F0-1111-4F36-BBCD-BD529F965FE8}" destId="{C6BBD71E-1A54-4B81-A20F-7ACDF21EF725}" srcOrd="0" destOrd="0" presId="urn:microsoft.com/office/officeart/2005/8/layout/default"/>
    <dgm:cxn modelId="{E2423BF8-9AD5-44AE-99B0-6023722CE93E}" type="presOf" srcId="{AE433F93-8E13-4EF5-B2D2-A5A172DBA55D}" destId="{A94C2D82-E392-4D84-8552-FF725A9864F1}" srcOrd="0" destOrd="0" presId="urn:microsoft.com/office/officeart/2005/8/layout/default"/>
    <dgm:cxn modelId="{DC2EE3F8-BA5F-4A85-9342-A48F6649A718}" srcId="{E30D8481-C714-48BA-AD8B-7CB72A501F2C}" destId="{AE433F93-8E13-4EF5-B2D2-A5A172DBA55D}" srcOrd="4" destOrd="0" parTransId="{9EEF72A6-BCB5-41FD-921B-D96E8F074838}" sibTransId="{25EFA1C9-D303-4423-9C44-0C133E1B0974}"/>
    <dgm:cxn modelId="{55FC0349-8F2A-42D4-BECC-151FB0C37B5C}" type="presParOf" srcId="{BAC9E1C8-B30B-48D1-985C-4FFE792818A4}" destId="{9F0F41A6-59F9-4F8F-A04C-A4E221648A9B}" srcOrd="0" destOrd="0" presId="urn:microsoft.com/office/officeart/2005/8/layout/default"/>
    <dgm:cxn modelId="{5E9DE9E0-45D3-4409-BA1E-D637278CBBA2}" type="presParOf" srcId="{BAC9E1C8-B30B-48D1-985C-4FFE792818A4}" destId="{FC905EB8-2800-4807-A6D1-409374AAE429}" srcOrd="1" destOrd="0" presId="urn:microsoft.com/office/officeart/2005/8/layout/default"/>
    <dgm:cxn modelId="{23D15751-3CF5-482E-B236-E0D145EC2786}" type="presParOf" srcId="{BAC9E1C8-B30B-48D1-985C-4FFE792818A4}" destId="{72348AEC-6768-4168-A8E2-B5A3821706C2}" srcOrd="2" destOrd="0" presId="urn:microsoft.com/office/officeart/2005/8/layout/default"/>
    <dgm:cxn modelId="{43DD10DF-928B-4F42-834F-A2E099206D5B}" type="presParOf" srcId="{BAC9E1C8-B30B-48D1-985C-4FFE792818A4}" destId="{0BDFD999-45AC-4F75-B024-60BB278E1B57}" srcOrd="3" destOrd="0" presId="urn:microsoft.com/office/officeart/2005/8/layout/default"/>
    <dgm:cxn modelId="{AB6D70F5-1A54-417C-BC25-24A048B3AF4D}" type="presParOf" srcId="{BAC9E1C8-B30B-48D1-985C-4FFE792818A4}" destId="{C6BBD71E-1A54-4B81-A20F-7ACDF21EF725}" srcOrd="4" destOrd="0" presId="urn:microsoft.com/office/officeart/2005/8/layout/default"/>
    <dgm:cxn modelId="{35DF534A-DBDD-4AC3-AB8E-3BD2B4A82C05}" type="presParOf" srcId="{BAC9E1C8-B30B-48D1-985C-4FFE792818A4}" destId="{10BDA900-F3B8-4684-B315-923B1D092F38}" srcOrd="5" destOrd="0" presId="urn:microsoft.com/office/officeart/2005/8/layout/default"/>
    <dgm:cxn modelId="{E664D345-2DCF-4CF1-87ED-1B79F4FA33CD}" type="presParOf" srcId="{BAC9E1C8-B30B-48D1-985C-4FFE792818A4}" destId="{B6C05965-E85B-471B-8BA6-6B5626E11428}" srcOrd="6" destOrd="0" presId="urn:microsoft.com/office/officeart/2005/8/layout/default"/>
    <dgm:cxn modelId="{12AEAB9C-764A-4C2A-BDC7-B4F2473C1B84}" type="presParOf" srcId="{BAC9E1C8-B30B-48D1-985C-4FFE792818A4}" destId="{B2062428-3312-47E8-B373-59839993A672}" srcOrd="7" destOrd="0" presId="urn:microsoft.com/office/officeart/2005/8/layout/default"/>
    <dgm:cxn modelId="{FE7AE50A-6FA3-430B-B1AC-524516B41D07}" type="presParOf" srcId="{BAC9E1C8-B30B-48D1-985C-4FFE792818A4}" destId="{A94C2D82-E392-4D84-8552-FF725A9864F1}" srcOrd="8" destOrd="0" presId="urn:microsoft.com/office/officeart/2005/8/layout/default"/>
    <dgm:cxn modelId="{039431AE-9F9C-4881-8D31-60EB03C85032}" type="presParOf" srcId="{BAC9E1C8-B30B-48D1-985C-4FFE792818A4}" destId="{9DABE5E9-A7E9-4D7B-9D07-4A6C26886F90}" srcOrd="9" destOrd="0" presId="urn:microsoft.com/office/officeart/2005/8/layout/default"/>
    <dgm:cxn modelId="{4BE78E04-7BA5-4C81-97D9-CF9840C9824A}" type="presParOf" srcId="{BAC9E1C8-B30B-48D1-985C-4FFE792818A4}" destId="{51E9D371-875B-4FE9-9C83-806AE4543484}" srcOrd="10" destOrd="0" presId="urn:microsoft.com/office/officeart/2005/8/layout/default"/>
    <dgm:cxn modelId="{C53C8B75-7516-4875-904B-63BE09F38A02}" type="presParOf" srcId="{BAC9E1C8-B30B-48D1-985C-4FFE792818A4}" destId="{CD55E506-7203-4E1C-AE0A-99EB9B6E9789}" srcOrd="11" destOrd="0" presId="urn:microsoft.com/office/officeart/2005/8/layout/default"/>
    <dgm:cxn modelId="{9A142167-98B8-43FA-B73D-764B9C1E5EA4}" type="presParOf" srcId="{BAC9E1C8-B30B-48D1-985C-4FFE792818A4}" destId="{1DF9D153-7FC2-4C76-9DC1-FD18EC75498B}" srcOrd="12" destOrd="0" presId="urn:microsoft.com/office/officeart/2005/8/layout/default"/>
    <dgm:cxn modelId="{E00ED681-3B25-4927-86FD-32D97DD598C0}" type="presParOf" srcId="{BAC9E1C8-B30B-48D1-985C-4FFE792818A4}" destId="{8E1033CB-76D6-4009-9AC6-4F51985767B5}" srcOrd="13" destOrd="0" presId="urn:microsoft.com/office/officeart/2005/8/layout/default"/>
    <dgm:cxn modelId="{AF4F34FD-08E4-4ACE-BB2F-71FA57561C06}" type="presParOf" srcId="{BAC9E1C8-B30B-48D1-985C-4FFE792818A4}" destId="{ABC06DDF-674D-437B-94B7-A2475EB83041}" srcOrd="14" destOrd="0" presId="urn:microsoft.com/office/officeart/2005/8/layout/default"/>
    <dgm:cxn modelId="{52684902-57BF-4629-A936-870D1F4F3CE7}" type="presParOf" srcId="{BAC9E1C8-B30B-48D1-985C-4FFE792818A4}" destId="{DAD5E789-4E07-44E6-B09E-2DF744473142}" srcOrd="15" destOrd="0" presId="urn:microsoft.com/office/officeart/2005/8/layout/default"/>
    <dgm:cxn modelId="{297258A0-1B06-4469-8F65-EB9C09D8C4DE}" type="presParOf" srcId="{BAC9E1C8-B30B-48D1-985C-4FFE792818A4}" destId="{EECB9028-743A-4B2B-97A9-75CD4178B7AB}"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0F41A6-59F9-4F8F-A04C-A4E221648A9B}">
      <dsp:nvSpPr>
        <dsp:cNvPr id="0" name=""/>
        <dsp:cNvSpPr/>
      </dsp:nvSpPr>
      <dsp:spPr>
        <a:xfrm>
          <a:off x="756597" y="2278"/>
          <a:ext cx="2136083" cy="12816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i="0" kern="1200"/>
            <a:t>10 December 2020: </a:t>
          </a:r>
          <a:r>
            <a:rPr lang="en-US" sz="1700" b="0" i="0" u="sng" kern="1200">
              <a:hlinkClick xmlns:r="http://schemas.openxmlformats.org/officeDocument/2006/relationships" r:id="rId1"/>
            </a:rPr>
            <a:t>European Battery Alliance</a:t>
          </a:r>
          <a:endParaRPr lang="en-US" sz="1700" kern="1200"/>
        </a:p>
      </dsp:txBody>
      <dsp:txXfrm>
        <a:off x="756597" y="2278"/>
        <a:ext cx="2136083" cy="1281650"/>
      </dsp:txXfrm>
    </dsp:sp>
    <dsp:sp modelId="{72348AEC-6768-4168-A8E2-B5A3821706C2}">
      <dsp:nvSpPr>
        <dsp:cNvPr id="0" name=""/>
        <dsp:cNvSpPr/>
      </dsp:nvSpPr>
      <dsp:spPr>
        <a:xfrm>
          <a:off x="3106289" y="2278"/>
          <a:ext cx="2136083" cy="12816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i="0" kern="1200"/>
            <a:t>9 December 2020: </a:t>
          </a:r>
          <a:r>
            <a:rPr lang="en-US" sz="1700" b="0" i="0" u="sng" kern="1200">
              <a:hlinkClick xmlns:r="http://schemas.openxmlformats.org/officeDocument/2006/relationships" r:id="rId2"/>
            </a:rPr>
            <a:t>European Climate Pact</a:t>
          </a:r>
          <a:endParaRPr lang="en-US" sz="1700" kern="1200"/>
        </a:p>
      </dsp:txBody>
      <dsp:txXfrm>
        <a:off x="3106289" y="2278"/>
        <a:ext cx="2136083" cy="1281650"/>
      </dsp:txXfrm>
    </dsp:sp>
    <dsp:sp modelId="{C6BBD71E-1A54-4B81-A20F-7ACDF21EF725}">
      <dsp:nvSpPr>
        <dsp:cNvPr id="0" name=""/>
        <dsp:cNvSpPr/>
      </dsp:nvSpPr>
      <dsp:spPr>
        <a:xfrm>
          <a:off x="5455981" y="2278"/>
          <a:ext cx="2136083" cy="12816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i="0" kern="1200"/>
            <a:t>19 November 2020: </a:t>
          </a:r>
          <a:r>
            <a:rPr lang="en-US" sz="1700" b="0" i="0" u="sng" kern="1200">
              <a:hlinkClick xmlns:r="http://schemas.openxmlformats.org/officeDocument/2006/relationships" r:id="rId3"/>
            </a:rPr>
            <a:t>Offshore renewable energy</a:t>
          </a:r>
          <a:endParaRPr lang="en-US" sz="1700" kern="1200"/>
        </a:p>
      </dsp:txBody>
      <dsp:txXfrm>
        <a:off x="5455981" y="2278"/>
        <a:ext cx="2136083" cy="1281650"/>
      </dsp:txXfrm>
    </dsp:sp>
    <dsp:sp modelId="{B6C05965-E85B-471B-8BA6-6B5626E11428}">
      <dsp:nvSpPr>
        <dsp:cNvPr id="0" name=""/>
        <dsp:cNvSpPr/>
      </dsp:nvSpPr>
      <dsp:spPr>
        <a:xfrm>
          <a:off x="756597" y="1497537"/>
          <a:ext cx="2136083" cy="12816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i="0" kern="1200"/>
            <a:t>14 October 2020: </a:t>
          </a:r>
          <a:r>
            <a:rPr lang="en-US" sz="1700" b="0" i="0" u="sng" kern="1200">
              <a:hlinkClick xmlns:r="http://schemas.openxmlformats.org/officeDocument/2006/relationships" r:id="rId4"/>
            </a:rPr>
            <a:t>Renovation wave</a:t>
          </a:r>
          <a:endParaRPr lang="en-US" sz="1700" kern="1200"/>
        </a:p>
      </dsp:txBody>
      <dsp:txXfrm>
        <a:off x="756597" y="1497537"/>
        <a:ext cx="2136083" cy="1281650"/>
      </dsp:txXfrm>
    </dsp:sp>
    <dsp:sp modelId="{A94C2D82-E392-4D84-8552-FF725A9864F1}">
      <dsp:nvSpPr>
        <dsp:cNvPr id="0" name=""/>
        <dsp:cNvSpPr/>
      </dsp:nvSpPr>
      <dsp:spPr>
        <a:xfrm>
          <a:off x="3106289" y="1497537"/>
          <a:ext cx="2136083" cy="12816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i="0" kern="1200"/>
            <a:t>08 October 2020: </a:t>
          </a:r>
          <a:r>
            <a:rPr lang="en-US" sz="1700" b="0" i="0" u="sng" kern="1200">
              <a:hlinkClick xmlns:r="http://schemas.openxmlformats.org/officeDocument/2006/relationships" r:id="rId5"/>
            </a:rPr>
            <a:t>EU strategies for energy system integration and hydrogen</a:t>
          </a:r>
          <a:r>
            <a:rPr lang="en-US" sz="1700" b="0" i="0" kern="1200"/>
            <a:t> </a:t>
          </a:r>
          <a:endParaRPr lang="en-US" sz="1700" kern="1200"/>
        </a:p>
      </dsp:txBody>
      <dsp:txXfrm>
        <a:off x="3106289" y="1497537"/>
        <a:ext cx="2136083" cy="1281650"/>
      </dsp:txXfrm>
    </dsp:sp>
    <dsp:sp modelId="{51E9D371-875B-4FE9-9C83-806AE4543484}">
      <dsp:nvSpPr>
        <dsp:cNvPr id="0" name=""/>
        <dsp:cNvSpPr/>
      </dsp:nvSpPr>
      <dsp:spPr>
        <a:xfrm>
          <a:off x="5455981" y="1497537"/>
          <a:ext cx="2136083" cy="12816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i="0" kern="1200"/>
            <a:t>20 May 2020: </a:t>
          </a:r>
          <a:r>
            <a:rPr lang="en-US" sz="1700" b="0" i="0" u="sng" kern="1200">
              <a:hlinkClick xmlns:r="http://schemas.openxmlformats.org/officeDocument/2006/relationships" r:id="rId6"/>
            </a:rPr>
            <a:t>EU Biodiversity Strategy for 2030</a:t>
          </a:r>
          <a:r>
            <a:rPr lang="en-US" sz="1700" b="0" i="0" kern="1200"/>
            <a:t> </a:t>
          </a:r>
          <a:endParaRPr lang="en-US" sz="1700" kern="1200"/>
        </a:p>
      </dsp:txBody>
      <dsp:txXfrm>
        <a:off x="5455981" y="1497537"/>
        <a:ext cx="2136083" cy="1281650"/>
      </dsp:txXfrm>
    </dsp:sp>
    <dsp:sp modelId="{1DF9D153-7FC2-4C76-9DC1-FD18EC75498B}">
      <dsp:nvSpPr>
        <dsp:cNvPr id="0" name=""/>
        <dsp:cNvSpPr/>
      </dsp:nvSpPr>
      <dsp:spPr>
        <a:xfrm>
          <a:off x="756597" y="2992795"/>
          <a:ext cx="2136083" cy="12816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i="0" kern="1200"/>
            <a:t>20 May 2020: </a:t>
          </a:r>
          <a:r>
            <a:rPr lang="en-US" sz="1700" b="0" i="0" kern="1200"/>
            <a:t>‘</a:t>
          </a:r>
          <a:r>
            <a:rPr lang="en-US" sz="1700" b="0" i="0" u="sng" kern="1200">
              <a:hlinkClick xmlns:r="http://schemas.openxmlformats.org/officeDocument/2006/relationships" r:id="rId7"/>
            </a:rPr>
            <a:t>Farm to fork strategy</a:t>
          </a:r>
          <a:r>
            <a:rPr lang="en-US" sz="1700" b="0" i="0" kern="1200"/>
            <a:t>’</a:t>
          </a:r>
          <a:endParaRPr lang="en-US" sz="1700" kern="1200"/>
        </a:p>
      </dsp:txBody>
      <dsp:txXfrm>
        <a:off x="756597" y="2992795"/>
        <a:ext cx="2136083" cy="1281650"/>
      </dsp:txXfrm>
    </dsp:sp>
    <dsp:sp modelId="{ABC06DDF-674D-437B-94B7-A2475EB83041}">
      <dsp:nvSpPr>
        <dsp:cNvPr id="0" name=""/>
        <dsp:cNvSpPr/>
      </dsp:nvSpPr>
      <dsp:spPr>
        <a:xfrm>
          <a:off x="3106289" y="2992795"/>
          <a:ext cx="2136083" cy="12816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i="0" kern="1200"/>
            <a:t>11 March 2020: </a:t>
          </a:r>
          <a:r>
            <a:rPr lang="en-US" sz="1700" b="0" i="0" u="sng" kern="1200">
              <a:hlinkClick xmlns:r="http://schemas.openxmlformats.org/officeDocument/2006/relationships" r:id="rId8"/>
            </a:rPr>
            <a:t>Circular Economy Action Plan</a:t>
          </a:r>
          <a:r>
            <a:rPr lang="en-US" sz="1700" b="0" i="0" kern="1200"/>
            <a:t> </a:t>
          </a:r>
          <a:endParaRPr lang="en-US" sz="1700" kern="1200"/>
        </a:p>
      </dsp:txBody>
      <dsp:txXfrm>
        <a:off x="3106289" y="2992795"/>
        <a:ext cx="2136083" cy="1281650"/>
      </dsp:txXfrm>
    </dsp:sp>
    <dsp:sp modelId="{EECB9028-743A-4B2B-97A9-75CD4178B7AB}">
      <dsp:nvSpPr>
        <dsp:cNvPr id="0" name=""/>
        <dsp:cNvSpPr/>
      </dsp:nvSpPr>
      <dsp:spPr>
        <a:xfrm>
          <a:off x="5455981" y="2992795"/>
          <a:ext cx="2136083" cy="12816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i="0" kern="1200"/>
            <a:t>10 March 2020: </a:t>
          </a:r>
          <a:r>
            <a:rPr lang="en-US" sz="1700" b="0" i="0" u="sng" kern="1200">
              <a:hlinkClick xmlns:r="http://schemas.openxmlformats.org/officeDocument/2006/relationships" r:id="rId9"/>
            </a:rPr>
            <a:t>European Industrial Strategy</a:t>
          </a:r>
          <a:endParaRPr lang="en-US" sz="1700" kern="1200"/>
        </a:p>
      </dsp:txBody>
      <dsp:txXfrm>
        <a:off x="5455981" y="2992795"/>
        <a:ext cx="2136083" cy="12816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1558B1C5-41D3-454D-A94E-41479992B88D}"/>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en-GB"/>
          </a:p>
        </p:txBody>
      </p:sp>
      <p:sp>
        <p:nvSpPr>
          <p:cNvPr id="4099" name="Rectangle 3">
            <a:extLst>
              <a:ext uri="{FF2B5EF4-FFF2-40B4-BE49-F238E27FC236}">
                <a16:creationId xmlns:a16="http://schemas.microsoft.com/office/drawing/2014/main" id="{39F493CD-F489-43A9-ACD0-A08B5B0BEB1F}"/>
              </a:ext>
            </a:extLst>
          </p:cNvPr>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3076" name="Rectangle 4">
            <a:extLst>
              <a:ext uri="{FF2B5EF4-FFF2-40B4-BE49-F238E27FC236}">
                <a16:creationId xmlns:a16="http://schemas.microsoft.com/office/drawing/2014/main" id="{3713B6BC-77BE-4EDC-B1CA-060BF23B6FCE}"/>
              </a:ext>
            </a:extLst>
          </p:cNvPr>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47C1CA3A-F548-4C59-B0D1-44760E33E917}"/>
              </a:ext>
            </a:extLst>
          </p:cNvPr>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a:extLst>
              <a:ext uri="{FF2B5EF4-FFF2-40B4-BE49-F238E27FC236}">
                <a16:creationId xmlns:a16="http://schemas.microsoft.com/office/drawing/2014/main" id="{1EA44376-806C-41E1-A892-592559D7C738}"/>
              </a:ext>
            </a:extLst>
          </p:cNvPr>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en-GB"/>
          </a:p>
        </p:txBody>
      </p:sp>
      <p:sp>
        <p:nvSpPr>
          <p:cNvPr id="4103" name="Rectangle 7">
            <a:extLst>
              <a:ext uri="{FF2B5EF4-FFF2-40B4-BE49-F238E27FC236}">
                <a16:creationId xmlns:a16="http://schemas.microsoft.com/office/drawing/2014/main" id="{4A9472F7-4403-426B-A0C3-B70FA386569F}"/>
              </a:ext>
            </a:extLst>
          </p:cNvPr>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84F238B-DEDE-495A-A2FC-F5BE18F51C32}"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mn-ea"/>
        <a:cs typeface="+mn-cs"/>
      </a:defRPr>
    </a:lvl1pPr>
    <a:lvl2pPr marL="455613" algn="l" rtl="0" eaLnBrk="0" fontAlgn="base" hangingPunct="0">
      <a:spcBef>
        <a:spcPct val="30000"/>
      </a:spcBef>
      <a:spcAft>
        <a:spcPct val="0"/>
      </a:spcAft>
      <a:defRPr sz="1100" kern="1200">
        <a:solidFill>
          <a:schemeClr val="tx1"/>
        </a:solidFill>
        <a:latin typeface="Arial" charset="0"/>
        <a:ea typeface="+mn-ea"/>
        <a:cs typeface="+mn-cs"/>
      </a:defRPr>
    </a:lvl2pPr>
    <a:lvl3pPr marL="912813" algn="l" rtl="0" eaLnBrk="0" fontAlgn="base" hangingPunct="0">
      <a:spcBef>
        <a:spcPct val="30000"/>
      </a:spcBef>
      <a:spcAft>
        <a:spcPct val="0"/>
      </a:spcAft>
      <a:defRPr sz="1100" kern="1200">
        <a:solidFill>
          <a:schemeClr val="tx1"/>
        </a:solidFill>
        <a:latin typeface="Arial" charset="0"/>
        <a:ea typeface="+mn-ea"/>
        <a:cs typeface="+mn-cs"/>
      </a:defRPr>
    </a:lvl3pPr>
    <a:lvl4pPr marL="1368425" algn="l" rtl="0" eaLnBrk="0" fontAlgn="base" hangingPunct="0">
      <a:spcBef>
        <a:spcPct val="30000"/>
      </a:spcBef>
      <a:spcAft>
        <a:spcPct val="0"/>
      </a:spcAft>
      <a:defRPr sz="1100" kern="1200">
        <a:solidFill>
          <a:schemeClr val="tx1"/>
        </a:solidFill>
        <a:latin typeface="Arial" charset="0"/>
        <a:ea typeface="+mn-ea"/>
        <a:cs typeface="+mn-cs"/>
      </a:defRPr>
    </a:lvl4pPr>
    <a:lvl5pPr marL="1825625" algn="l" rtl="0" eaLnBrk="0" fontAlgn="base" hangingPunct="0">
      <a:spcBef>
        <a:spcPct val="30000"/>
      </a:spcBef>
      <a:spcAft>
        <a:spcPct val="0"/>
      </a:spcAft>
      <a:defRPr sz="1100" kern="1200">
        <a:solidFill>
          <a:schemeClr val="tx1"/>
        </a:solidFill>
        <a:latin typeface="Arial" charset="0"/>
        <a:ea typeface="+mn-ea"/>
        <a:cs typeface="+mn-cs"/>
      </a:defRPr>
    </a:lvl5pPr>
    <a:lvl6pPr marL="2283167" algn="l" defTabSz="913270" rtl="0" eaLnBrk="1" latinLnBrk="0" hangingPunct="1">
      <a:defRPr sz="1100" kern="1200">
        <a:solidFill>
          <a:schemeClr val="tx1"/>
        </a:solidFill>
        <a:latin typeface="+mn-lt"/>
        <a:ea typeface="+mn-ea"/>
        <a:cs typeface="+mn-cs"/>
      </a:defRPr>
    </a:lvl6pPr>
    <a:lvl7pPr marL="2739804" algn="l" defTabSz="913270" rtl="0" eaLnBrk="1" latinLnBrk="0" hangingPunct="1">
      <a:defRPr sz="1100" kern="1200">
        <a:solidFill>
          <a:schemeClr val="tx1"/>
        </a:solidFill>
        <a:latin typeface="+mn-lt"/>
        <a:ea typeface="+mn-ea"/>
        <a:cs typeface="+mn-cs"/>
      </a:defRPr>
    </a:lvl7pPr>
    <a:lvl8pPr marL="3196438" algn="l" defTabSz="913270" rtl="0" eaLnBrk="1" latinLnBrk="0" hangingPunct="1">
      <a:defRPr sz="1100" kern="1200">
        <a:solidFill>
          <a:schemeClr val="tx1"/>
        </a:solidFill>
        <a:latin typeface="+mn-lt"/>
        <a:ea typeface="+mn-ea"/>
        <a:cs typeface="+mn-cs"/>
      </a:defRPr>
    </a:lvl8pPr>
    <a:lvl9pPr marL="3653070" algn="l" defTabSz="913270"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a:extLst>
              <a:ext uri="{FF2B5EF4-FFF2-40B4-BE49-F238E27FC236}">
                <a16:creationId xmlns:a16="http://schemas.microsoft.com/office/drawing/2014/main" id="{291113ED-05EB-491F-8E29-58E9D45737A7}"/>
              </a:ext>
            </a:extLst>
          </p:cNvPr>
          <p:cNvSpPr>
            <a:spLocks noGrp="1" noRot="1" noChangeAspect="1" noChangeArrowheads="1" noTextEdit="1"/>
          </p:cNvSpPr>
          <p:nvPr>
            <p:ph type="sldImg"/>
          </p:nvPr>
        </p:nvSpPr>
        <p:spPr>
          <a:ln/>
        </p:spPr>
      </p:sp>
      <p:sp>
        <p:nvSpPr>
          <p:cNvPr id="5123" name="Notes Placeholder 2">
            <a:extLst>
              <a:ext uri="{FF2B5EF4-FFF2-40B4-BE49-F238E27FC236}">
                <a16:creationId xmlns:a16="http://schemas.microsoft.com/office/drawing/2014/main" id="{0F7C512C-9717-4F31-83B6-0686B1B7C210}"/>
              </a:ext>
            </a:extLst>
          </p:cNvPr>
          <p:cNvSpPr>
            <a:spLocks noGrp="1" noChangeArrowheads="1"/>
          </p:cNvSpPr>
          <p:nvPr>
            <p:ph type="body" idx="1"/>
          </p:nvPr>
        </p:nvSpPr>
        <p:spPr>
          <a:noFill/>
        </p:spPr>
        <p:txBody>
          <a:bodyPr/>
          <a:lstStyle/>
          <a:p>
            <a:endParaRPr lang="en-US" altLang="en-US">
              <a:latin typeface="Arial" panose="020B0604020202020204" pitchFamily="34" charset="0"/>
            </a:endParaRPr>
          </a:p>
        </p:txBody>
      </p:sp>
      <p:sp>
        <p:nvSpPr>
          <p:cNvPr id="5124" name="Slide Number Placeholder 3">
            <a:extLst>
              <a:ext uri="{FF2B5EF4-FFF2-40B4-BE49-F238E27FC236}">
                <a16:creationId xmlns:a16="http://schemas.microsoft.com/office/drawing/2014/main" id="{3C6FB981-74BE-42FF-9520-101A70BB6CD1}"/>
              </a:ext>
            </a:extLst>
          </p:cNvPr>
          <p:cNvSpPr>
            <a:spLocks noGrp="1"/>
          </p:cNvSpPr>
          <p:nvPr>
            <p:ph type="sldNum" sz="quarter" idx="5"/>
          </p:nvPr>
        </p:nvSpPr>
        <p:spPr>
          <a:noFill/>
        </p:spPr>
        <p:txBody>
          <a:bodyPr/>
          <a:lstStyle>
            <a:lvl1pPr>
              <a:spcBef>
                <a:spcPct val="30000"/>
              </a:spcBef>
              <a:defRPr sz="1100">
                <a:solidFill>
                  <a:schemeClr val="tx1"/>
                </a:solidFill>
                <a:latin typeface="Arial" panose="020B0604020202020204" pitchFamily="34" charset="0"/>
              </a:defRPr>
            </a:lvl1pPr>
            <a:lvl2pPr marL="742950" indent="-285750">
              <a:spcBef>
                <a:spcPct val="30000"/>
              </a:spcBef>
              <a:defRPr sz="1100">
                <a:solidFill>
                  <a:schemeClr val="tx1"/>
                </a:solidFill>
                <a:latin typeface="Arial" panose="020B0604020202020204" pitchFamily="34" charset="0"/>
              </a:defRPr>
            </a:lvl2pPr>
            <a:lvl3pPr marL="1143000" indent="-228600">
              <a:spcBef>
                <a:spcPct val="30000"/>
              </a:spcBef>
              <a:defRPr sz="1100">
                <a:solidFill>
                  <a:schemeClr val="tx1"/>
                </a:solidFill>
                <a:latin typeface="Arial" panose="020B0604020202020204" pitchFamily="34" charset="0"/>
              </a:defRPr>
            </a:lvl3pPr>
            <a:lvl4pPr marL="1600200" indent="-228600">
              <a:spcBef>
                <a:spcPct val="30000"/>
              </a:spcBef>
              <a:defRPr sz="1100">
                <a:solidFill>
                  <a:schemeClr val="tx1"/>
                </a:solidFill>
                <a:latin typeface="Arial" panose="020B0604020202020204" pitchFamily="34" charset="0"/>
              </a:defRPr>
            </a:lvl4pPr>
            <a:lvl5pPr marL="2057400" indent="-228600">
              <a:spcBef>
                <a:spcPct val="30000"/>
              </a:spcBef>
              <a:defRPr sz="1100">
                <a:solidFill>
                  <a:schemeClr val="tx1"/>
                </a:solidFill>
                <a:latin typeface="Arial" panose="020B0604020202020204" pitchFamily="34" charset="0"/>
              </a:defRPr>
            </a:lvl5pPr>
            <a:lvl6pPr marL="2514600" indent="-228600" eaLnBrk="0" fontAlgn="base" hangingPunct="0">
              <a:spcBef>
                <a:spcPct val="30000"/>
              </a:spcBef>
              <a:spcAft>
                <a:spcPct val="0"/>
              </a:spcAft>
              <a:defRPr sz="1100">
                <a:solidFill>
                  <a:schemeClr val="tx1"/>
                </a:solidFill>
                <a:latin typeface="Arial" panose="020B0604020202020204" pitchFamily="34" charset="0"/>
              </a:defRPr>
            </a:lvl6pPr>
            <a:lvl7pPr marL="2971800" indent="-228600" eaLnBrk="0" fontAlgn="base" hangingPunct="0">
              <a:spcBef>
                <a:spcPct val="30000"/>
              </a:spcBef>
              <a:spcAft>
                <a:spcPct val="0"/>
              </a:spcAft>
              <a:defRPr sz="1100">
                <a:solidFill>
                  <a:schemeClr val="tx1"/>
                </a:solidFill>
                <a:latin typeface="Arial" panose="020B0604020202020204" pitchFamily="34" charset="0"/>
              </a:defRPr>
            </a:lvl7pPr>
            <a:lvl8pPr marL="3429000" indent="-228600" eaLnBrk="0" fontAlgn="base" hangingPunct="0">
              <a:spcBef>
                <a:spcPct val="30000"/>
              </a:spcBef>
              <a:spcAft>
                <a:spcPct val="0"/>
              </a:spcAft>
              <a:defRPr sz="1100">
                <a:solidFill>
                  <a:schemeClr val="tx1"/>
                </a:solidFill>
                <a:latin typeface="Arial" panose="020B0604020202020204" pitchFamily="34" charset="0"/>
              </a:defRPr>
            </a:lvl8pPr>
            <a:lvl9pPr marL="3886200" indent="-228600" eaLnBrk="0" fontAlgn="base" hangingPunct="0">
              <a:spcBef>
                <a:spcPct val="30000"/>
              </a:spcBef>
              <a:spcAft>
                <a:spcPct val="0"/>
              </a:spcAft>
              <a:defRPr sz="1100">
                <a:solidFill>
                  <a:schemeClr val="tx1"/>
                </a:solidFill>
                <a:latin typeface="Arial" panose="020B0604020202020204" pitchFamily="34" charset="0"/>
              </a:defRPr>
            </a:lvl9pPr>
          </a:lstStyle>
          <a:p>
            <a:pPr>
              <a:spcBef>
                <a:spcPct val="0"/>
              </a:spcBef>
            </a:pPr>
            <a:fld id="{87519AE5-5794-45AC-AB11-0A069E3B9D03}" type="slidenum">
              <a:rPr lang="en-GB" altLang="en-US" sz="1200" smtClean="0"/>
              <a:pPr>
                <a:spcBef>
                  <a:spcPct val="0"/>
                </a:spcBef>
              </a:pPr>
              <a:t>1</a:t>
            </a:fld>
            <a:endParaRPr lang="en-GB"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5" name="Google Shape;265;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567743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pic>
        <p:nvPicPr>
          <p:cNvPr id="4" name="Picture 7" descr="logotype">
            <a:extLst>
              <a:ext uri="{FF2B5EF4-FFF2-40B4-BE49-F238E27FC236}">
                <a16:creationId xmlns:a16="http://schemas.microsoft.com/office/drawing/2014/main" id="{A7E8F0A2-5A35-4338-B792-DF5734F63F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2575" y="6207125"/>
            <a:ext cx="914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0" name="Rectangle 2"/>
          <p:cNvSpPr>
            <a:spLocks noGrp="1" noChangeArrowheads="1"/>
          </p:cNvSpPr>
          <p:nvPr>
            <p:ph type="ctrTitle"/>
          </p:nvPr>
        </p:nvSpPr>
        <p:spPr>
          <a:xfrm>
            <a:off x="323851" y="1798637"/>
            <a:ext cx="5686424" cy="507831"/>
          </a:xfrm>
          <a:solidFill>
            <a:srgbClr val="003F72"/>
          </a:solidFill>
          <a:extLst>
            <a:ext uri="{91240B29-F687-4F45-9708-019B960494DF}">
              <a14:hiddenLine xmlns:a14="http://schemas.microsoft.com/office/drawing/2010/main" w="9525" algn="ctr">
                <a:solidFill>
                  <a:schemeClr val="tx1"/>
                </a:solidFill>
                <a:miter lim="800000"/>
                <a:headEnd/>
                <a:tailEnd/>
              </a14:hiddenLine>
            </a:ext>
          </a:extLst>
        </p:spPr>
        <p:txBody>
          <a:bodyPr lIns="0" rIns="0">
            <a:spAutoFit/>
          </a:bodyPr>
          <a:lstStyle>
            <a:lvl1pPr>
              <a:spcBef>
                <a:spcPct val="20000"/>
              </a:spcBef>
              <a:buClr>
                <a:srgbClr val="00AEEF"/>
              </a:buClr>
              <a:buSzPct val="80000"/>
              <a:buFont typeface="Arial" charset="0"/>
              <a:buNone/>
              <a:defRPr sz="3300">
                <a:solidFill>
                  <a:schemeClr val="tx2"/>
                </a:solidFill>
              </a:defRPr>
            </a:lvl1pPr>
          </a:lstStyle>
          <a:p>
            <a:pPr lvl="0"/>
            <a:r>
              <a:rPr lang="en-GB" noProof="0"/>
              <a:t>Click to edit Master title style</a:t>
            </a:r>
          </a:p>
        </p:txBody>
      </p:sp>
      <p:sp>
        <p:nvSpPr>
          <p:cNvPr id="43011" name="Rectangle 3"/>
          <p:cNvSpPr>
            <a:spLocks noGrp="1" noChangeArrowheads="1"/>
          </p:cNvSpPr>
          <p:nvPr>
            <p:ph type="subTitle" idx="1"/>
          </p:nvPr>
        </p:nvSpPr>
        <p:spPr>
          <a:xfrm>
            <a:off x="323859" y="3597287"/>
            <a:ext cx="8348663" cy="368301"/>
          </a:xfrm>
          <a:extLst>
            <a:ext uri="{909E8E84-426E-40DD-AFC4-6F175D3DCCD1}">
              <a14:hiddenFill xmlns:a14="http://schemas.microsoft.com/office/drawing/2010/main">
                <a:solidFill>
                  <a:srgbClr val="8D817B"/>
                </a:solidFill>
              </a14:hiddenFill>
            </a:ext>
            <a:ext uri="{91240B29-F687-4F45-9708-019B960494DF}">
              <a14:hiddenLine xmlns:a14="http://schemas.microsoft.com/office/drawing/2010/main" w="9525" algn="ctr">
                <a:solidFill>
                  <a:schemeClr val="tx1"/>
                </a:solidFill>
                <a:miter lim="800000"/>
                <a:headEnd/>
                <a:tailEnd/>
              </a14:hiddenLine>
            </a:ext>
          </a:extLst>
        </p:spPr>
        <p:txBody>
          <a:bodyPr lIns="0" rIns="0"/>
          <a:lstStyle>
            <a:lvl1pPr marL="0" indent="0">
              <a:buFont typeface="Arial" charset="0"/>
              <a:buNone/>
              <a:defRPr>
                <a:solidFill>
                  <a:srgbClr val="00528D"/>
                </a:solidFill>
              </a:defRPr>
            </a:lvl1pPr>
          </a:lstStyle>
          <a:p>
            <a:pPr lvl="0"/>
            <a:r>
              <a:rPr lang="en-GB" noProof="0"/>
              <a:t>Click to edit Master subtitle style</a:t>
            </a:r>
          </a:p>
        </p:txBody>
      </p:sp>
    </p:spTree>
    <p:extLst>
      <p:ext uri="{BB962C8B-B14F-4D97-AF65-F5344CB8AC3E}">
        <p14:creationId xmlns:p14="http://schemas.microsoft.com/office/powerpoint/2010/main" val="2717231867"/>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4" name="Rectangle 4">
            <a:extLst>
              <a:ext uri="{FF2B5EF4-FFF2-40B4-BE49-F238E27FC236}">
                <a16:creationId xmlns:a16="http://schemas.microsoft.com/office/drawing/2014/main" id="{868B6B3F-4E82-418A-B7BB-9B4BEF88A36C}"/>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DD513F59-945B-4423-94AB-C565113670F5}"/>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6" name="Rectangle 6">
            <a:extLst>
              <a:ext uri="{FF2B5EF4-FFF2-40B4-BE49-F238E27FC236}">
                <a16:creationId xmlns:a16="http://schemas.microsoft.com/office/drawing/2014/main" id="{F4615CA7-CB0A-461D-8CA0-0AA2F852C95F}"/>
              </a:ext>
            </a:extLst>
          </p:cNvPr>
          <p:cNvSpPr>
            <a:spLocks noGrp="1" noChangeArrowheads="1"/>
          </p:cNvSpPr>
          <p:nvPr>
            <p:ph type="sldNum" sz="quarter" idx="12"/>
          </p:nvPr>
        </p:nvSpPr>
        <p:spPr>
          <a:ln/>
        </p:spPr>
        <p:txBody>
          <a:bodyPr/>
          <a:lstStyle>
            <a:lvl1pPr>
              <a:defRPr/>
            </a:lvl1pPr>
          </a:lstStyle>
          <a:p>
            <a:pPr>
              <a:defRPr/>
            </a:pPr>
            <a:fld id="{E2ED9114-8837-4AA2-806F-A485CE6D9DDB}" type="slidenum">
              <a:rPr lang="en-GB" altLang="en-US"/>
              <a:pPr>
                <a:defRPr/>
              </a:pPr>
              <a:t>‹#›</a:t>
            </a:fld>
            <a:endParaRPr lang="en-GB" altLang="en-US"/>
          </a:p>
        </p:txBody>
      </p:sp>
    </p:spTree>
    <p:extLst>
      <p:ext uri="{BB962C8B-B14F-4D97-AF65-F5344CB8AC3E}">
        <p14:creationId xmlns:p14="http://schemas.microsoft.com/office/powerpoint/2010/main" val="3395910952"/>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40" y="323862"/>
            <a:ext cx="2085975" cy="5551489"/>
          </a:xfrm>
        </p:spPr>
        <p:txBody>
          <a:bodyPr vert="eaVert"/>
          <a:lstStyle/>
          <a:p>
            <a:r>
              <a:rPr lang="en-US"/>
              <a:t>Click to edit Master title style</a:t>
            </a:r>
            <a:endParaRPr lang="fr-BE"/>
          </a:p>
        </p:txBody>
      </p:sp>
      <p:sp>
        <p:nvSpPr>
          <p:cNvPr id="3" name="Vertical Text Placeholder 2"/>
          <p:cNvSpPr>
            <a:spLocks noGrp="1"/>
          </p:cNvSpPr>
          <p:nvPr>
            <p:ph type="body" orient="vert" idx="1"/>
          </p:nvPr>
        </p:nvSpPr>
        <p:spPr>
          <a:xfrm>
            <a:off x="323850" y="323862"/>
            <a:ext cx="6110288" cy="55514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4" name="Rectangle 4">
            <a:extLst>
              <a:ext uri="{FF2B5EF4-FFF2-40B4-BE49-F238E27FC236}">
                <a16:creationId xmlns:a16="http://schemas.microsoft.com/office/drawing/2014/main" id="{F6DAB786-F5A8-4218-B2E3-6253A3A6DA89}"/>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16E4E6B0-3845-401D-987B-874532C5F53C}"/>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6" name="Rectangle 6">
            <a:extLst>
              <a:ext uri="{FF2B5EF4-FFF2-40B4-BE49-F238E27FC236}">
                <a16:creationId xmlns:a16="http://schemas.microsoft.com/office/drawing/2014/main" id="{BD5817B5-D683-421E-B131-3FA1317A897C}"/>
              </a:ext>
            </a:extLst>
          </p:cNvPr>
          <p:cNvSpPr>
            <a:spLocks noGrp="1" noChangeArrowheads="1"/>
          </p:cNvSpPr>
          <p:nvPr>
            <p:ph type="sldNum" sz="quarter" idx="12"/>
          </p:nvPr>
        </p:nvSpPr>
        <p:spPr>
          <a:ln/>
        </p:spPr>
        <p:txBody>
          <a:bodyPr/>
          <a:lstStyle>
            <a:lvl1pPr>
              <a:defRPr/>
            </a:lvl1pPr>
          </a:lstStyle>
          <a:p>
            <a:pPr>
              <a:defRPr/>
            </a:pPr>
            <a:fld id="{90374AB2-2803-486B-9C0F-8C7EBF97962F}" type="slidenum">
              <a:rPr lang="en-GB" altLang="en-US"/>
              <a:pPr>
                <a:defRPr/>
              </a:pPr>
              <a:t>‹#›</a:t>
            </a:fld>
            <a:endParaRPr lang="en-GB" altLang="en-US"/>
          </a:p>
        </p:txBody>
      </p:sp>
    </p:spTree>
    <p:extLst>
      <p:ext uri="{BB962C8B-B14F-4D97-AF65-F5344CB8AC3E}">
        <p14:creationId xmlns:p14="http://schemas.microsoft.com/office/powerpoint/2010/main" val="3988506811"/>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3859" y="323850"/>
            <a:ext cx="8348663" cy="381000"/>
          </a:xfrm>
        </p:spPr>
        <p:txBody>
          <a:bodyPr/>
          <a:lstStyle/>
          <a:p>
            <a:r>
              <a:rPr lang="en-US"/>
              <a:t>Click to edit Master title style</a:t>
            </a:r>
            <a:endParaRPr lang="fr-BE"/>
          </a:p>
        </p:txBody>
      </p:sp>
      <p:sp>
        <p:nvSpPr>
          <p:cNvPr id="3" name="Text Placeholder 2"/>
          <p:cNvSpPr>
            <a:spLocks noGrp="1"/>
          </p:cNvSpPr>
          <p:nvPr>
            <p:ph type="body" sz="half" idx="1"/>
          </p:nvPr>
        </p:nvSpPr>
        <p:spPr>
          <a:xfrm>
            <a:off x="323850" y="1598613"/>
            <a:ext cx="4097338" cy="42767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4" name="Content Placeholder 3"/>
          <p:cNvSpPr>
            <a:spLocks noGrp="1"/>
          </p:cNvSpPr>
          <p:nvPr>
            <p:ph sz="half" idx="2"/>
          </p:nvPr>
        </p:nvSpPr>
        <p:spPr>
          <a:xfrm>
            <a:off x="4573590" y="1598613"/>
            <a:ext cx="4098925" cy="42767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5" name="Rectangle 4">
            <a:extLst>
              <a:ext uri="{FF2B5EF4-FFF2-40B4-BE49-F238E27FC236}">
                <a16:creationId xmlns:a16="http://schemas.microsoft.com/office/drawing/2014/main" id="{0112921E-D666-4D37-94E2-4350F6569B59}"/>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ABB19B3C-0853-4AAE-9664-5F944FB90CAC}"/>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7" name="Rectangle 6">
            <a:extLst>
              <a:ext uri="{FF2B5EF4-FFF2-40B4-BE49-F238E27FC236}">
                <a16:creationId xmlns:a16="http://schemas.microsoft.com/office/drawing/2014/main" id="{312F509C-28CB-4034-8B1E-D5A8D8A27C4F}"/>
              </a:ext>
            </a:extLst>
          </p:cNvPr>
          <p:cNvSpPr>
            <a:spLocks noGrp="1" noChangeArrowheads="1"/>
          </p:cNvSpPr>
          <p:nvPr>
            <p:ph type="sldNum" sz="quarter" idx="12"/>
          </p:nvPr>
        </p:nvSpPr>
        <p:spPr>
          <a:ln/>
        </p:spPr>
        <p:txBody>
          <a:bodyPr/>
          <a:lstStyle>
            <a:lvl1pPr>
              <a:defRPr/>
            </a:lvl1pPr>
          </a:lstStyle>
          <a:p>
            <a:pPr>
              <a:defRPr/>
            </a:pPr>
            <a:fld id="{23D215CA-FBA0-485C-82A2-BD5F7D2724C7}" type="slidenum">
              <a:rPr lang="en-GB" altLang="en-US"/>
              <a:pPr>
                <a:defRPr/>
              </a:pPr>
              <a:t>‹#›</a:t>
            </a:fld>
            <a:endParaRPr lang="en-GB" altLang="en-US"/>
          </a:p>
        </p:txBody>
      </p:sp>
    </p:spTree>
    <p:extLst>
      <p:ext uri="{BB962C8B-B14F-4D97-AF65-F5344CB8AC3E}">
        <p14:creationId xmlns:p14="http://schemas.microsoft.com/office/powerpoint/2010/main" val="254247606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4" name="Rectangle 4">
            <a:extLst>
              <a:ext uri="{FF2B5EF4-FFF2-40B4-BE49-F238E27FC236}">
                <a16:creationId xmlns:a16="http://schemas.microsoft.com/office/drawing/2014/main" id="{AF86C144-0321-4C8E-8EA4-4BAD46FA72C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410F4869-D7A9-469B-BDEB-AE497B750650}"/>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6" name="Rectangle 6">
            <a:extLst>
              <a:ext uri="{FF2B5EF4-FFF2-40B4-BE49-F238E27FC236}">
                <a16:creationId xmlns:a16="http://schemas.microsoft.com/office/drawing/2014/main" id="{2A1CBC23-8F61-4C41-BF0F-632D615475BB}"/>
              </a:ext>
            </a:extLst>
          </p:cNvPr>
          <p:cNvSpPr>
            <a:spLocks noGrp="1" noChangeArrowheads="1"/>
          </p:cNvSpPr>
          <p:nvPr>
            <p:ph type="sldNum" sz="quarter" idx="12"/>
          </p:nvPr>
        </p:nvSpPr>
        <p:spPr>
          <a:ln/>
        </p:spPr>
        <p:txBody>
          <a:bodyPr/>
          <a:lstStyle>
            <a:lvl1pPr>
              <a:defRPr/>
            </a:lvl1pPr>
          </a:lstStyle>
          <a:p>
            <a:pPr>
              <a:defRPr/>
            </a:pPr>
            <a:fld id="{7DDB9114-A665-4BF8-BD53-761856228CE2}" type="slidenum">
              <a:rPr lang="en-GB" altLang="en-US"/>
              <a:pPr>
                <a:defRPr/>
              </a:pPr>
              <a:t>‹#›</a:t>
            </a:fld>
            <a:endParaRPr lang="en-GB" altLang="en-US"/>
          </a:p>
        </p:txBody>
      </p:sp>
    </p:spTree>
    <p:extLst>
      <p:ext uri="{BB962C8B-B14F-4D97-AF65-F5344CB8AC3E}">
        <p14:creationId xmlns:p14="http://schemas.microsoft.com/office/powerpoint/2010/main" val="59608284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lstStyle>
            <a:lvl1pPr algn="l">
              <a:defRPr sz="4100" b="1" cap="all"/>
            </a:lvl1pPr>
          </a:lstStyle>
          <a:p>
            <a:r>
              <a:rPr lang="en-US"/>
              <a:t>Click to edit Master title style</a:t>
            </a:r>
            <a:endParaRPr lang="fr-BE"/>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632" indent="0">
              <a:buNone/>
              <a:defRPr sz="1800"/>
            </a:lvl2pPr>
            <a:lvl3pPr marL="913270" indent="0">
              <a:buNone/>
              <a:defRPr sz="1600"/>
            </a:lvl3pPr>
            <a:lvl4pPr marL="1369903" indent="0">
              <a:buNone/>
              <a:defRPr sz="1400"/>
            </a:lvl4pPr>
            <a:lvl5pPr marL="1826536" indent="0">
              <a:buNone/>
              <a:defRPr sz="1400"/>
            </a:lvl5pPr>
            <a:lvl6pPr marL="2283167" indent="0">
              <a:buNone/>
              <a:defRPr sz="1400"/>
            </a:lvl6pPr>
            <a:lvl7pPr marL="2739804" indent="0">
              <a:buNone/>
              <a:defRPr sz="1400"/>
            </a:lvl7pPr>
            <a:lvl8pPr marL="3196438" indent="0">
              <a:buNone/>
              <a:defRPr sz="1400"/>
            </a:lvl8pPr>
            <a:lvl9pPr marL="365307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8CC48DB4-C672-4CD8-8F41-5EB1F03BE447}"/>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03FEE2D2-2F67-4D0F-8A6E-0E4222A8B03E}"/>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6" name="Rectangle 6">
            <a:extLst>
              <a:ext uri="{FF2B5EF4-FFF2-40B4-BE49-F238E27FC236}">
                <a16:creationId xmlns:a16="http://schemas.microsoft.com/office/drawing/2014/main" id="{71125700-40E1-406B-A00A-126E3FEAC1CF}"/>
              </a:ext>
            </a:extLst>
          </p:cNvPr>
          <p:cNvSpPr>
            <a:spLocks noGrp="1" noChangeArrowheads="1"/>
          </p:cNvSpPr>
          <p:nvPr>
            <p:ph type="sldNum" sz="quarter" idx="12"/>
          </p:nvPr>
        </p:nvSpPr>
        <p:spPr>
          <a:ln/>
        </p:spPr>
        <p:txBody>
          <a:bodyPr/>
          <a:lstStyle>
            <a:lvl1pPr>
              <a:defRPr/>
            </a:lvl1pPr>
          </a:lstStyle>
          <a:p>
            <a:pPr>
              <a:defRPr/>
            </a:pPr>
            <a:fld id="{4B7F3ABD-C10C-48CC-AE75-59997EE6B651}" type="slidenum">
              <a:rPr lang="en-GB" altLang="en-US"/>
              <a:pPr>
                <a:defRPr/>
              </a:pPr>
              <a:t>‹#›</a:t>
            </a:fld>
            <a:endParaRPr lang="en-GB" altLang="en-US"/>
          </a:p>
        </p:txBody>
      </p:sp>
    </p:spTree>
    <p:extLst>
      <p:ext uri="{BB962C8B-B14F-4D97-AF65-F5344CB8AC3E}">
        <p14:creationId xmlns:p14="http://schemas.microsoft.com/office/powerpoint/2010/main" val="389265079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BE"/>
          </a:p>
        </p:txBody>
      </p:sp>
      <p:sp>
        <p:nvSpPr>
          <p:cNvPr id="3" name="Content Placeholder 2"/>
          <p:cNvSpPr>
            <a:spLocks noGrp="1"/>
          </p:cNvSpPr>
          <p:nvPr>
            <p:ph sz="half" idx="1"/>
          </p:nvPr>
        </p:nvSpPr>
        <p:spPr>
          <a:xfrm>
            <a:off x="323850" y="1598613"/>
            <a:ext cx="4097338" cy="427672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4" name="Content Placeholder 3"/>
          <p:cNvSpPr>
            <a:spLocks noGrp="1"/>
          </p:cNvSpPr>
          <p:nvPr>
            <p:ph sz="half" idx="2"/>
          </p:nvPr>
        </p:nvSpPr>
        <p:spPr>
          <a:xfrm>
            <a:off x="4573590" y="1598613"/>
            <a:ext cx="4098925" cy="427672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5" name="Rectangle 4">
            <a:extLst>
              <a:ext uri="{FF2B5EF4-FFF2-40B4-BE49-F238E27FC236}">
                <a16:creationId xmlns:a16="http://schemas.microsoft.com/office/drawing/2014/main" id="{9F5B23C5-4700-40D9-B396-8CD98D80575F}"/>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D981E3B4-55C1-4CFB-8393-FFB67338A3E1}"/>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7" name="Rectangle 6">
            <a:extLst>
              <a:ext uri="{FF2B5EF4-FFF2-40B4-BE49-F238E27FC236}">
                <a16:creationId xmlns:a16="http://schemas.microsoft.com/office/drawing/2014/main" id="{D786C76A-81CA-463B-9CC7-A68769E91905}"/>
              </a:ext>
            </a:extLst>
          </p:cNvPr>
          <p:cNvSpPr>
            <a:spLocks noGrp="1" noChangeArrowheads="1"/>
          </p:cNvSpPr>
          <p:nvPr>
            <p:ph type="sldNum" sz="quarter" idx="12"/>
          </p:nvPr>
        </p:nvSpPr>
        <p:spPr>
          <a:ln/>
        </p:spPr>
        <p:txBody>
          <a:bodyPr/>
          <a:lstStyle>
            <a:lvl1pPr>
              <a:defRPr/>
            </a:lvl1pPr>
          </a:lstStyle>
          <a:p>
            <a:pPr>
              <a:defRPr/>
            </a:pPr>
            <a:fld id="{65C9C69A-E4AA-4EA8-86A1-A230EE23EF58}" type="slidenum">
              <a:rPr lang="en-GB" altLang="en-US"/>
              <a:pPr>
                <a:defRPr/>
              </a:pPr>
              <a:t>‹#›</a:t>
            </a:fld>
            <a:endParaRPr lang="en-GB" altLang="en-US"/>
          </a:p>
        </p:txBody>
      </p:sp>
    </p:spTree>
    <p:extLst>
      <p:ext uri="{BB962C8B-B14F-4D97-AF65-F5344CB8AC3E}">
        <p14:creationId xmlns:p14="http://schemas.microsoft.com/office/powerpoint/2010/main" val="340272787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4638"/>
            <a:ext cx="8229600" cy="1142999"/>
          </a:xfrm>
        </p:spPr>
        <p:txBody>
          <a:bodyPr/>
          <a:lstStyle>
            <a:lvl1pPr>
              <a:defRPr/>
            </a:lvl1pPr>
          </a:lstStyle>
          <a:p>
            <a:r>
              <a:rPr lang="en-US"/>
              <a:t>Click to edit Master title style</a:t>
            </a:r>
            <a:endParaRPr lang="fr-BE"/>
          </a:p>
        </p:txBody>
      </p:sp>
      <p:sp>
        <p:nvSpPr>
          <p:cNvPr id="3" name="Text Placeholder 2"/>
          <p:cNvSpPr>
            <a:spLocks noGrp="1"/>
          </p:cNvSpPr>
          <p:nvPr>
            <p:ph type="body" idx="1"/>
          </p:nvPr>
        </p:nvSpPr>
        <p:spPr>
          <a:xfrm>
            <a:off x="457200" y="1535125"/>
            <a:ext cx="4040188" cy="639763"/>
          </a:xfrm>
        </p:spPr>
        <p:txBody>
          <a:bodyPr anchor="b"/>
          <a:lstStyle>
            <a:lvl1pPr marL="0" indent="0">
              <a:buNone/>
              <a:defRPr sz="2400" b="1"/>
            </a:lvl1pPr>
            <a:lvl2pPr marL="456632" indent="0">
              <a:buNone/>
              <a:defRPr sz="2000" b="1"/>
            </a:lvl2pPr>
            <a:lvl3pPr marL="913270" indent="0">
              <a:buNone/>
              <a:defRPr sz="1800" b="1"/>
            </a:lvl3pPr>
            <a:lvl4pPr marL="1369903" indent="0">
              <a:buNone/>
              <a:defRPr sz="1600" b="1"/>
            </a:lvl4pPr>
            <a:lvl5pPr marL="1826536" indent="0">
              <a:buNone/>
              <a:defRPr sz="1600" b="1"/>
            </a:lvl5pPr>
            <a:lvl6pPr marL="2283167" indent="0">
              <a:buNone/>
              <a:defRPr sz="1600" b="1"/>
            </a:lvl6pPr>
            <a:lvl7pPr marL="2739804" indent="0">
              <a:buNone/>
              <a:defRPr sz="1600" b="1"/>
            </a:lvl7pPr>
            <a:lvl8pPr marL="3196438" indent="0">
              <a:buNone/>
              <a:defRPr sz="1600" b="1"/>
            </a:lvl8pPr>
            <a:lvl9pPr marL="365307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5" name="Text Placeholder 4"/>
          <p:cNvSpPr>
            <a:spLocks noGrp="1"/>
          </p:cNvSpPr>
          <p:nvPr>
            <p:ph type="body" sz="quarter" idx="3"/>
          </p:nvPr>
        </p:nvSpPr>
        <p:spPr>
          <a:xfrm>
            <a:off x="4645033" y="1535125"/>
            <a:ext cx="4041775" cy="639763"/>
          </a:xfrm>
        </p:spPr>
        <p:txBody>
          <a:bodyPr anchor="b"/>
          <a:lstStyle>
            <a:lvl1pPr marL="0" indent="0">
              <a:buNone/>
              <a:defRPr sz="2400" b="1"/>
            </a:lvl1pPr>
            <a:lvl2pPr marL="456632" indent="0">
              <a:buNone/>
              <a:defRPr sz="2000" b="1"/>
            </a:lvl2pPr>
            <a:lvl3pPr marL="913270" indent="0">
              <a:buNone/>
              <a:defRPr sz="1800" b="1"/>
            </a:lvl3pPr>
            <a:lvl4pPr marL="1369903" indent="0">
              <a:buNone/>
              <a:defRPr sz="1600" b="1"/>
            </a:lvl4pPr>
            <a:lvl5pPr marL="1826536" indent="0">
              <a:buNone/>
              <a:defRPr sz="1600" b="1"/>
            </a:lvl5pPr>
            <a:lvl6pPr marL="2283167" indent="0">
              <a:buNone/>
              <a:defRPr sz="1600" b="1"/>
            </a:lvl6pPr>
            <a:lvl7pPr marL="2739804" indent="0">
              <a:buNone/>
              <a:defRPr sz="1600" b="1"/>
            </a:lvl7pPr>
            <a:lvl8pPr marL="3196438" indent="0">
              <a:buNone/>
              <a:defRPr sz="1600" b="1"/>
            </a:lvl8pPr>
            <a:lvl9pPr marL="365307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7" name="Rectangle 4">
            <a:extLst>
              <a:ext uri="{FF2B5EF4-FFF2-40B4-BE49-F238E27FC236}">
                <a16:creationId xmlns:a16="http://schemas.microsoft.com/office/drawing/2014/main" id="{DE9669F2-2A07-44D6-89A1-9DE3707E5967}"/>
              </a:ext>
            </a:extLst>
          </p:cNvPr>
          <p:cNvSpPr>
            <a:spLocks noGrp="1" noChangeArrowheads="1"/>
          </p:cNvSpPr>
          <p:nvPr>
            <p:ph type="dt" sz="half" idx="10"/>
          </p:nvPr>
        </p:nvSpPr>
        <p:spPr>
          <a:ln/>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A22C60AC-A223-4ADB-8B59-09EB3A411F1C}"/>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9" name="Rectangle 6">
            <a:extLst>
              <a:ext uri="{FF2B5EF4-FFF2-40B4-BE49-F238E27FC236}">
                <a16:creationId xmlns:a16="http://schemas.microsoft.com/office/drawing/2014/main" id="{F54D4514-4CAE-4CD1-95F1-F97B0801ED81}"/>
              </a:ext>
            </a:extLst>
          </p:cNvPr>
          <p:cNvSpPr>
            <a:spLocks noGrp="1" noChangeArrowheads="1"/>
          </p:cNvSpPr>
          <p:nvPr>
            <p:ph type="sldNum" sz="quarter" idx="12"/>
          </p:nvPr>
        </p:nvSpPr>
        <p:spPr>
          <a:ln/>
        </p:spPr>
        <p:txBody>
          <a:bodyPr/>
          <a:lstStyle>
            <a:lvl1pPr>
              <a:defRPr/>
            </a:lvl1pPr>
          </a:lstStyle>
          <a:p>
            <a:pPr>
              <a:defRPr/>
            </a:pPr>
            <a:fld id="{44FC62FB-C1F7-4DE7-A5EB-8CA3B91677BC}" type="slidenum">
              <a:rPr lang="en-GB" altLang="en-US"/>
              <a:pPr>
                <a:defRPr/>
              </a:pPr>
              <a:t>‹#›</a:t>
            </a:fld>
            <a:endParaRPr lang="en-GB" altLang="en-US"/>
          </a:p>
        </p:txBody>
      </p:sp>
    </p:spTree>
    <p:extLst>
      <p:ext uri="{BB962C8B-B14F-4D97-AF65-F5344CB8AC3E}">
        <p14:creationId xmlns:p14="http://schemas.microsoft.com/office/powerpoint/2010/main" val="1021674637"/>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BE"/>
          </a:p>
        </p:txBody>
      </p:sp>
      <p:sp>
        <p:nvSpPr>
          <p:cNvPr id="3" name="Rectangle 4">
            <a:extLst>
              <a:ext uri="{FF2B5EF4-FFF2-40B4-BE49-F238E27FC236}">
                <a16:creationId xmlns:a16="http://schemas.microsoft.com/office/drawing/2014/main" id="{57612D93-E9C7-46D9-A08D-A90D604E0DEE}"/>
              </a:ext>
            </a:extLst>
          </p:cNvPr>
          <p:cNvSpPr>
            <a:spLocks noGrp="1" noChangeArrowheads="1"/>
          </p:cNvSpPr>
          <p:nvPr>
            <p:ph type="dt" sz="half" idx="10"/>
          </p:nvPr>
        </p:nvSpPr>
        <p:spPr>
          <a:ln/>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67E6E840-FE05-4C84-8191-6835F99B49BE}"/>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5" name="Rectangle 6">
            <a:extLst>
              <a:ext uri="{FF2B5EF4-FFF2-40B4-BE49-F238E27FC236}">
                <a16:creationId xmlns:a16="http://schemas.microsoft.com/office/drawing/2014/main" id="{DB38357C-521F-4081-923F-EC4B80FC8B02}"/>
              </a:ext>
            </a:extLst>
          </p:cNvPr>
          <p:cNvSpPr>
            <a:spLocks noGrp="1" noChangeArrowheads="1"/>
          </p:cNvSpPr>
          <p:nvPr>
            <p:ph type="sldNum" sz="quarter" idx="12"/>
          </p:nvPr>
        </p:nvSpPr>
        <p:spPr>
          <a:ln/>
        </p:spPr>
        <p:txBody>
          <a:bodyPr/>
          <a:lstStyle>
            <a:lvl1pPr>
              <a:defRPr/>
            </a:lvl1pPr>
          </a:lstStyle>
          <a:p>
            <a:pPr>
              <a:defRPr/>
            </a:pPr>
            <a:fld id="{901CA3D0-B8A7-4A60-B6A8-01CC0DD82B9D}" type="slidenum">
              <a:rPr lang="en-GB" altLang="en-US"/>
              <a:pPr>
                <a:defRPr/>
              </a:pPr>
              <a:t>‹#›</a:t>
            </a:fld>
            <a:endParaRPr lang="en-GB" altLang="en-US"/>
          </a:p>
        </p:txBody>
      </p:sp>
    </p:spTree>
    <p:extLst>
      <p:ext uri="{BB962C8B-B14F-4D97-AF65-F5344CB8AC3E}">
        <p14:creationId xmlns:p14="http://schemas.microsoft.com/office/powerpoint/2010/main" val="3377741679"/>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19320A3-4892-4D09-B72C-041DA4A617AE}"/>
              </a:ext>
            </a:extLst>
          </p:cNvPr>
          <p:cNvSpPr>
            <a:spLocks noGrp="1" noChangeArrowheads="1"/>
          </p:cNvSpPr>
          <p:nvPr>
            <p:ph type="dt" sz="half" idx="10"/>
          </p:nvPr>
        </p:nvSpPr>
        <p:spPr>
          <a:ln/>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F054462E-CE42-47C0-A722-D829795D5822}"/>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4" name="Rectangle 6">
            <a:extLst>
              <a:ext uri="{FF2B5EF4-FFF2-40B4-BE49-F238E27FC236}">
                <a16:creationId xmlns:a16="http://schemas.microsoft.com/office/drawing/2014/main" id="{D5531F69-6D27-49E5-AD11-66EEE55142E7}"/>
              </a:ext>
            </a:extLst>
          </p:cNvPr>
          <p:cNvSpPr>
            <a:spLocks noGrp="1" noChangeArrowheads="1"/>
          </p:cNvSpPr>
          <p:nvPr>
            <p:ph type="sldNum" sz="quarter" idx="12"/>
          </p:nvPr>
        </p:nvSpPr>
        <p:spPr>
          <a:ln/>
        </p:spPr>
        <p:txBody>
          <a:bodyPr/>
          <a:lstStyle>
            <a:lvl1pPr>
              <a:defRPr/>
            </a:lvl1pPr>
          </a:lstStyle>
          <a:p>
            <a:pPr>
              <a:defRPr/>
            </a:pPr>
            <a:fld id="{F07BBE35-054F-4E45-AFDE-5EAC8839E661}" type="slidenum">
              <a:rPr lang="en-GB" altLang="en-US"/>
              <a:pPr>
                <a:defRPr/>
              </a:pPr>
              <a:t>‹#›</a:t>
            </a:fld>
            <a:endParaRPr lang="en-GB" altLang="en-US"/>
          </a:p>
        </p:txBody>
      </p:sp>
    </p:spTree>
    <p:extLst>
      <p:ext uri="{BB962C8B-B14F-4D97-AF65-F5344CB8AC3E}">
        <p14:creationId xmlns:p14="http://schemas.microsoft.com/office/powerpoint/2010/main" val="3490878354"/>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63"/>
            <a:ext cx="3008312" cy="1162051"/>
          </a:xfrm>
        </p:spPr>
        <p:txBody>
          <a:bodyPr anchor="b"/>
          <a:lstStyle>
            <a:lvl1pPr algn="l">
              <a:defRPr sz="2000" b="1"/>
            </a:lvl1pPr>
          </a:lstStyle>
          <a:p>
            <a:r>
              <a:rPr lang="en-US"/>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4" name="Text Placeholder 3"/>
          <p:cNvSpPr>
            <a:spLocks noGrp="1"/>
          </p:cNvSpPr>
          <p:nvPr>
            <p:ph type="body" sz="half" idx="2"/>
          </p:nvPr>
        </p:nvSpPr>
        <p:spPr>
          <a:xfrm>
            <a:off x="457208" y="1435100"/>
            <a:ext cx="3008312" cy="4691064"/>
          </a:xfrm>
        </p:spPr>
        <p:txBody>
          <a:bodyPr/>
          <a:lstStyle>
            <a:lvl1pPr marL="0" indent="0">
              <a:buNone/>
              <a:defRPr sz="1400"/>
            </a:lvl1pPr>
            <a:lvl2pPr marL="456632" indent="0">
              <a:buNone/>
              <a:defRPr sz="1100"/>
            </a:lvl2pPr>
            <a:lvl3pPr marL="913270" indent="0">
              <a:buNone/>
              <a:defRPr sz="1000"/>
            </a:lvl3pPr>
            <a:lvl4pPr marL="1369903" indent="0">
              <a:buNone/>
              <a:defRPr sz="900"/>
            </a:lvl4pPr>
            <a:lvl5pPr marL="1826536" indent="0">
              <a:buNone/>
              <a:defRPr sz="900"/>
            </a:lvl5pPr>
            <a:lvl6pPr marL="2283167" indent="0">
              <a:buNone/>
              <a:defRPr sz="900"/>
            </a:lvl6pPr>
            <a:lvl7pPr marL="2739804" indent="0">
              <a:buNone/>
              <a:defRPr sz="900"/>
            </a:lvl7pPr>
            <a:lvl8pPr marL="3196438" indent="0">
              <a:buNone/>
              <a:defRPr sz="900"/>
            </a:lvl8pPr>
            <a:lvl9pPr marL="365307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C456BDC7-76AE-431C-9C32-6DD4774CE7EA}"/>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307AC38F-4437-4BCF-A253-FDB8704CE7A4}"/>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7" name="Rectangle 6">
            <a:extLst>
              <a:ext uri="{FF2B5EF4-FFF2-40B4-BE49-F238E27FC236}">
                <a16:creationId xmlns:a16="http://schemas.microsoft.com/office/drawing/2014/main" id="{CD3D2501-C693-4664-B89E-E7CD82253751}"/>
              </a:ext>
            </a:extLst>
          </p:cNvPr>
          <p:cNvSpPr>
            <a:spLocks noGrp="1" noChangeArrowheads="1"/>
          </p:cNvSpPr>
          <p:nvPr>
            <p:ph type="sldNum" sz="quarter" idx="12"/>
          </p:nvPr>
        </p:nvSpPr>
        <p:spPr>
          <a:ln/>
        </p:spPr>
        <p:txBody>
          <a:bodyPr/>
          <a:lstStyle>
            <a:lvl1pPr>
              <a:defRPr/>
            </a:lvl1pPr>
          </a:lstStyle>
          <a:p>
            <a:pPr>
              <a:defRPr/>
            </a:pPr>
            <a:fld id="{87432047-C0D6-4850-A2A7-CE6AF49D851F}" type="slidenum">
              <a:rPr lang="en-GB" altLang="en-US"/>
              <a:pPr>
                <a:defRPr/>
              </a:pPr>
              <a:t>‹#›</a:t>
            </a:fld>
            <a:endParaRPr lang="en-GB" altLang="en-US"/>
          </a:p>
        </p:txBody>
      </p:sp>
    </p:spTree>
    <p:extLst>
      <p:ext uri="{BB962C8B-B14F-4D97-AF65-F5344CB8AC3E}">
        <p14:creationId xmlns:p14="http://schemas.microsoft.com/office/powerpoint/2010/main" val="3857825261"/>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13"/>
            <a:ext cx="5486400" cy="566737"/>
          </a:xfrm>
        </p:spPr>
        <p:txBody>
          <a:bodyPr anchor="b"/>
          <a:lstStyle>
            <a:lvl1pPr algn="l">
              <a:defRPr sz="2000" b="1"/>
            </a:lvl1pPr>
          </a:lstStyle>
          <a:p>
            <a:r>
              <a:rPr lang="en-US"/>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632" indent="0">
              <a:buNone/>
              <a:defRPr sz="2800"/>
            </a:lvl2pPr>
            <a:lvl3pPr marL="913270" indent="0">
              <a:buNone/>
              <a:defRPr sz="2400"/>
            </a:lvl3pPr>
            <a:lvl4pPr marL="1369903" indent="0">
              <a:buNone/>
              <a:defRPr sz="2000"/>
            </a:lvl4pPr>
            <a:lvl5pPr marL="1826536" indent="0">
              <a:buNone/>
              <a:defRPr sz="2000"/>
            </a:lvl5pPr>
            <a:lvl6pPr marL="2283167" indent="0">
              <a:buNone/>
              <a:defRPr sz="2000"/>
            </a:lvl6pPr>
            <a:lvl7pPr marL="2739804" indent="0">
              <a:buNone/>
              <a:defRPr sz="2000"/>
            </a:lvl7pPr>
            <a:lvl8pPr marL="3196438" indent="0">
              <a:buNone/>
              <a:defRPr sz="2000"/>
            </a:lvl8pPr>
            <a:lvl9pPr marL="3653070" indent="0">
              <a:buNone/>
              <a:defRPr sz="2000"/>
            </a:lvl9pPr>
          </a:lstStyle>
          <a:p>
            <a:pPr lvl="0"/>
            <a:endParaRPr lang="fr-BE" noProof="0"/>
          </a:p>
        </p:txBody>
      </p:sp>
      <p:sp>
        <p:nvSpPr>
          <p:cNvPr id="4" name="Text Placeholder 3"/>
          <p:cNvSpPr>
            <a:spLocks noGrp="1"/>
          </p:cNvSpPr>
          <p:nvPr>
            <p:ph type="body" sz="half" idx="2"/>
          </p:nvPr>
        </p:nvSpPr>
        <p:spPr>
          <a:xfrm>
            <a:off x="1792288" y="5367350"/>
            <a:ext cx="5486400" cy="804863"/>
          </a:xfrm>
        </p:spPr>
        <p:txBody>
          <a:bodyPr/>
          <a:lstStyle>
            <a:lvl1pPr marL="0" indent="0">
              <a:buNone/>
              <a:defRPr sz="1400"/>
            </a:lvl1pPr>
            <a:lvl2pPr marL="456632" indent="0">
              <a:buNone/>
              <a:defRPr sz="1100"/>
            </a:lvl2pPr>
            <a:lvl3pPr marL="913270" indent="0">
              <a:buNone/>
              <a:defRPr sz="1000"/>
            </a:lvl3pPr>
            <a:lvl4pPr marL="1369903" indent="0">
              <a:buNone/>
              <a:defRPr sz="900"/>
            </a:lvl4pPr>
            <a:lvl5pPr marL="1826536" indent="0">
              <a:buNone/>
              <a:defRPr sz="900"/>
            </a:lvl5pPr>
            <a:lvl6pPr marL="2283167" indent="0">
              <a:buNone/>
              <a:defRPr sz="900"/>
            </a:lvl6pPr>
            <a:lvl7pPr marL="2739804" indent="0">
              <a:buNone/>
              <a:defRPr sz="900"/>
            </a:lvl7pPr>
            <a:lvl8pPr marL="3196438" indent="0">
              <a:buNone/>
              <a:defRPr sz="900"/>
            </a:lvl8pPr>
            <a:lvl9pPr marL="365307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A9D137A3-9E51-46F1-A79D-881A4A2496DA}"/>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31EAF962-4654-47FF-9F3D-E4973548400B}"/>
              </a:ext>
            </a:extLst>
          </p:cNvPr>
          <p:cNvSpPr>
            <a:spLocks noGrp="1" noChangeArrowheads="1"/>
          </p:cNvSpPr>
          <p:nvPr>
            <p:ph type="ftr" sz="quarter" idx="11"/>
          </p:nvPr>
        </p:nvSpPr>
        <p:spPr>
          <a:ln/>
        </p:spPr>
        <p:txBody>
          <a:bodyPr/>
          <a:lstStyle>
            <a:lvl1pPr>
              <a:defRPr/>
            </a:lvl1pPr>
          </a:lstStyle>
          <a:p>
            <a:pPr>
              <a:defRPr/>
            </a:pPr>
            <a:r>
              <a:rPr lang="en-GB"/>
              <a:t>titleofthepresentation</a:t>
            </a:r>
          </a:p>
        </p:txBody>
      </p:sp>
      <p:sp>
        <p:nvSpPr>
          <p:cNvPr id="7" name="Rectangle 6">
            <a:extLst>
              <a:ext uri="{FF2B5EF4-FFF2-40B4-BE49-F238E27FC236}">
                <a16:creationId xmlns:a16="http://schemas.microsoft.com/office/drawing/2014/main" id="{9B16191F-86A4-4892-891D-06DF7E4BB69E}"/>
              </a:ext>
            </a:extLst>
          </p:cNvPr>
          <p:cNvSpPr>
            <a:spLocks noGrp="1" noChangeArrowheads="1"/>
          </p:cNvSpPr>
          <p:nvPr>
            <p:ph type="sldNum" sz="quarter" idx="12"/>
          </p:nvPr>
        </p:nvSpPr>
        <p:spPr>
          <a:ln/>
        </p:spPr>
        <p:txBody>
          <a:bodyPr/>
          <a:lstStyle>
            <a:lvl1pPr>
              <a:defRPr/>
            </a:lvl1pPr>
          </a:lstStyle>
          <a:p>
            <a:pPr>
              <a:defRPr/>
            </a:pPr>
            <a:fld id="{6C1A8A2F-069B-4824-B7E2-F54815B92717}" type="slidenum">
              <a:rPr lang="en-GB" altLang="en-US"/>
              <a:pPr>
                <a:defRPr/>
              </a:pPr>
              <a:t>‹#›</a:t>
            </a:fld>
            <a:endParaRPr lang="en-GB" altLang="en-US"/>
          </a:p>
        </p:txBody>
      </p:sp>
    </p:spTree>
    <p:extLst>
      <p:ext uri="{BB962C8B-B14F-4D97-AF65-F5344CB8AC3E}">
        <p14:creationId xmlns:p14="http://schemas.microsoft.com/office/powerpoint/2010/main" val="3353659477"/>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BE15E07E-6577-470B-A79A-D52F2F50DBA2}"/>
              </a:ext>
            </a:extLst>
          </p:cNvPr>
          <p:cNvSpPr>
            <a:spLocks noGrp="1" noChangeArrowheads="1"/>
          </p:cNvSpPr>
          <p:nvPr>
            <p:ph type="title"/>
          </p:nvPr>
        </p:nvSpPr>
        <p:spPr bwMode="auto">
          <a:xfrm>
            <a:off x="323850" y="323850"/>
            <a:ext cx="8348663" cy="381000"/>
          </a:xfrm>
          <a:prstGeom prst="rect">
            <a:avLst/>
          </a:prstGeom>
          <a:solidFill>
            <a:srgbClr val="00528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7977" tIns="0" rIns="17977" bIns="0" numCol="1" anchor="t" anchorCtr="0" compatLnSpc="1">
            <a:prstTxWarp prst="textNoShape">
              <a:avLst/>
            </a:prstTxWarp>
          </a:bodyPr>
          <a:lstStyle/>
          <a:p>
            <a:pPr lvl="0"/>
            <a:r>
              <a:rPr lang="en-GB" altLang="en-US"/>
              <a:t>Click to edit Master title style</a:t>
            </a:r>
          </a:p>
        </p:txBody>
      </p:sp>
      <p:sp>
        <p:nvSpPr>
          <p:cNvPr id="23555" name="Rectangle 3">
            <a:extLst>
              <a:ext uri="{FF2B5EF4-FFF2-40B4-BE49-F238E27FC236}">
                <a16:creationId xmlns:a16="http://schemas.microsoft.com/office/drawing/2014/main" id="{1FAF2B14-AA6A-4B66-82D7-6C5DD3CB9638}"/>
              </a:ext>
            </a:extLst>
          </p:cNvPr>
          <p:cNvSpPr>
            <a:spLocks noGrp="1" noChangeArrowheads="1"/>
          </p:cNvSpPr>
          <p:nvPr>
            <p:ph type="body" idx="1"/>
          </p:nvPr>
        </p:nvSpPr>
        <p:spPr bwMode="auto">
          <a:xfrm>
            <a:off x="323850" y="1598613"/>
            <a:ext cx="8348663" cy="427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7977" tIns="0" rIns="17977"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23556" name="Rectangle 4">
            <a:extLst>
              <a:ext uri="{FF2B5EF4-FFF2-40B4-BE49-F238E27FC236}">
                <a16:creationId xmlns:a16="http://schemas.microsoft.com/office/drawing/2014/main" id="{881DEFF4-61CC-4B2D-9068-27849166C11F}"/>
              </a:ext>
            </a:extLst>
          </p:cNvPr>
          <p:cNvSpPr>
            <a:spLocks noGrp="1" noChangeArrowheads="1"/>
          </p:cNvSpPr>
          <p:nvPr>
            <p:ph type="dt" sz="half" idx="2"/>
          </p:nvPr>
        </p:nvSpPr>
        <p:spPr bwMode="auto">
          <a:xfrm>
            <a:off x="684213" y="6207125"/>
            <a:ext cx="259238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eaLnBrk="1" hangingPunct="1">
              <a:defRPr sz="1100">
                <a:solidFill>
                  <a:srgbClr val="8D817B"/>
                </a:solidFill>
                <a:latin typeface="Arial" charset="0"/>
              </a:defRPr>
            </a:lvl1pPr>
          </a:lstStyle>
          <a:p>
            <a:pPr>
              <a:defRPr/>
            </a:pPr>
            <a:endParaRPr lang="en-GB"/>
          </a:p>
        </p:txBody>
      </p:sp>
      <p:sp>
        <p:nvSpPr>
          <p:cNvPr id="23557" name="Rectangle 5">
            <a:extLst>
              <a:ext uri="{FF2B5EF4-FFF2-40B4-BE49-F238E27FC236}">
                <a16:creationId xmlns:a16="http://schemas.microsoft.com/office/drawing/2014/main" id="{992E9FEE-604F-4581-8E86-EEF17A936C67}"/>
              </a:ext>
            </a:extLst>
          </p:cNvPr>
          <p:cNvSpPr>
            <a:spLocks noGrp="1" noChangeArrowheads="1"/>
          </p:cNvSpPr>
          <p:nvPr>
            <p:ph type="ftr" sz="quarter" idx="3"/>
          </p:nvPr>
        </p:nvSpPr>
        <p:spPr bwMode="auto">
          <a:xfrm>
            <a:off x="3348038" y="6207125"/>
            <a:ext cx="6424612"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eaLnBrk="1" hangingPunct="1">
              <a:defRPr sz="1100">
                <a:solidFill>
                  <a:srgbClr val="8D817B"/>
                </a:solidFill>
                <a:latin typeface="Arial" charset="0"/>
              </a:defRPr>
            </a:lvl1pPr>
          </a:lstStyle>
          <a:p>
            <a:pPr>
              <a:defRPr/>
            </a:pPr>
            <a:r>
              <a:rPr lang="en-GB"/>
              <a:t>titleofthepresentation</a:t>
            </a:r>
          </a:p>
        </p:txBody>
      </p:sp>
      <p:sp>
        <p:nvSpPr>
          <p:cNvPr id="23558" name="Rectangle 6">
            <a:extLst>
              <a:ext uri="{FF2B5EF4-FFF2-40B4-BE49-F238E27FC236}">
                <a16:creationId xmlns:a16="http://schemas.microsoft.com/office/drawing/2014/main" id="{C55DA895-6135-4F5A-B608-4D65B7262472}"/>
              </a:ext>
            </a:extLst>
          </p:cNvPr>
          <p:cNvSpPr>
            <a:spLocks noGrp="1" noChangeArrowheads="1"/>
          </p:cNvSpPr>
          <p:nvPr>
            <p:ph type="sldNum" sz="quarter" idx="4"/>
          </p:nvPr>
        </p:nvSpPr>
        <p:spPr bwMode="auto">
          <a:xfrm>
            <a:off x="323850" y="6207125"/>
            <a:ext cx="360363"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eaLnBrk="1" hangingPunct="1">
              <a:defRPr sz="1100">
                <a:solidFill>
                  <a:srgbClr val="8D817B"/>
                </a:solidFill>
              </a:defRPr>
            </a:lvl1pPr>
          </a:lstStyle>
          <a:p>
            <a:pPr>
              <a:defRPr/>
            </a:pPr>
            <a:fld id="{E0BA796E-9ABD-489F-A368-996ABEB48A43}" type="slidenum">
              <a:rPr lang="en-GB" altLang="en-US"/>
              <a:pPr>
                <a:defRPr/>
              </a:pPr>
              <a:t>‹#›</a:t>
            </a:fld>
            <a:endParaRPr lang="en-GB" altLang="en-US"/>
          </a:p>
        </p:txBody>
      </p:sp>
      <p:pic>
        <p:nvPicPr>
          <p:cNvPr id="1031" name="Picture 7" descr="logotype">
            <a:extLst>
              <a:ext uri="{FF2B5EF4-FFF2-40B4-BE49-F238E27FC236}">
                <a16:creationId xmlns:a16="http://schemas.microsoft.com/office/drawing/2014/main" id="{0077D6D2-66CC-4612-9AE3-3620369B69C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02575" y="6207125"/>
            <a:ext cx="914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999" r:id="rId1"/>
    <p:sldLayoutId id="2147486988" r:id="rId2"/>
    <p:sldLayoutId id="2147486989" r:id="rId3"/>
    <p:sldLayoutId id="2147486990" r:id="rId4"/>
    <p:sldLayoutId id="2147486991" r:id="rId5"/>
    <p:sldLayoutId id="2147486992" r:id="rId6"/>
    <p:sldLayoutId id="2147486993" r:id="rId7"/>
    <p:sldLayoutId id="2147486994" r:id="rId8"/>
    <p:sldLayoutId id="2147486995" r:id="rId9"/>
    <p:sldLayoutId id="2147486996" r:id="rId10"/>
    <p:sldLayoutId id="2147486997" r:id="rId11"/>
    <p:sldLayoutId id="2147486998" r:id="rId12"/>
  </p:sldLayoutIdLst>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wipe(left)">
                                      <p:cBhvr>
                                        <p:cTn id="7" dur="500"/>
                                        <p:tgtEl>
                                          <p:spTgt spid="23554"/>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555">
                                            <p:txEl>
                                              <p:pRg st="0" end="0"/>
                                            </p:txEl>
                                          </p:spTgt>
                                        </p:tgtEl>
                                        <p:attrNameLst>
                                          <p:attrName>style.visibility</p:attrName>
                                        </p:attrNameLst>
                                      </p:cBhvr>
                                      <p:to>
                                        <p:strVal val="visible"/>
                                      </p:to>
                                    </p:set>
                                    <p:animEffect transition="in" filter="wipe(left)">
                                      <p:cBhvr>
                                        <p:cTn id="11" dur="500"/>
                                        <p:tgtEl>
                                          <p:spTgt spid="23555">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555">
                                            <p:txEl>
                                              <p:pRg st="1" end="1"/>
                                            </p:txEl>
                                          </p:spTgt>
                                        </p:tgtEl>
                                        <p:attrNameLst>
                                          <p:attrName>style.visibility</p:attrName>
                                        </p:attrNameLst>
                                      </p:cBhvr>
                                      <p:to>
                                        <p:strVal val="visible"/>
                                      </p:to>
                                    </p:set>
                                    <p:animEffect transition="in" filter="wipe(left)">
                                      <p:cBhvr>
                                        <p:cTn id="15" dur="500"/>
                                        <p:tgtEl>
                                          <p:spTgt spid="23555">
                                            <p:txEl>
                                              <p:pRg st="1" end="1"/>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3555">
                                            <p:txEl>
                                              <p:pRg st="2" end="2"/>
                                            </p:txEl>
                                          </p:spTgt>
                                        </p:tgtEl>
                                        <p:attrNameLst>
                                          <p:attrName>style.visibility</p:attrName>
                                        </p:attrNameLst>
                                      </p:cBhvr>
                                      <p:to>
                                        <p:strVal val="visible"/>
                                      </p:to>
                                    </p:set>
                                    <p:animEffect transition="in" filter="wipe(left)">
                                      <p:cBhvr>
                                        <p:cTn id="19" dur="500"/>
                                        <p:tgtEl>
                                          <p:spTgt spid="23555">
                                            <p:txEl>
                                              <p:pRg st="2" end="2"/>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555">
                                            <p:txEl>
                                              <p:pRg st="3" end="3"/>
                                            </p:txEl>
                                          </p:spTgt>
                                        </p:tgtEl>
                                        <p:attrNameLst>
                                          <p:attrName>style.visibility</p:attrName>
                                        </p:attrNameLst>
                                      </p:cBhvr>
                                      <p:to>
                                        <p:strVal val="visible"/>
                                      </p:to>
                                    </p:set>
                                    <p:animEffect transition="in" filter="wipe(left)">
                                      <p:cBhvr>
                                        <p:cTn id="23" dur="500"/>
                                        <p:tgtEl>
                                          <p:spTgt spid="23555">
                                            <p:txEl>
                                              <p:pRg st="3" end="3"/>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555">
                                            <p:txEl>
                                              <p:pRg st="4" end="4"/>
                                            </p:txEl>
                                          </p:spTgt>
                                        </p:tgtEl>
                                        <p:attrNameLst>
                                          <p:attrName>style.visibility</p:attrName>
                                        </p:attrNameLst>
                                      </p:cBhvr>
                                      <p:to>
                                        <p:strVal val="visible"/>
                                      </p:to>
                                    </p:set>
                                    <p:animEffect transition="in" filter="wipe(left)">
                                      <p:cBhvr>
                                        <p:cTn id="27" dur="500"/>
                                        <p:tgtEl>
                                          <p:spTgt spid="235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build="p">
        <p:tmplLst>
          <p:tmpl lvl="1">
            <p:tnLst>
              <p:par>
                <p:cTn presetID="22" presetClass="entr" presetSubtype="8" fill="hold" nodeType="afterEffect">
                  <p:stCondLst>
                    <p:cond delay="0"/>
                  </p:stCondLst>
                  <p:childTnLst>
                    <p:set>
                      <p:cBhvr>
                        <p:cTn dur="1" fill="hold">
                          <p:stCondLst>
                            <p:cond delay="0"/>
                          </p:stCondLst>
                        </p:cTn>
                        <p:tgtEl>
                          <p:spTgt spid="23555"/>
                        </p:tgtEl>
                        <p:attrNameLst>
                          <p:attrName>style.visibility</p:attrName>
                        </p:attrNameLst>
                      </p:cBhvr>
                      <p:to>
                        <p:strVal val="visible"/>
                      </p:to>
                    </p:set>
                    <p:animEffect transition="in" filter="wipe(left)">
                      <p:cBhvr>
                        <p:cTn dur="500"/>
                        <p:tgtEl>
                          <p:spTgt spid="23555"/>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23555"/>
                        </p:tgtEl>
                        <p:attrNameLst>
                          <p:attrName>style.visibility</p:attrName>
                        </p:attrNameLst>
                      </p:cBhvr>
                      <p:to>
                        <p:strVal val="visible"/>
                      </p:to>
                    </p:set>
                    <p:animEffect transition="in" filter="wipe(left)">
                      <p:cBhvr>
                        <p:cTn dur="500"/>
                        <p:tgtEl>
                          <p:spTgt spid="23555"/>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23555"/>
                        </p:tgtEl>
                        <p:attrNameLst>
                          <p:attrName>style.visibility</p:attrName>
                        </p:attrNameLst>
                      </p:cBhvr>
                      <p:to>
                        <p:strVal val="visible"/>
                      </p:to>
                    </p:set>
                    <p:animEffect transition="in" filter="wipe(left)">
                      <p:cBhvr>
                        <p:cTn dur="500"/>
                        <p:tgtEl>
                          <p:spTgt spid="23555"/>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23555"/>
                        </p:tgtEl>
                        <p:attrNameLst>
                          <p:attrName>style.visibility</p:attrName>
                        </p:attrNameLst>
                      </p:cBhvr>
                      <p:to>
                        <p:strVal val="visible"/>
                      </p:to>
                    </p:set>
                    <p:animEffect transition="in" filter="wipe(left)">
                      <p:cBhvr>
                        <p:cTn dur="500"/>
                        <p:tgtEl>
                          <p:spTgt spid="23555"/>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23555"/>
                        </p:tgtEl>
                        <p:attrNameLst>
                          <p:attrName>style.visibility</p:attrName>
                        </p:attrNameLst>
                      </p:cBhvr>
                      <p:to>
                        <p:strVal val="visible"/>
                      </p:to>
                    </p:set>
                    <p:animEffect transition="in" filter="wipe(left)">
                      <p:cBhvr>
                        <p:cTn dur="500"/>
                        <p:tgtEl>
                          <p:spTgt spid="23555"/>
                        </p:tgtEl>
                      </p:cBhvr>
                    </p:animEffect>
                  </p:childTnLst>
                </p:cTn>
              </p:par>
            </p:tnLst>
          </p:tmpl>
        </p:tmplLst>
      </p:bldP>
    </p:bldLst>
  </p:timing>
  <p:hf hdr="0" ftr="0" dt="0"/>
  <p:txStyles>
    <p:titleStyle>
      <a:lvl1pPr algn="l" rtl="0" eaLnBrk="0" fontAlgn="base" hangingPunct="0">
        <a:spcBef>
          <a:spcPct val="0"/>
        </a:spcBef>
        <a:spcAft>
          <a:spcPct val="0"/>
        </a:spcAft>
        <a:defRPr sz="2500">
          <a:solidFill>
            <a:srgbClr val="FFFFFF"/>
          </a:solidFill>
          <a:latin typeface="+mj-lt"/>
          <a:ea typeface="+mj-ea"/>
          <a:cs typeface="+mj-cs"/>
        </a:defRPr>
      </a:lvl1pPr>
      <a:lvl2pPr algn="l" rtl="0" eaLnBrk="0" fontAlgn="base" hangingPunct="0">
        <a:spcBef>
          <a:spcPct val="0"/>
        </a:spcBef>
        <a:spcAft>
          <a:spcPct val="0"/>
        </a:spcAft>
        <a:defRPr sz="2500">
          <a:solidFill>
            <a:srgbClr val="FFFFFF"/>
          </a:solidFill>
          <a:latin typeface="Arial" charset="0"/>
        </a:defRPr>
      </a:lvl2pPr>
      <a:lvl3pPr algn="l" rtl="0" eaLnBrk="0" fontAlgn="base" hangingPunct="0">
        <a:spcBef>
          <a:spcPct val="0"/>
        </a:spcBef>
        <a:spcAft>
          <a:spcPct val="0"/>
        </a:spcAft>
        <a:defRPr sz="2500">
          <a:solidFill>
            <a:srgbClr val="FFFFFF"/>
          </a:solidFill>
          <a:latin typeface="Arial" charset="0"/>
        </a:defRPr>
      </a:lvl3pPr>
      <a:lvl4pPr algn="l" rtl="0" eaLnBrk="0" fontAlgn="base" hangingPunct="0">
        <a:spcBef>
          <a:spcPct val="0"/>
        </a:spcBef>
        <a:spcAft>
          <a:spcPct val="0"/>
        </a:spcAft>
        <a:defRPr sz="2500">
          <a:solidFill>
            <a:srgbClr val="FFFFFF"/>
          </a:solidFill>
          <a:latin typeface="Arial" charset="0"/>
        </a:defRPr>
      </a:lvl4pPr>
      <a:lvl5pPr algn="l" rtl="0" eaLnBrk="0" fontAlgn="base" hangingPunct="0">
        <a:spcBef>
          <a:spcPct val="0"/>
        </a:spcBef>
        <a:spcAft>
          <a:spcPct val="0"/>
        </a:spcAft>
        <a:defRPr sz="2500">
          <a:solidFill>
            <a:srgbClr val="FFFFFF"/>
          </a:solidFill>
          <a:latin typeface="Arial" charset="0"/>
        </a:defRPr>
      </a:lvl5pPr>
      <a:lvl6pPr marL="456632" algn="l" rtl="0" fontAlgn="base">
        <a:spcBef>
          <a:spcPct val="0"/>
        </a:spcBef>
        <a:spcAft>
          <a:spcPct val="0"/>
        </a:spcAft>
        <a:defRPr sz="2500">
          <a:solidFill>
            <a:srgbClr val="FFFFFF"/>
          </a:solidFill>
          <a:latin typeface="Arial" charset="0"/>
        </a:defRPr>
      </a:lvl6pPr>
      <a:lvl7pPr marL="913270" algn="l" rtl="0" fontAlgn="base">
        <a:spcBef>
          <a:spcPct val="0"/>
        </a:spcBef>
        <a:spcAft>
          <a:spcPct val="0"/>
        </a:spcAft>
        <a:defRPr sz="2500">
          <a:solidFill>
            <a:srgbClr val="FFFFFF"/>
          </a:solidFill>
          <a:latin typeface="Arial" charset="0"/>
        </a:defRPr>
      </a:lvl7pPr>
      <a:lvl8pPr marL="1369903" algn="l" rtl="0" fontAlgn="base">
        <a:spcBef>
          <a:spcPct val="0"/>
        </a:spcBef>
        <a:spcAft>
          <a:spcPct val="0"/>
        </a:spcAft>
        <a:defRPr sz="2500">
          <a:solidFill>
            <a:srgbClr val="FFFFFF"/>
          </a:solidFill>
          <a:latin typeface="Arial" charset="0"/>
        </a:defRPr>
      </a:lvl8pPr>
      <a:lvl9pPr marL="1826536" algn="l" rtl="0" fontAlgn="base">
        <a:spcBef>
          <a:spcPct val="0"/>
        </a:spcBef>
        <a:spcAft>
          <a:spcPct val="0"/>
        </a:spcAft>
        <a:defRPr sz="2500">
          <a:solidFill>
            <a:srgbClr val="FFFFFF"/>
          </a:solidFill>
          <a:latin typeface="Arial" charset="0"/>
        </a:defRPr>
      </a:lvl9pPr>
    </p:titleStyle>
    <p:bodyStyle>
      <a:lvl1pPr marL="341313" indent="-341313" algn="l" rtl="0" eaLnBrk="0" fontAlgn="base" hangingPunct="0">
        <a:spcBef>
          <a:spcPct val="20000"/>
        </a:spcBef>
        <a:spcAft>
          <a:spcPct val="0"/>
        </a:spcAft>
        <a:buClr>
          <a:srgbClr val="00528D"/>
        </a:buClr>
        <a:buSzPct val="80000"/>
        <a:buFont typeface="Arial" panose="020B0604020202020204" pitchFamily="34" charset="0"/>
        <a:buChar char="●"/>
        <a:defRPr sz="2400">
          <a:solidFill>
            <a:schemeClr val="tx1"/>
          </a:solidFill>
          <a:latin typeface="+mn-lt"/>
          <a:ea typeface="+mn-ea"/>
          <a:cs typeface="+mn-cs"/>
        </a:defRPr>
      </a:lvl1pPr>
      <a:lvl2pPr marL="741363" indent="-285750" algn="l" rtl="0" eaLnBrk="0" fontAlgn="base" hangingPunct="0">
        <a:spcBef>
          <a:spcPct val="20000"/>
        </a:spcBef>
        <a:spcAft>
          <a:spcPct val="0"/>
        </a:spcAft>
        <a:buClr>
          <a:srgbClr val="9EC3DE"/>
        </a:buClr>
        <a:buSzPct val="80000"/>
        <a:buFont typeface="Arial" panose="020B0604020202020204" pitchFamily="34" charset="0"/>
        <a:buChar char="●"/>
        <a:defRPr sz="2200">
          <a:solidFill>
            <a:schemeClr val="tx1"/>
          </a:solidFill>
          <a:latin typeface="+mn-lt"/>
        </a:defRPr>
      </a:lvl2pPr>
      <a:lvl3pPr marL="1141413" indent="-227013" algn="l" rtl="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mn-lt"/>
        </a:defRPr>
      </a:lvl3pPr>
      <a:lvl4pPr marL="1597025" indent="-227013" algn="l" rtl="0" eaLnBrk="0" fontAlgn="base" hangingPunct="0">
        <a:spcBef>
          <a:spcPct val="20000"/>
        </a:spcBef>
        <a:spcAft>
          <a:spcPct val="0"/>
        </a:spcAft>
        <a:buClr>
          <a:schemeClr val="accent1"/>
        </a:buClr>
        <a:buSzPct val="80000"/>
        <a:buFont typeface="Arial" panose="020B0604020202020204" pitchFamily="34" charset="0"/>
        <a:buChar char="●"/>
        <a:defRPr>
          <a:solidFill>
            <a:schemeClr val="tx1"/>
          </a:solidFill>
          <a:latin typeface="+mn-lt"/>
        </a:defRPr>
      </a:lvl4pPr>
      <a:lvl5pPr marL="2054225" indent="-228600" algn="l" rtl="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mn-lt"/>
        </a:defRPr>
      </a:lvl5pPr>
      <a:lvl6pPr marL="2511486" indent="-229903" algn="l" rtl="0" fontAlgn="base">
        <a:spcBef>
          <a:spcPct val="20000"/>
        </a:spcBef>
        <a:spcAft>
          <a:spcPct val="0"/>
        </a:spcAft>
        <a:buClr>
          <a:schemeClr val="hlink"/>
        </a:buClr>
        <a:buSzPct val="80000"/>
        <a:buFont typeface="Arial" charset="0"/>
        <a:buChar char="●"/>
        <a:defRPr sz="1600">
          <a:solidFill>
            <a:schemeClr val="tx1"/>
          </a:solidFill>
          <a:latin typeface="+mn-lt"/>
        </a:defRPr>
      </a:lvl6pPr>
      <a:lvl7pPr marL="2968119" indent="-229903" algn="l" rtl="0" fontAlgn="base">
        <a:spcBef>
          <a:spcPct val="20000"/>
        </a:spcBef>
        <a:spcAft>
          <a:spcPct val="0"/>
        </a:spcAft>
        <a:buClr>
          <a:schemeClr val="hlink"/>
        </a:buClr>
        <a:buSzPct val="80000"/>
        <a:buFont typeface="Arial" charset="0"/>
        <a:buChar char="●"/>
        <a:defRPr sz="1600">
          <a:solidFill>
            <a:schemeClr val="tx1"/>
          </a:solidFill>
          <a:latin typeface="+mn-lt"/>
        </a:defRPr>
      </a:lvl7pPr>
      <a:lvl8pPr marL="3424754" indent="-229903" algn="l" rtl="0" fontAlgn="base">
        <a:spcBef>
          <a:spcPct val="20000"/>
        </a:spcBef>
        <a:spcAft>
          <a:spcPct val="0"/>
        </a:spcAft>
        <a:buClr>
          <a:schemeClr val="hlink"/>
        </a:buClr>
        <a:buSzPct val="80000"/>
        <a:buFont typeface="Arial" charset="0"/>
        <a:buChar char="●"/>
        <a:defRPr sz="1600">
          <a:solidFill>
            <a:schemeClr val="tx1"/>
          </a:solidFill>
          <a:latin typeface="+mn-lt"/>
        </a:defRPr>
      </a:lvl8pPr>
      <a:lvl9pPr marL="3881388" indent="-229903" algn="l" rtl="0" fontAlgn="base">
        <a:spcBef>
          <a:spcPct val="20000"/>
        </a:spcBef>
        <a:spcAft>
          <a:spcPct val="0"/>
        </a:spcAft>
        <a:buClr>
          <a:schemeClr val="hlink"/>
        </a:buClr>
        <a:buSzPct val="80000"/>
        <a:buFont typeface="Arial" charset="0"/>
        <a:buChar char="●"/>
        <a:defRPr sz="1600">
          <a:solidFill>
            <a:schemeClr val="tx1"/>
          </a:solidFill>
          <a:latin typeface="+mn-lt"/>
        </a:defRPr>
      </a:lvl9pPr>
    </p:bodyStyle>
    <p:otherStyle>
      <a:defPPr>
        <a:defRPr lang="fr-FR"/>
      </a:defPPr>
      <a:lvl1pPr marL="0" algn="l" defTabSz="913270" rtl="0" eaLnBrk="1" latinLnBrk="0" hangingPunct="1">
        <a:defRPr sz="1800" kern="1200">
          <a:solidFill>
            <a:schemeClr val="tx1"/>
          </a:solidFill>
          <a:latin typeface="+mn-lt"/>
          <a:ea typeface="+mn-ea"/>
          <a:cs typeface="+mn-cs"/>
        </a:defRPr>
      </a:lvl1pPr>
      <a:lvl2pPr marL="456632" algn="l" defTabSz="913270" rtl="0" eaLnBrk="1" latinLnBrk="0" hangingPunct="1">
        <a:defRPr sz="1800" kern="1200">
          <a:solidFill>
            <a:schemeClr val="tx1"/>
          </a:solidFill>
          <a:latin typeface="+mn-lt"/>
          <a:ea typeface="+mn-ea"/>
          <a:cs typeface="+mn-cs"/>
        </a:defRPr>
      </a:lvl2pPr>
      <a:lvl3pPr marL="913270" algn="l" defTabSz="913270" rtl="0" eaLnBrk="1" latinLnBrk="0" hangingPunct="1">
        <a:defRPr sz="1800" kern="1200">
          <a:solidFill>
            <a:schemeClr val="tx1"/>
          </a:solidFill>
          <a:latin typeface="+mn-lt"/>
          <a:ea typeface="+mn-ea"/>
          <a:cs typeface="+mn-cs"/>
        </a:defRPr>
      </a:lvl3pPr>
      <a:lvl4pPr marL="1369903" algn="l" defTabSz="913270" rtl="0" eaLnBrk="1" latinLnBrk="0" hangingPunct="1">
        <a:defRPr sz="1800" kern="1200">
          <a:solidFill>
            <a:schemeClr val="tx1"/>
          </a:solidFill>
          <a:latin typeface="+mn-lt"/>
          <a:ea typeface="+mn-ea"/>
          <a:cs typeface="+mn-cs"/>
        </a:defRPr>
      </a:lvl4pPr>
      <a:lvl5pPr marL="1826536" algn="l" defTabSz="913270" rtl="0" eaLnBrk="1" latinLnBrk="0" hangingPunct="1">
        <a:defRPr sz="1800" kern="1200">
          <a:solidFill>
            <a:schemeClr val="tx1"/>
          </a:solidFill>
          <a:latin typeface="+mn-lt"/>
          <a:ea typeface="+mn-ea"/>
          <a:cs typeface="+mn-cs"/>
        </a:defRPr>
      </a:lvl5pPr>
      <a:lvl6pPr marL="2283167" algn="l" defTabSz="913270" rtl="0" eaLnBrk="1" latinLnBrk="0" hangingPunct="1">
        <a:defRPr sz="1800" kern="1200">
          <a:solidFill>
            <a:schemeClr val="tx1"/>
          </a:solidFill>
          <a:latin typeface="+mn-lt"/>
          <a:ea typeface="+mn-ea"/>
          <a:cs typeface="+mn-cs"/>
        </a:defRPr>
      </a:lvl6pPr>
      <a:lvl7pPr marL="2739804" algn="l" defTabSz="913270" rtl="0" eaLnBrk="1" latinLnBrk="0" hangingPunct="1">
        <a:defRPr sz="1800" kern="1200">
          <a:solidFill>
            <a:schemeClr val="tx1"/>
          </a:solidFill>
          <a:latin typeface="+mn-lt"/>
          <a:ea typeface="+mn-ea"/>
          <a:cs typeface="+mn-cs"/>
        </a:defRPr>
      </a:lvl7pPr>
      <a:lvl8pPr marL="3196438" algn="l" defTabSz="913270" rtl="0" eaLnBrk="1" latinLnBrk="0" hangingPunct="1">
        <a:defRPr sz="1800" kern="1200">
          <a:solidFill>
            <a:schemeClr val="tx1"/>
          </a:solidFill>
          <a:latin typeface="+mn-lt"/>
          <a:ea typeface="+mn-ea"/>
          <a:cs typeface="+mn-cs"/>
        </a:defRPr>
      </a:lvl8pPr>
      <a:lvl9pPr marL="3653070" algn="l" defTabSz="91327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ec.europa.eu/energy/sites/default/files/annex-proposal-recast-energy-performance-of-buildings-directive.pdf" TargetMode="External"/><Relationship Id="rId3" Type="http://schemas.openxmlformats.org/officeDocument/2006/relationships/hyperlink" Target="https://ec.europa.eu/energy/sites/default/files/annex-revised-gas-markets-and-hydrogen-directive.pdf" TargetMode="External"/><Relationship Id="rId7" Type="http://schemas.openxmlformats.org/officeDocument/2006/relationships/hyperlink" Target="https://ec.europa.eu/energy/sites/default/files/proposal-recast-energy-performance-buildings-directive.pdf" TargetMode="External"/><Relationship Id="rId2" Type="http://schemas.openxmlformats.org/officeDocument/2006/relationships/hyperlink" Target="https://ec.europa.eu/energy/sites/default/files/proposal-revised-gas-markets-and-hydrogen-directive.pdf" TargetMode="External"/><Relationship Id="rId1" Type="http://schemas.openxmlformats.org/officeDocument/2006/relationships/slideLayout" Target="../slideLayouts/slideLayout2.xml"/><Relationship Id="rId6" Type="http://schemas.openxmlformats.org/officeDocument/2006/relationships/hyperlink" Target="https://ec.europa.eu/energy/sites/default/files/proposal-methane-emission-reductions-regulation.pdf" TargetMode="External"/><Relationship Id="rId5" Type="http://schemas.openxmlformats.org/officeDocument/2006/relationships/hyperlink" Target="https://ec.europa.eu/energy/sites/default/files/annex-revised-gas-markets-and-hydrogen-regulation.pdf" TargetMode="External"/><Relationship Id="rId4" Type="http://schemas.openxmlformats.org/officeDocument/2006/relationships/hyperlink" Target="https://ec.europa.eu/energy/sites/default/files/proposal-revised-gas-markets-and-hydrogen-regulation.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3A4A76A-099C-4A52-A494-1649C98CAB28}"/>
              </a:ext>
            </a:extLst>
          </p:cNvPr>
          <p:cNvSpPr>
            <a:spLocks noGrp="1" noChangeArrowheads="1"/>
          </p:cNvSpPr>
          <p:nvPr>
            <p:ph type="ctrTitle"/>
          </p:nvPr>
        </p:nvSpPr>
        <p:spPr>
          <a:xfrm>
            <a:off x="323850" y="404812"/>
            <a:ext cx="8135938" cy="1292662"/>
          </a:xfrm>
        </p:spPr>
        <p:txBody>
          <a:bodyPr/>
          <a:lstStyle/>
          <a:p>
            <a:pPr algn="ctr" eaLnBrk="1" hangingPunct="1"/>
            <a:r>
              <a:rPr lang="de-DE" altLang="en-US" sz="2800" b="1" dirty="0"/>
              <a:t> </a:t>
            </a:r>
            <a:br>
              <a:rPr lang="de-DE" altLang="en-US" sz="2800" b="1" dirty="0"/>
            </a:br>
            <a:r>
              <a:rPr lang="de-DE" altLang="en-US" sz="2800" b="1" dirty="0"/>
              <a:t>European Green Deal &gt; Fit </a:t>
            </a:r>
            <a:r>
              <a:rPr lang="de-DE" altLang="en-US" sz="2800" b="1" dirty="0" err="1"/>
              <a:t>for</a:t>
            </a:r>
            <a:r>
              <a:rPr lang="de-DE" altLang="en-US" sz="2800" b="1" dirty="0"/>
              <a:t> 55 Package &gt; social </a:t>
            </a:r>
            <a:r>
              <a:rPr lang="de-DE" altLang="en-US" sz="2800" b="1" dirty="0" err="1"/>
              <a:t>dimension</a:t>
            </a:r>
            <a:endParaRPr lang="en-GB" altLang="en-US" sz="2800" b="1" dirty="0"/>
          </a:p>
        </p:txBody>
      </p:sp>
      <p:sp>
        <p:nvSpPr>
          <p:cNvPr id="4099" name="Rectangle 3">
            <a:extLst>
              <a:ext uri="{FF2B5EF4-FFF2-40B4-BE49-F238E27FC236}">
                <a16:creationId xmlns:a16="http://schemas.microsoft.com/office/drawing/2014/main" id="{C469DFDF-40F7-4213-B2E3-955B4ACD0591}"/>
              </a:ext>
            </a:extLst>
          </p:cNvPr>
          <p:cNvSpPr>
            <a:spLocks noGrp="1" noChangeArrowheads="1"/>
          </p:cNvSpPr>
          <p:nvPr>
            <p:ph type="subTitle" idx="1"/>
          </p:nvPr>
        </p:nvSpPr>
        <p:spPr>
          <a:xfrm>
            <a:off x="107950" y="1844824"/>
            <a:ext cx="8928100" cy="4824536"/>
          </a:xfrm>
        </p:spPr>
        <p:txBody>
          <a:bodyPr/>
          <a:lstStyle/>
          <a:p>
            <a:pPr algn="ctr"/>
            <a:endParaRPr lang="de-DE" sz="2000" b="1" dirty="0"/>
          </a:p>
          <a:p>
            <a:endParaRPr lang="fr-BE" dirty="0"/>
          </a:p>
          <a:p>
            <a:pPr algn="ctr"/>
            <a:r>
              <a:rPr lang="en-GB" dirty="0"/>
              <a:t>ACW conference</a:t>
            </a:r>
            <a:endParaRPr lang="de-DE" altLang="en-US" sz="1800" b="1" dirty="0"/>
          </a:p>
          <a:p>
            <a:pPr algn="ctr"/>
            <a:endParaRPr lang="de-DE" altLang="en-US" sz="1800" b="1" dirty="0"/>
          </a:p>
          <a:p>
            <a:pPr algn="ctr"/>
            <a:r>
              <a:rPr lang="de-DE" altLang="en-US" sz="1800" b="1" dirty="0"/>
              <a:t>Toronto, 30 April 2022</a:t>
            </a:r>
          </a:p>
          <a:p>
            <a:pPr algn="ctr" eaLnBrk="1" hangingPunct="1">
              <a:lnSpc>
                <a:spcPct val="90000"/>
              </a:lnSpc>
              <a:buFont typeface="Arial" panose="020B0604020202020204" pitchFamily="34" charset="0"/>
              <a:buNone/>
            </a:pPr>
            <a:endParaRPr lang="de-DE" altLang="en-US" sz="1800" b="1" dirty="0"/>
          </a:p>
          <a:p>
            <a:pPr algn="ctr" eaLnBrk="1" hangingPunct="1">
              <a:lnSpc>
                <a:spcPct val="90000"/>
              </a:lnSpc>
              <a:buFont typeface="Arial" panose="020B0604020202020204" pitchFamily="34" charset="0"/>
              <a:buNone/>
            </a:pPr>
            <a:endParaRPr lang="de-DE" altLang="en-US" sz="1800" b="1" dirty="0"/>
          </a:p>
          <a:p>
            <a:pPr algn="ctr" eaLnBrk="1" hangingPunct="1">
              <a:lnSpc>
                <a:spcPct val="90000"/>
              </a:lnSpc>
              <a:buFont typeface="Arial" panose="020B0604020202020204" pitchFamily="34" charset="0"/>
              <a:buNone/>
            </a:pPr>
            <a:endParaRPr lang="de-DE" altLang="en-US" sz="1800" b="1" dirty="0"/>
          </a:p>
          <a:p>
            <a:pPr algn="ctr" eaLnBrk="1" hangingPunct="1">
              <a:lnSpc>
                <a:spcPct val="90000"/>
              </a:lnSpc>
              <a:buFont typeface="Arial" panose="020B0604020202020204" pitchFamily="34" charset="0"/>
              <a:buNone/>
            </a:pPr>
            <a:endParaRPr lang="de-DE" altLang="en-US" sz="1800" b="1" dirty="0"/>
          </a:p>
          <a:p>
            <a:pPr algn="ctr" eaLnBrk="1" hangingPunct="1">
              <a:lnSpc>
                <a:spcPct val="90000"/>
              </a:lnSpc>
              <a:buFont typeface="Arial" panose="020B0604020202020204" pitchFamily="34" charset="0"/>
              <a:buNone/>
            </a:pPr>
            <a:endParaRPr lang="de-DE" altLang="en-US" sz="1800" b="1" dirty="0"/>
          </a:p>
          <a:p>
            <a:pPr algn="ctr" eaLnBrk="1" hangingPunct="1">
              <a:lnSpc>
                <a:spcPct val="90000"/>
              </a:lnSpc>
              <a:buFont typeface="Arial" panose="020B0604020202020204" pitchFamily="34" charset="0"/>
              <a:buNone/>
            </a:pPr>
            <a:r>
              <a:rPr lang="de-DE" altLang="en-US" sz="1800" b="1" dirty="0"/>
              <a:t>Bela Galgoczi, European Trade Union Institute, Brussels</a:t>
            </a:r>
          </a:p>
          <a:p>
            <a:pPr algn="ctr" eaLnBrk="1" hangingPunct="1">
              <a:lnSpc>
                <a:spcPct val="90000"/>
              </a:lnSpc>
              <a:buFont typeface="Arial" panose="020B0604020202020204" pitchFamily="34" charset="0"/>
              <a:buNone/>
            </a:pPr>
            <a:r>
              <a:rPr lang="de-DE" altLang="en-US" sz="1800" b="1" dirty="0"/>
              <a:t>bgalgoczi@etui.org</a:t>
            </a:r>
            <a:r>
              <a:rPr lang="en-GB" altLang="en-US" sz="900" b="1" dirty="0"/>
              <a:t>		</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noFill/>
        </p:spPr>
        <p:txBody>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SzTx/>
              <a:buFontTx/>
              <a:buNone/>
            </a:pPr>
            <a:fld id="{D57E2061-C1FA-4302-A553-6BFF03EFE398}" type="slidenum">
              <a:rPr lang="en-GB" altLang="en-US" sz="1100" smtClean="0">
                <a:solidFill>
                  <a:srgbClr val="8D817B"/>
                </a:solidFill>
              </a:rPr>
              <a:pPr>
                <a:spcBef>
                  <a:spcPct val="0"/>
                </a:spcBef>
                <a:buClrTx/>
                <a:buSzTx/>
                <a:buFontTx/>
                <a:buNone/>
              </a:pPr>
              <a:t>10</a:t>
            </a:fld>
            <a:endParaRPr lang="en-GB" altLang="en-US" sz="1100">
              <a:solidFill>
                <a:srgbClr val="8D817B"/>
              </a:solidFill>
            </a:endParaRPr>
          </a:p>
        </p:txBody>
      </p:sp>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0" y="44450"/>
            <a:ext cx="9144000" cy="509686"/>
          </a:xfrm>
        </p:spPr>
        <p:txBody>
          <a:bodyPr/>
          <a:lstStyle/>
          <a:p>
            <a:pPr algn="ctr" eaLnBrk="1" hangingPunct="1">
              <a:tabLst>
                <a:tab pos="7246938" algn="r"/>
                <a:tab pos="7435850" algn="r"/>
              </a:tabLst>
            </a:pPr>
            <a:r>
              <a:rPr lang="en-US" altLang="en-US" b="1" dirty="0"/>
              <a:t>The Fit for 55 package</a:t>
            </a:r>
            <a:r>
              <a:rPr lang="en-GB" altLang="en-US" dirty="0"/>
              <a:t> </a:t>
            </a:r>
          </a:p>
        </p:txBody>
      </p:sp>
      <p:sp>
        <p:nvSpPr>
          <p:cNvPr id="5124" name="Rectangle 3">
            <a:extLst>
              <a:ext uri="{FF2B5EF4-FFF2-40B4-BE49-F238E27FC236}">
                <a16:creationId xmlns:a16="http://schemas.microsoft.com/office/drawing/2014/main" id="{F3823F89-015C-46D4-9E8A-3035302C5ED9}"/>
              </a:ext>
            </a:extLst>
          </p:cNvPr>
          <p:cNvSpPr>
            <a:spLocks noGrp="1" noChangeArrowheads="1"/>
          </p:cNvSpPr>
          <p:nvPr>
            <p:ph type="body" idx="1"/>
          </p:nvPr>
        </p:nvSpPr>
        <p:spPr>
          <a:xfrm>
            <a:off x="107504" y="620689"/>
            <a:ext cx="9001000" cy="6192862"/>
          </a:xfrm>
        </p:spPr>
        <p:txBody>
          <a:bodyPr/>
          <a:lstStyle/>
          <a:p>
            <a:pPr marL="271463" indent="-271463">
              <a:lnSpc>
                <a:spcPct val="110000"/>
              </a:lnSpc>
              <a:buFontTx/>
              <a:buNone/>
              <a:defRPr/>
            </a:pPr>
            <a:r>
              <a:rPr lang="en-US" altLang="en-US" sz="2800" dirty="0"/>
              <a:t>I</a:t>
            </a:r>
          </a:p>
        </p:txBody>
      </p:sp>
      <p:pic>
        <p:nvPicPr>
          <p:cNvPr id="5" name="Picture 4">
            <a:extLst>
              <a:ext uri="{FF2B5EF4-FFF2-40B4-BE49-F238E27FC236}">
                <a16:creationId xmlns:a16="http://schemas.microsoft.com/office/drawing/2014/main" id="{1359CC54-1E68-4127-A5D4-55ECB12AEB3D}"/>
              </a:ext>
            </a:extLst>
          </p:cNvPr>
          <p:cNvPicPr>
            <a:picLocks noChangeAspect="1"/>
          </p:cNvPicPr>
          <p:nvPr/>
        </p:nvPicPr>
        <p:blipFill>
          <a:blip r:embed="rId2"/>
          <a:stretch>
            <a:fillRect/>
          </a:stretch>
        </p:blipFill>
        <p:spPr>
          <a:xfrm>
            <a:off x="611560" y="591014"/>
            <a:ext cx="8136904" cy="6177093"/>
          </a:xfrm>
          <a:prstGeom prst="rect">
            <a:avLst/>
          </a:prstGeom>
        </p:spPr>
      </p:pic>
    </p:spTree>
    <p:extLst>
      <p:ext uri="{BB962C8B-B14F-4D97-AF65-F5344CB8AC3E}">
        <p14:creationId xmlns:p14="http://schemas.microsoft.com/office/powerpoint/2010/main" val="4279974392"/>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noFill/>
        </p:spPr>
        <p:txBody>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SzTx/>
              <a:buFontTx/>
              <a:buNone/>
            </a:pPr>
            <a:fld id="{D57E2061-C1FA-4302-A553-6BFF03EFE398}" type="slidenum">
              <a:rPr lang="en-GB" altLang="en-US" sz="1100" smtClean="0">
                <a:solidFill>
                  <a:srgbClr val="8D817B"/>
                </a:solidFill>
              </a:rPr>
              <a:pPr>
                <a:spcBef>
                  <a:spcPct val="0"/>
                </a:spcBef>
                <a:buClrTx/>
                <a:buSzTx/>
                <a:buFontTx/>
                <a:buNone/>
              </a:pPr>
              <a:t>11</a:t>
            </a:fld>
            <a:endParaRPr lang="en-GB" altLang="en-US" sz="1100">
              <a:solidFill>
                <a:srgbClr val="8D817B"/>
              </a:solidFill>
            </a:endParaRPr>
          </a:p>
        </p:txBody>
      </p:sp>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107950" y="44450"/>
            <a:ext cx="8784530" cy="792262"/>
          </a:xfrm>
        </p:spPr>
        <p:txBody>
          <a:bodyPr/>
          <a:lstStyle/>
          <a:p>
            <a:pPr algn="ctr" eaLnBrk="1" hangingPunct="1">
              <a:tabLst>
                <a:tab pos="7246938" algn="r"/>
                <a:tab pos="7435850" algn="r"/>
              </a:tabLst>
            </a:pPr>
            <a:r>
              <a:rPr lang="en-GB" altLang="en-US" dirty="0"/>
              <a:t>Fit for 55 package: implementation of the Green Deal – now it is getting to be serious </a:t>
            </a:r>
          </a:p>
        </p:txBody>
      </p:sp>
      <p:sp>
        <p:nvSpPr>
          <p:cNvPr id="5124" name="Rectangle 3">
            <a:extLst>
              <a:ext uri="{FF2B5EF4-FFF2-40B4-BE49-F238E27FC236}">
                <a16:creationId xmlns:a16="http://schemas.microsoft.com/office/drawing/2014/main" id="{F3823F89-015C-46D4-9E8A-3035302C5ED9}"/>
              </a:ext>
            </a:extLst>
          </p:cNvPr>
          <p:cNvSpPr>
            <a:spLocks noGrp="1" noChangeArrowheads="1"/>
          </p:cNvSpPr>
          <p:nvPr>
            <p:ph type="body" idx="1"/>
          </p:nvPr>
        </p:nvSpPr>
        <p:spPr>
          <a:xfrm>
            <a:off x="0" y="836711"/>
            <a:ext cx="9108504" cy="5976839"/>
          </a:xfrm>
        </p:spPr>
        <p:txBody>
          <a:bodyPr/>
          <a:lstStyle/>
          <a:p>
            <a:pPr marL="269875" indent="-269875" eaLnBrk="1" hangingPunct="1">
              <a:buFont typeface="Arial" charset="0"/>
              <a:buNone/>
              <a:defRPr/>
            </a:pPr>
            <a:endParaRPr lang="en-GB" altLang="en-US" b="1" dirty="0"/>
          </a:p>
          <a:p>
            <a:pPr marL="271463" indent="-271463">
              <a:lnSpc>
                <a:spcPct val="110000"/>
              </a:lnSpc>
              <a:buFontTx/>
              <a:buNone/>
              <a:defRPr/>
            </a:pPr>
            <a:endParaRPr lang="de-DE" altLang="en-US" dirty="0"/>
          </a:p>
        </p:txBody>
      </p:sp>
      <p:graphicFrame>
        <p:nvGraphicFramePr>
          <p:cNvPr id="2" name="Table 1">
            <a:extLst>
              <a:ext uri="{FF2B5EF4-FFF2-40B4-BE49-F238E27FC236}">
                <a16:creationId xmlns:a16="http://schemas.microsoft.com/office/drawing/2014/main" id="{464A486D-C12C-4FB6-B089-85320E3FE897}"/>
              </a:ext>
            </a:extLst>
          </p:cNvPr>
          <p:cNvGraphicFramePr>
            <a:graphicFrameLocks noGrp="1"/>
          </p:cNvGraphicFramePr>
          <p:nvPr>
            <p:extLst>
              <p:ext uri="{D42A27DB-BD31-4B8C-83A1-F6EECF244321}">
                <p14:modId xmlns:p14="http://schemas.microsoft.com/office/powerpoint/2010/main" val="2926979379"/>
              </p:ext>
            </p:extLst>
          </p:nvPr>
        </p:nvGraphicFramePr>
        <p:xfrm>
          <a:off x="683568" y="1412776"/>
          <a:ext cx="7776864" cy="4119778"/>
        </p:xfrm>
        <a:graphic>
          <a:graphicData uri="http://schemas.openxmlformats.org/drawingml/2006/table">
            <a:tbl>
              <a:tblPr firstRow="1" firstCol="1" bandRow="1"/>
              <a:tblGrid>
                <a:gridCol w="2365652">
                  <a:extLst>
                    <a:ext uri="{9D8B030D-6E8A-4147-A177-3AD203B41FA5}">
                      <a16:colId xmlns:a16="http://schemas.microsoft.com/office/drawing/2014/main" val="1964340279"/>
                    </a:ext>
                  </a:extLst>
                </a:gridCol>
                <a:gridCol w="5411212">
                  <a:extLst>
                    <a:ext uri="{9D8B030D-6E8A-4147-A177-3AD203B41FA5}">
                      <a16:colId xmlns:a16="http://schemas.microsoft.com/office/drawing/2014/main" val="3026947195"/>
                    </a:ext>
                  </a:extLst>
                </a:gridCol>
              </a:tblGrid>
              <a:tr h="517120">
                <a:tc>
                  <a:txBody>
                    <a:bodyPr/>
                    <a:lstStyle/>
                    <a:p>
                      <a:pPr marL="0" marR="0" algn="just" fontAlgn="base">
                        <a:lnSpc>
                          <a:spcPct val="115000"/>
                        </a:lnSpc>
                        <a:spcBef>
                          <a:spcPts val="0"/>
                        </a:spcBef>
                        <a:spcAft>
                          <a:spcPts val="0"/>
                        </a:spcAft>
                      </a:pPr>
                      <a:r>
                        <a:rPr lang="en-GB" sz="1800" b="1" spc="-5" dirty="0">
                          <a:effectLst/>
                          <a:latin typeface="Tahoma" panose="020B0604030504040204" pitchFamily="34" charset="0"/>
                          <a:ea typeface="Times New Roman" panose="02020603050405020304" pitchFamily="18" charset="0"/>
                        </a:rPr>
                        <a:t>Fit for 55</a:t>
                      </a:r>
                    </a:p>
                    <a:p>
                      <a:pPr marL="0" marR="0" algn="just" fontAlgn="base">
                        <a:lnSpc>
                          <a:spcPct val="115000"/>
                        </a:lnSpc>
                        <a:spcBef>
                          <a:spcPts val="0"/>
                        </a:spcBef>
                        <a:spcAft>
                          <a:spcPts val="0"/>
                        </a:spcAft>
                      </a:pPr>
                      <a:r>
                        <a:rPr lang="en-GB" sz="1800" b="1" spc="-5" dirty="0">
                          <a:effectLst/>
                          <a:latin typeface="Tahoma" panose="020B0604030504040204" pitchFamily="34" charset="0"/>
                          <a:ea typeface="Times New Roman" panose="02020603050405020304" pitchFamily="18" charset="0"/>
                        </a:rPr>
                        <a:t>December package</a:t>
                      </a:r>
                      <a:endParaRPr lang="en-GB" sz="1800" dirty="0">
                        <a:effectLst/>
                        <a:latin typeface="Times New Roman" panose="02020603050405020304" pitchFamily="18" charset="0"/>
                        <a:ea typeface="Calibri" panose="020F0502020204030204" pitchFamily="34" charset="0"/>
                      </a:endParaRPr>
                    </a:p>
                  </a:txBody>
                  <a:tcPr marL="76200" marR="76200" marT="95250" marB="9525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0" marR="0" algn="just" fontAlgn="base">
                        <a:lnSpc>
                          <a:spcPct val="115000"/>
                        </a:lnSpc>
                        <a:spcBef>
                          <a:spcPts val="0"/>
                        </a:spcBef>
                        <a:spcAft>
                          <a:spcPts val="0"/>
                        </a:spcAft>
                      </a:pPr>
                      <a:r>
                        <a:rPr lang="en-GB" sz="1800" b="1" spc="-5">
                          <a:effectLst/>
                          <a:latin typeface="Tahoma" panose="020B0604030504040204" pitchFamily="34" charset="0"/>
                          <a:ea typeface="Times New Roman" panose="02020603050405020304" pitchFamily="18" charset="0"/>
                        </a:rPr>
                        <a:t>Legislative proposals</a:t>
                      </a:r>
                      <a:endParaRPr lang="en-GB" sz="1800">
                        <a:effectLst/>
                        <a:latin typeface="Times New Roman" panose="02020603050405020304" pitchFamily="18" charset="0"/>
                        <a:ea typeface="Calibri" panose="020F0502020204030204" pitchFamily="34" charset="0"/>
                      </a:endParaRPr>
                    </a:p>
                  </a:txBody>
                  <a:tcPr marL="76200" marR="76200" marT="95250" marB="9525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3003092610"/>
                  </a:ext>
                </a:extLst>
              </a:tr>
              <a:tr h="1060270">
                <a:tc>
                  <a:txBody>
                    <a:bodyPr/>
                    <a:lstStyle/>
                    <a:p>
                      <a:pPr marL="0" marR="0" algn="just" fontAlgn="base">
                        <a:lnSpc>
                          <a:spcPct val="115000"/>
                        </a:lnSpc>
                        <a:spcBef>
                          <a:spcPts val="0"/>
                        </a:spcBef>
                        <a:spcAft>
                          <a:spcPts val="1560"/>
                        </a:spcAft>
                      </a:pPr>
                      <a:r>
                        <a:rPr lang="en-GB" sz="1800" spc="-5" dirty="0">
                          <a:effectLst/>
                          <a:latin typeface="Tahoma" panose="020B0604030504040204" pitchFamily="34" charset="0"/>
                          <a:ea typeface="Times New Roman" panose="02020603050405020304" pitchFamily="18" charset="0"/>
                        </a:rPr>
                        <a:t>Gas &amp; hydrogen</a:t>
                      </a:r>
                      <a:endParaRPr lang="en-GB" sz="1800" dirty="0">
                        <a:effectLst/>
                        <a:latin typeface="Times New Roman" panose="02020603050405020304" pitchFamily="18" charset="0"/>
                        <a:ea typeface="Calibri" panose="020F0502020204030204" pitchFamily="34" charset="0"/>
                      </a:endParaRPr>
                    </a:p>
                  </a:txBody>
                  <a:tcPr marL="76200" marR="76200" marT="95250" marB="9525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0" marR="0" algn="just" fontAlgn="base">
                        <a:lnSpc>
                          <a:spcPct val="115000"/>
                        </a:lnSpc>
                        <a:spcBef>
                          <a:spcPts val="0"/>
                        </a:spcBef>
                        <a:spcAft>
                          <a:spcPts val="0"/>
                        </a:spcAft>
                      </a:pPr>
                      <a:r>
                        <a:rPr lang="en-GB" sz="1800" u="sng" spc="-5" dirty="0">
                          <a:solidFill>
                            <a:srgbClr val="0563C1"/>
                          </a:solidFill>
                          <a:effectLst/>
                          <a:latin typeface="Tahoma" panose="020B0604030504040204" pitchFamily="34" charset="0"/>
                          <a:ea typeface="Times New Roman" panose="02020603050405020304" pitchFamily="18" charset="0"/>
                          <a:hlinkClick r:id="rId2"/>
                        </a:rPr>
                        <a:t>Proposal for a revised gas markets and hydrogen directive</a:t>
                      </a:r>
                      <a:r>
                        <a:rPr lang="en-GB" sz="1800" spc="-5" dirty="0">
                          <a:effectLst/>
                          <a:latin typeface="Tahoma" panose="020B0604030504040204" pitchFamily="34" charset="0"/>
                          <a:ea typeface="Times New Roman" panose="02020603050405020304" pitchFamily="18" charset="0"/>
                        </a:rPr>
                        <a:t> and </a:t>
                      </a:r>
                      <a:r>
                        <a:rPr lang="en-GB" sz="1800" u="sng" spc="-5" dirty="0">
                          <a:solidFill>
                            <a:srgbClr val="0563C1"/>
                          </a:solidFill>
                          <a:effectLst/>
                          <a:latin typeface="Tahoma" panose="020B0604030504040204" pitchFamily="34" charset="0"/>
                          <a:ea typeface="Times New Roman" panose="02020603050405020304" pitchFamily="18" charset="0"/>
                          <a:hlinkClick r:id="rId3"/>
                        </a:rPr>
                        <a:t>annex</a:t>
                      </a:r>
                      <a:endParaRPr lang="en-GB" sz="1800" dirty="0">
                        <a:effectLst/>
                        <a:latin typeface="Times New Roman" panose="02020603050405020304" pitchFamily="18" charset="0"/>
                        <a:ea typeface="Calibri" panose="020F0502020204030204" pitchFamily="34" charset="0"/>
                      </a:endParaRPr>
                    </a:p>
                    <a:p>
                      <a:pPr marL="0" marR="0" algn="just" fontAlgn="base">
                        <a:lnSpc>
                          <a:spcPct val="115000"/>
                        </a:lnSpc>
                        <a:spcBef>
                          <a:spcPts val="0"/>
                        </a:spcBef>
                        <a:spcAft>
                          <a:spcPts val="0"/>
                        </a:spcAft>
                      </a:pPr>
                      <a:r>
                        <a:rPr lang="en-GB" sz="1800" spc="-5" dirty="0">
                          <a:effectLst/>
                          <a:latin typeface="Tahoma" panose="020B0604030504040204" pitchFamily="34" charset="0"/>
                          <a:ea typeface="Times New Roman" panose="02020603050405020304" pitchFamily="18" charset="0"/>
                        </a:rPr>
                        <a:t> </a:t>
                      </a:r>
                      <a:endParaRPr lang="en-GB" sz="1800" dirty="0">
                        <a:effectLst/>
                        <a:latin typeface="Times New Roman" panose="02020603050405020304" pitchFamily="18" charset="0"/>
                        <a:ea typeface="Calibri" panose="020F0502020204030204" pitchFamily="34" charset="0"/>
                      </a:endParaRPr>
                    </a:p>
                    <a:p>
                      <a:pPr marL="0" marR="0" algn="just" fontAlgn="base">
                        <a:lnSpc>
                          <a:spcPct val="115000"/>
                        </a:lnSpc>
                        <a:spcBef>
                          <a:spcPts val="0"/>
                        </a:spcBef>
                        <a:spcAft>
                          <a:spcPts val="0"/>
                        </a:spcAft>
                      </a:pPr>
                      <a:r>
                        <a:rPr lang="en-GB" sz="1800" u="sng" spc="-5" dirty="0">
                          <a:solidFill>
                            <a:srgbClr val="0563C1"/>
                          </a:solidFill>
                          <a:effectLst/>
                          <a:latin typeface="Tahoma" panose="020B0604030504040204" pitchFamily="34" charset="0"/>
                          <a:ea typeface="Times New Roman" panose="02020603050405020304" pitchFamily="18" charset="0"/>
                          <a:hlinkClick r:id="rId4"/>
                        </a:rPr>
                        <a:t>Proposal for a revised gas markets and hydrogen regulation</a:t>
                      </a:r>
                      <a:r>
                        <a:rPr lang="en-GB" sz="1800" spc="-5" dirty="0">
                          <a:effectLst/>
                          <a:latin typeface="Tahoma" panose="020B0604030504040204" pitchFamily="34" charset="0"/>
                          <a:ea typeface="Times New Roman" panose="02020603050405020304" pitchFamily="18" charset="0"/>
                        </a:rPr>
                        <a:t> and </a:t>
                      </a:r>
                      <a:r>
                        <a:rPr lang="en-GB" sz="1800" u="sng" spc="-5" dirty="0">
                          <a:solidFill>
                            <a:srgbClr val="0563C1"/>
                          </a:solidFill>
                          <a:effectLst/>
                          <a:latin typeface="Tahoma" panose="020B0604030504040204" pitchFamily="34" charset="0"/>
                          <a:ea typeface="Times New Roman" panose="02020603050405020304" pitchFamily="18" charset="0"/>
                          <a:hlinkClick r:id="rId5"/>
                        </a:rPr>
                        <a:t>annex</a:t>
                      </a:r>
                      <a:endParaRPr lang="en-GB" sz="1800" dirty="0">
                        <a:effectLst/>
                        <a:latin typeface="Times New Roman" panose="02020603050405020304" pitchFamily="18" charset="0"/>
                        <a:ea typeface="Calibri" panose="020F0502020204030204" pitchFamily="34" charset="0"/>
                      </a:endParaRPr>
                    </a:p>
                  </a:txBody>
                  <a:tcPr marL="76200" marR="76200" marT="95250" marB="9525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543400939"/>
                  </a:ext>
                </a:extLst>
              </a:tr>
              <a:tr h="788695">
                <a:tc>
                  <a:txBody>
                    <a:bodyPr/>
                    <a:lstStyle/>
                    <a:p>
                      <a:pPr marL="0" marR="0" algn="just" fontAlgn="base">
                        <a:lnSpc>
                          <a:spcPct val="115000"/>
                        </a:lnSpc>
                        <a:spcBef>
                          <a:spcPts val="0"/>
                        </a:spcBef>
                        <a:spcAft>
                          <a:spcPts val="1560"/>
                        </a:spcAft>
                      </a:pPr>
                      <a:r>
                        <a:rPr lang="en-GB" sz="1800" spc="-5">
                          <a:effectLst/>
                          <a:latin typeface="Tahoma" panose="020B0604030504040204" pitchFamily="34" charset="0"/>
                          <a:ea typeface="Times New Roman" panose="02020603050405020304" pitchFamily="18" charset="0"/>
                        </a:rPr>
                        <a:t>Methane</a:t>
                      </a:r>
                      <a:endParaRPr lang="en-GB" sz="1800">
                        <a:effectLst/>
                        <a:latin typeface="Times New Roman" panose="02020603050405020304" pitchFamily="18" charset="0"/>
                        <a:ea typeface="Calibri" panose="020F0502020204030204" pitchFamily="34" charset="0"/>
                      </a:endParaRPr>
                    </a:p>
                  </a:txBody>
                  <a:tcPr marL="76200" marR="76200" marT="95250" marB="9525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0" marR="0" algn="just" fontAlgn="base">
                        <a:lnSpc>
                          <a:spcPct val="115000"/>
                        </a:lnSpc>
                        <a:spcBef>
                          <a:spcPts val="0"/>
                        </a:spcBef>
                        <a:spcAft>
                          <a:spcPts val="0"/>
                        </a:spcAft>
                      </a:pPr>
                      <a:r>
                        <a:rPr lang="en-GB" sz="1800" u="sng" spc="-5" dirty="0">
                          <a:solidFill>
                            <a:srgbClr val="0563C1"/>
                          </a:solidFill>
                          <a:effectLst/>
                          <a:latin typeface="Tahoma" panose="020B0604030504040204" pitchFamily="34" charset="0"/>
                          <a:ea typeface="Times New Roman" panose="02020603050405020304" pitchFamily="18" charset="0"/>
                          <a:hlinkClick r:id="rId6"/>
                        </a:rPr>
                        <a:t>Proposal for a methane emissions regulation</a:t>
                      </a:r>
                      <a:endParaRPr lang="en-GB" sz="1800" dirty="0">
                        <a:effectLst/>
                        <a:latin typeface="Times New Roman" panose="02020603050405020304" pitchFamily="18" charset="0"/>
                        <a:ea typeface="Calibri" panose="020F0502020204030204" pitchFamily="34" charset="0"/>
                      </a:endParaRPr>
                    </a:p>
                  </a:txBody>
                  <a:tcPr marL="76200" marR="76200" marT="95250" marB="9525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3911175526"/>
                  </a:ext>
                </a:extLst>
              </a:tr>
              <a:tr h="788695">
                <a:tc>
                  <a:txBody>
                    <a:bodyPr/>
                    <a:lstStyle/>
                    <a:p>
                      <a:pPr marL="0" marR="0" algn="just" fontAlgn="base">
                        <a:lnSpc>
                          <a:spcPct val="115000"/>
                        </a:lnSpc>
                        <a:spcBef>
                          <a:spcPts val="0"/>
                        </a:spcBef>
                        <a:spcAft>
                          <a:spcPts val="1560"/>
                        </a:spcAft>
                      </a:pPr>
                      <a:r>
                        <a:rPr lang="en-GB" sz="1800" spc="-5" dirty="0">
                          <a:effectLst/>
                          <a:latin typeface="Tahoma" panose="020B0604030504040204" pitchFamily="34" charset="0"/>
                          <a:ea typeface="Times New Roman" panose="02020603050405020304" pitchFamily="18" charset="0"/>
                        </a:rPr>
                        <a:t>Buildings &amp; real estate</a:t>
                      </a:r>
                      <a:endParaRPr lang="en-GB" sz="1800" dirty="0">
                        <a:effectLst/>
                        <a:latin typeface="Times New Roman" panose="02020603050405020304" pitchFamily="18" charset="0"/>
                        <a:ea typeface="Calibri" panose="020F0502020204030204" pitchFamily="34" charset="0"/>
                      </a:endParaRPr>
                    </a:p>
                  </a:txBody>
                  <a:tcPr marL="76200" marR="76200" marT="95250" marB="9525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0" marR="0" algn="just" fontAlgn="base">
                        <a:lnSpc>
                          <a:spcPct val="115000"/>
                        </a:lnSpc>
                        <a:spcBef>
                          <a:spcPts val="0"/>
                        </a:spcBef>
                        <a:spcAft>
                          <a:spcPts val="0"/>
                        </a:spcAft>
                      </a:pPr>
                      <a:r>
                        <a:rPr lang="en-GB" sz="1800" u="sng" spc="-5" dirty="0">
                          <a:solidFill>
                            <a:srgbClr val="0563C1"/>
                          </a:solidFill>
                          <a:effectLst/>
                          <a:latin typeface="Tahoma" panose="020B0604030504040204" pitchFamily="34" charset="0"/>
                          <a:ea typeface="Times New Roman" panose="02020603050405020304" pitchFamily="18" charset="0"/>
                          <a:hlinkClick r:id="rId7"/>
                        </a:rPr>
                        <a:t>Proposal for a Directive on the energy performance of buildings</a:t>
                      </a:r>
                      <a:r>
                        <a:rPr lang="en-GB" sz="1800" spc="-5" dirty="0">
                          <a:effectLst/>
                          <a:latin typeface="Tahoma" panose="020B0604030504040204" pitchFamily="34" charset="0"/>
                          <a:ea typeface="Times New Roman" panose="02020603050405020304" pitchFamily="18" charset="0"/>
                        </a:rPr>
                        <a:t> and</a:t>
                      </a:r>
                      <a:r>
                        <a:rPr lang="en-GB" sz="1800" u="sng" spc="-5" dirty="0">
                          <a:solidFill>
                            <a:srgbClr val="0563C1"/>
                          </a:solidFill>
                          <a:effectLst/>
                          <a:latin typeface="Tahoma" panose="020B0604030504040204" pitchFamily="34" charset="0"/>
                          <a:ea typeface="Times New Roman" panose="02020603050405020304" pitchFamily="18" charset="0"/>
                          <a:hlinkClick r:id="rId8"/>
                        </a:rPr>
                        <a:t> annexes</a:t>
                      </a:r>
                      <a:endParaRPr lang="en-GB" sz="1800" dirty="0">
                        <a:effectLst/>
                        <a:latin typeface="Times New Roman" panose="02020603050405020304" pitchFamily="18" charset="0"/>
                        <a:ea typeface="Calibri" panose="020F0502020204030204" pitchFamily="34" charset="0"/>
                      </a:endParaRPr>
                    </a:p>
                  </a:txBody>
                  <a:tcPr marL="76200" marR="76200" marT="95250" marB="95250"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2631883089"/>
                  </a:ext>
                </a:extLst>
              </a:tr>
            </a:tbl>
          </a:graphicData>
        </a:graphic>
      </p:graphicFrame>
    </p:spTree>
    <p:extLst>
      <p:ext uri="{BB962C8B-B14F-4D97-AF65-F5344CB8AC3E}">
        <p14:creationId xmlns:p14="http://schemas.microsoft.com/office/powerpoint/2010/main" val="3436807933"/>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BE14B2F-160E-4815-ADF1-8321BF214842}"/>
              </a:ext>
            </a:extLst>
          </p:cNvPr>
          <p:cNvSpPr>
            <a:spLocks noGrp="1" noChangeArrowheads="1"/>
          </p:cNvSpPr>
          <p:nvPr>
            <p:ph type="title"/>
          </p:nvPr>
        </p:nvSpPr>
        <p:spPr>
          <a:xfrm>
            <a:off x="34925" y="0"/>
            <a:ext cx="9074150" cy="836712"/>
          </a:xfrm>
        </p:spPr>
        <p:txBody>
          <a:bodyPr/>
          <a:lstStyle/>
          <a:p>
            <a:pPr algn="ctr">
              <a:tabLst>
                <a:tab pos="7258050" algn="r"/>
                <a:tab pos="7445375" algn="r"/>
              </a:tabLst>
            </a:pPr>
            <a:r>
              <a:rPr lang="en-GB" altLang="en-US" sz="2400" dirty="0"/>
              <a:t>SOCIAL SUSTAINABILITY: </a:t>
            </a:r>
            <a:br>
              <a:rPr lang="en-GB" altLang="en-US" sz="2400" dirty="0"/>
            </a:br>
            <a:r>
              <a:rPr lang="en-GB" altLang="en-US" sz="2400" dirty="0"/>
              <a:t>Just transition – more important than ever</a:t>
            </a:r>
          </a:p>
        </p:txBody>
      </p:sp>
      <p:sp>
        <p:nvSpPr>
          <p:cNvPr id="11267" name="Rectangle 3">
            <a:extLst>
              <a:ext uri="{FF2B5EF4-FFF2-40B4-BE49-F238E27FC236}">
                <a16:creationId xmlns:a16="http://schemas.microsoft.com/office/drawing/2014/main" id="{2C0DEFA6-C859-4AEA-B5BC-0E8F58BBBD41}"/>
              </a:ext>
            </a:extLst>
          </p:cNvPr>
          <p:cNvSpPr>
            <a:spLocks noGrp="1" noChangeArrowheads="1"/>
          </p:cNvSpPr>
          <p:nvPr>
            <p:ph type="body" idx="1"/>
          </p:nvPr>
        </p:nvSpPr>
        <p:spPr>
          <a:xfrm>
            <a:off x="34925" y="908720"/>
            <a:ext cx="9217025" cy="5949280"/>
          </a:xfrm>
        </p:spPr>
        <p:txBody>
          <a:bodyPr/>
          <a:lstStyle/>
          <a:p>
            <a:pPr marL="400050" lvl="1" indent="0">
              <a:buNone/>
            </a:pPr>
            <a:endParaRPr lang="de-DE" altLang="en-US" sz="2400" dirty="0"/>
          </a:p>
          <a:p>
            <a:pPr marL="0" indent="0">
              <a:buNone/>
            </a:pPr>
            <a:r>
              <a:rPr lang="de-DE" altLang="en-US" sz="2800" dirty="0"/>
              <a:t>Just </a:t>
            </a:r>
            <a:r>
              <a:rPr lang="de-DE" altLang="en-US" sz="2800" dirty="0" err="1"/>
              <a:t>transition</a:t>
            </a:r>
            <a:r>
              <a:rPr lang="de-DE" altLang="en-US" sz="2800" dirty="0"/>
              <a:t> </a:t>
            </a:r>
            <a:r>
              <a:rPr lang="de-DE" altLang="en-US" sz="2800" dirty="0" err="1"/>
              <a:t>is</a:t>
            </a:r>
            <a:r>
              <a:rPr lang="de-DE" altLang="en-US" sz="2800" dirty="0"/>
              <a:t> </a:t>
            </a:r>
            <a:r>
              <a:rPr lang="de-DE" altLang="en-US" sz="2800" dirty="0" err="1"/>
              <a:t>about</a:t>
            </a:r>
            <a:r>
              <a:rPr lang="de-DE" altLang="en-US" sz="2800" dirty="0"/>
              <a:t> </a:t>
            </a:r>
            <a:r>
              <a:rPr lang="de-DE" altLang="en-US" sz="2800" b="1" dirty="0"/>
              <a:t>`just </a:t>
            </a:r>
            <a:r>
              <a:rPr lang="de-DE" altLang="en-US" sz="2800" b="1" dirty="0" err="1"/>
              <a:t>burden</a:t>
            </a:r>
            <a:r>
              <a:rPr lang="de-DE" altLang="en-US" sz="2800" b="1" dirty="0"/>
              <a:t> </a:t>
            </a:r>
            <a:r>
              <a:rPr lang="de-DE" altLang="en-US" sz="2800" b="1" dirty="0" err="1"/>
              <a:t>sharing</a:t>
            </a:r>
            <a:r>
              <a:rPr lang="de-DE" altLang="en-US" sz="2800" b="1" dirty="0"/>
              <a:t>`, </a:t>
            </a:r>
            <a:r>
              <a:rPr lang="de-DE" altLang="en-US" sz="2800" b="1" dirty="0" err="1"/>
              <a:t>with</a:t>
            </a:r>
            <a:r>
              <a:rPr lang="de-DE" altLang="en-US" sz="2800" b="1" dirty="0"/>
              <a:t> different </a:t>
            </a:r>
            <a:r>
              <a:rPr lang="de-DE" altLang="en-US" sz="2800" b="1" dirty="0" err="1"/>
              <a:t>dimensions</a:t>
            </a:r>
            <a:r>
              <a:rPr lang="de-DE" altLang="en-US" sz="2800" b="1" dirty="0"/>
              <a:t>: </a:t>
            </a:r>
          </a:p>
          <a:p>
            <a:pPr marL="671513" lvl="1" indent="-271463"/>
            <a:r>
              <a:rPr lang="de-DE" altLang="en-US" sz="2800" dirty="0" err="1"/>
              <a:t>Addressing</a:t>
            </a:r>
            <a:r>
              <a:rPr lang="de-DE" altLang="en-US" sz="2800" dirty="0"/>
              <a:t> </a:t>
            </a:r>
            <a:r>
              <a:rPr lang="de-DE" altLang="en-US" sz="2800" i="1" dirty="0" err="1"/>
              <a:t>climate</a:t>
            </a:r>
            <a:r>
              <a:rPr lang="de-DE" altLang="en-US" sz="2800" i="1" dirty="0"/>
              <a:t> and environmental </a:t>
            </a:r>
            <a:r>
              <a:rPr lang="de-DE" altLang="en-US" sz="2800" i="1" dirty="0" err="1"/>
              <a:t>justice</a:t>
            </a:r>
            <a:endParaRPr lang="de-DE" altLang="en-US" sz="2800" i="1" dirty="0"/>
          </a:p>
          <a:p>
            <a:pPr marL="671513" lvl="1" indent="-271463"/>
            <a:r>
              <a:rPr lang="de-DE" altLang="en-US" sz="2800" dirty="0" err="1"/>
              <a:t>Dealing</a:t>
            </a:r>
            <a:r>
              <a:rPr lang="de-DE" altLang="en-US" sz="2800" i="1" dirty="0"/>
              <a:t> </a:t>
            </a:r>
            <a:r>
              <a:rPr lang="de-DE" altLang="en-US" sz="2800" dirty="0" err="1"/>
              <a:t>with</a:t>
            </a:r>
            <a:r>
              <a:rPr lang="de-DE" altLang="en-US" sz="2800" dirty="0"/>
              <a:t> distributional </a:t>
            </a:r>
            <a:r>
              <a:rPr lang="de-DE" altLang="en-US" sz="2800" dirty="0" err="1"/>
              <a:t>effects</a:t>
            </a:r>
            <a:r>
              <a:rPr lang="de-DE" altLang="en-US" sz="2800" dirty="0"/>
              <a:t> </a:t>
            </a:r>
            <a:r>
              <a:rPr lang="de-DE" altLang="en-US" sz="2800" dirty="0" err="1"/>
              <a:t>of</a:t>
            </a:r>
            <a:r>
              <a:rPr lang="de-DE" altLang="en-US" sz="2800" dirty="0"/>
              <a:t> </a:t>
            </a:r>
            <a:r>
              <a:rPr lang="de-DE" altLang="en-US" sz="2800" dirty="0" err="1"/>
              <a:t>climate</a:t>
            </a:r>
            <a:r>
              <a:rPr lang="de-DE" altLang="en-US" sz="2800" dirty="0"/>
              <a:t> </a:t>
            </a:r>
            <a:r>
              <a:rPr lang="de-DE" altLang="en-US" sz="2800" dirty="0" err="1"/>
              <a:t>policies</a:t>
            </a:r>
            <a:r>
              <a:rPr lang="de-DE" altLang="en-US" sz="2800" dirty="0"/>
              <a:t> (</a:t>
            </a:r>
            <a:r>
              <a:rPr lang="de-DE" altLang="en-US" sz="2800" dirty="0" err="1"/>
              <a:t>FiT</a:t>
            </a:r>
            <a:r>
              <a:rPr lang="de-DE" altLang="en-US" sz="2800" dirty="0"/>
              <a:t>, </a:t>
            </a:r>
            <a:r>
              <a:rPr lang="de-DE" altLang="en-US" sz="2800" dirty="0" err="1"/>
              <a:t>carbon</a:t>
            </a:r>
            <a:r>
              <a:rPr lang="de-DE" altLang="en-US" sz="2800" dirty="0"/>
              <a:t> </a:t>
            </a:r>
            <a:r>
              <a:rPr lang="de-DE" altLang="en-US" sz="2800" dirty="0" err="1"/>
              <a:t>price</a:t>
            </a:r>
            <a:r>
              <a:rPr lang="de-DE" altLang="en-US" sz="2800" dirty="0"/>
              <a:t>, ETS design </a:t>
            </a:r>
            <a:r>
              <a:rPr lang="de-DE" altLang="en-US" sz="2800" dirty="0" err="1"/>
              <a:t>during</a:t>
            </a:r>
            <a:r>
              <a:rPr lang="de-DE" altLang="en-US" sz="2800" dirty="0"/>
              <a:t> </a:t>
            </a:r>
            <a:r>
              <a:rPr lang="de-DE" altLang="en-US" sz="2800" dirty="0" err="1"/>
              <a:t>the</a:t>
            </a:r>
            <a:r>
              <a:rPr lang="de-DE" altLang="en-US" sz="2800" dirty="0"/>
              <a:t> </a:t>
            </a:r>
            <a:r>
              <a:rPr lang="de-DE" altLang="en-US" sz="2800" dirty="0" err="1"/>
              <a:t>transition</a:t>
            </a:r>
            <a:endParaRPr lang="de-DE" altLang="en-US" sz="2800" dirty="0"/>
          </a:p>
          <a:p>
            <a:pPr marL="671513" lvl="1" indent="-271463"/>
            <a:r>
              <a:rPr lang="en-US" altLang="en-US" sz="2800" dirty="0"/>
              <a:t>managing job transitions + regional restructuring </a:t>
            </a:r>
          </a:p>
          <a:p>
            <a:pPr marL="671513" lvl="1" indent="-271463"/>
            <a:r>
              <a:rPr lang="en-US" altLang="en-US" sz="2800" dirty="0"/>
              <a:t>JT is to avoid a `JOBS &lt;&gt; ENVIRONMENT` dilemma</a:t>
            </a:r>
          </a:p>
          <a:p>
            <a:pPr marL="671513" lvl="1" indent="-271463"/>
            <a:r>
              <a:rPr lang="en-US" altLang="en-US" sz="2800" dirty="0"/>
              <a:t>In wake of COVID and in the middle of a profound shift in geopolitics due to Russia`s assault on Ukraine, just transition is more important than ever </a:t>
            </a:r>
            <a:endParaRPr lang="de-DE" altLang="en-US" sz="2800" dirty="0"/>
          </a:p>
          <a:p>
            <a:pPr marL="671513" lvl="1" indent="-271463"/>
            <a:endParaRPr lang="de-DE" altLang="en-US" sz="2800" dirty="0"/>
          </a:p>
          <a:p>
            <a:pPr marL="400050" lvl="1" indent="0">
              <a:buNone/>
            </a:pPr>
            <a:endParaRPr lang="de-DE" altLang="en-US" sz="2400" dirty="0"/>
          </a:p>
          <a:p>
            <a:pPr marL="400050" lvl="1" indent="0">
              <a:buNone/>
            </a:pPr>
            <a:endParaRPr lang="en-GB" altLang="en-US" sz="2400" dirty="0"/>
          </a:p>
          <a:p>
            <a:pPr marL="671513" lvl="1" indent="-271463"/>
            <a:endParaRPr lang="en-GB" altLang="en-US" sz="2400" dirty="0"/>
          </a:p>
          <a:p>
            <a:pPr marL="671513" lvl="1" indent="-271463"/>
            <a:endParaRPr lang="de-DE" altLang="en-US" sz="2400" b="1" dirty="0"/>
          </a:p>
          <a:p>
            <a:pPr marL="671513" lvl="1" indent="-271463"/>
            <a:endParaRPr lang="de-DE" altLang="en-US" sz="2400" b="1" dirty="0"/>
          </a:p>
          <a:p>
            <a:pPr marL="271463" indent="-271463"/>
            <a:endParaRPr lang="en-GB" altLang="en-US" sz="2200" dirty="0"/>
          </a:p>
          <a:p>
            <a:pPr marL="271463" indent="-271463"/>
            <a:endParaRPr lang="en-GB" altLang="en-US" dirty="0"/>
          </a:p>
        </p:txBody>
      </p:sp>
    </p:spTree>
    <p:extLst>
      <p:ext uri="{BB962C8B-B14F-4D97-AF65-F5344CB8AC3E}">
        <p14:creationId xmlns:p14="http://schemas.microsoft.com/office/powerpoint/2010/main" val="807570545"/>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noFill/>
        </p:spPr>
        <p:txBody>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SzTx/>
              <a:buFontTx/>
              <a:buNone/>
            </a:pPr>
            <a:fld id="{D57E2061-C1FA-4302-A553-6BFF03EFE398}" type="slidenum">
              <a:rPr lang="en-GB" altLang="en-US" sz="1100" smtClean="0">
                <a:solidFill>
                  <a:srgbClr val="8D817B"/>
                </a:solidFill>
              </a:rPr>
              <a:pPr>
                <a:spcBef>
                  <a:spcPct val="0"/>
                </a:spcBef>
                <a:buClrTx/>
                <a:buSzTx/>
                <a:buFontTx/>
                <a:buNone/>
              </a:pPr>
              <a:t>13</a:t>
            </a:fld>
            <a:endParaRPr lang="en-GB" altLang="en-US" sz="1100">
              <a:solidFill>
                <a:srgbClr val="8D817B"/>
              </a:solidFill>
            </a:endParaRPr>
          </a:p>
        </p:txBody>
      </p:sp>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323850" y="44450"/>
            <a:ext cx="8348663" cy="431800"/>
          </a:xfrm>
        </p:spPr>
        <p:txBody>
          <a:bodyPr/>
          <a:lstStyle/>
          <a:p>
            <a:pPr algn="ctr" eaLnBrk="1" hangingPunct="1">
              <a:tabLst>
                <a:tab pos="7246938" algn="r"/>
                <a:tab pos="7435850" algn="r"/>
              </a:tabLst>
            </a:pPr>
            <a:r>
              <a:rPr lang="en-GB" altLang="en-US" dirty="0"/>
              <a:t>Sectoral specifics of decarbonisation/ just transition </a:t>
            </a:r>
          </a:p>
        </p:txBody>
      </p:sp>
      <p:sp>
        <p:nvSpPr>
          <p:cNvPr id="5124" name="Rectangle 3">
            <a:extLst>
              <a:ext uri="{FF2B5EF4-FFF2-40B4-BE49-F238E27FC236}">
                <a16:creationId xmlns:a16="http://schemas.microsoft.com/office/drawing/2014/main" id="{F3823F89-015C-46D4-9E8A-3035302C5ED9}"/>
              </a:ext>
            </a:extLst>
          </p:cNvPr>
          <p:cNvSpPr>
            <a:spLocks noGrp="1" noChangeArrowheads="1"/>
          </p:cNvSpPr>
          <p:nvPr>
            <p:ph type="body" idx="1"/>
          </p:nvPr>
        </p:nvSpPr>
        <p:spPr>
          <a:xfrm>
            <a:off x="107950" y="620713"/>
            <a:ext cx="8928100" cy="5976937"/>
          </a:xfrm>
        </p:spPr>
        <p:txBody>
          <a:bodyPr/>
          <a:lstStyle/>
          <a:p>
            <a:pPr marL="269875" indent="-269875" eaLnBrk="1" hangingPunct="1">
              <a:buFont typeface="Arial" charset="0"/>
              <a:buNone/>
              <a:defRPr/>
            </a:pPr>
            <a:r>
              <a:rPr lang="en-GB" altLang="en-US" dirty="0"/>
              <a:t>	Effects of decarbonisation on employment and working conditions can be very different by sector, therefore dedicated industrial policy and just transition approaches are necessary.</a:t>
            </a:r>
          </a:p>
          <a:p>
            <a:pPr marL="269875" indent="-269875" eaLnBrk="1" hangingPunct="1">
              <a:buFont typeface="Arial" charset="0"/>
              <a:buNone/>
              <a:defRPr/>
            </a:pPr>
            <a:r>
              <a:rPr lang="en-GB" altLang="en-US" dirty="0"/>
              <a:t>	For example, for the fossil fuel energy sector, jobs will be lost and massive employment losses are on way. Automobile industry: massive changes ahead with shrinking employment and massive restructuring including reskilling over 2.4 M jobs.</a:t>
            </a:r>
          </a:p>
          <a:p>
            <a:pPr marL="269875" indent="-269875" eaLnBrk="1" hangingPunct="1">
              <a:buNone/>
              <a:defRPr/>
            </a:pPr>
            <a:r>
              <a:rPr lang="en-GB" altLang="en-US" dirty="0"/>
              <a:t>	</a:t>
            </a:r>
            <a:r>
              <a:rPr lang="en-GB" altLang="en-US" b="1" dirty="0"/>
              <a:t>Construction sector</a:t>
            </a:r>
            <a:r>
              <a:rPr lang="en-GB" altLang="en-US" dirty="0"/>
              <a:t>: </a:t>
            </a:r>
          </a:p>
          <a:p>
            <a:pPr marL="269875" indent="-269875" eaLnBrk="1" hangingPunct="1">
              <a:buNone/>
              <a:defRPr/>
            </a:pPr>
            <a:r>
              <a:rPr lang="en-GB" sz="2400" b="1" dirty="0"/>
              <a:t>	Retrofitting/renovation </a:t>
            </a:r>
            <a:r>
              <a:rPr lang="en-GB" sz="2400" dirty="0"/>
              <a:t>of building stock targeting at 350 EUR bn/year via Invest EU. How realistic is it to move from 0.2% deep renovation rate to 3% needed to targets? Still, </a:t>
            </a:r>
            <a:r>
              <a:rPr lang="en-GB" altLang="en-US" dirty="0"/>
              <a:t>a `winner` of decarbonisation policies, but large scale restructuring and training/retraining needs. </a:t>
            </a:r>
            <a:endParaRPr lang="de-DE" altLang="en-US" dirty="0"/>
          </a:p>
        </p:txBody>
      </p:sp>
    </p:spTree>
    <p:extLst>
      <p:ext uri="{BB962C8B-B14F-4D97-AF65-F5344CB8AC3E}">
        <p14:creationId xmlns:p14="http://schemas.microsoft.com/office/powerpoint/2010/main" val="273085080"/>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noFill/>
        </p:spPr>
        <p:txBody>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SzTx/>
              <a:buFontTx/>
              <a:buNone/>
            </a:pPr>
            <a:fld id="{D57E2061-C1FA-4302-A553-6BFF03EFE398}" type="slidenum">
              <a:rPr lang="en-GB" altLang="en-US" sz="1100" smtClean="0">
                <a:solidFill>
                  <a:srgbClr val="8D817B"/>
                </a:solidFill>
              </a:rPr>
              <a:pPr>
                <a:spcBef>
                  <a:spcPct val="0"/>
                </a:spcBef>
                <a:buClrTx/>
                <a:buSzTx/>
                <a:buFontTx/>
                <a:buNone/>
              </a:pPr>
              <a:t>14</a:t>
            </a:fld>
            <a:endParaRPr lang="en-GB" altLang="en-US" sz="1100">
              <a:solidFill>
                <a:srgbClr val="8D817B"/>
              </a:solidFill>
            </a:endParaRPr>
          </a:p>
        </p:txBody>
      </p:sp>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323850" y="44450"/>
            <a:ext cx="8348663" cy="431800"/>
          </a:xfrm>
        </p:spPr>
        <p:txBody>
          <a:bodyPr/>
          <a:lstStyle/>
          <a:p>
            <a:pPr algn="ctr" eaLnBrk="1" hangingPunct="1">
              <a:tabLst>
                <a:tab pos="7246938" algn="r"/>
                <a:tab pos="7435850" algn="r"/>
              </a:tabLst>
            </a:pPr>
            <a:r>
              <a:rPr lang="en-US" altLang="en-US" b="1" dirty="0"/>
              <a:t>Climate action and distributional effects</a:t>
            </a:r>
            <a:r>
              <a:rPr lang="en-GB" altLang="en-US" dirty="0"/>
              <a:t> </a:t>
            </a:r>
          </a:p>
        </p:txBody>
      </p:sp>
      <p:sp>
        <p:nvSpPr>
          <p:cNvPr id="5124" name="Rectangle 3">
            <a:extLst>
              <a:ext uri="{FF2B5EF4-FFF2-40B4-BE49-F238E27FC236}">
                <a16:creationId xmlns:a16="http://schemas.microsoft.com/office/drawing/2014/main" id="{F3823F89-015C-46D4-9E8A-3035302C5ED9}"/>
              </a:ext>
            </a:extLst>
          </p:cNvPr>
          <p:cNvSpPr>
            <a:spLocks noGrp="1" noChangeArrowheads="1"/>
          </p:cNvSpPr>
          <p:nvPr>
            <p:ph type="body" idx="1"/>
          </p:nvPr>
        </p:nvSpPr>
        <p:spPr>
          <a:xfrm>
            <a:off x="107950" y="548681"/>
            <a:ext cx="9000554" cy="6264870"/>
          </a:xfrm>
        </p:spPr>
        <p:txBody>
          <a:bodyPr/>
          <a:lstStyle/>
          <a:p>
            <a:pPr marL="271463" indent="-271463">
              <a:lnSpc>
                <a:spcPct val="110000"/>
              </a:lnSpc>
              <a:buFontTx/>
              <a:buNone/>
              <a:defRPr/>
            </a:pPr>
            <a:r>
              <a:rPr lang="de-DE" altLang="en-US" dirty="0"/>
              <a:t>The </a:t>
            </a:r>
            <a:r>
              <a:rPr lang="de-DE" altLang="en-US" dirty="0" err="1"/>
              <a:t>often</a:t>
            </a:r>
            <a:r>
              <a:rPr lang="de-DE" altLang="en-US" dirty="0"/>
              <a:t> degressive distributional </a:t>
            </a:r>
            <a:r>
              <a:rPr lang="de-DE" altLang="en-US" dirty="0" err="1"/>
              <a:t>effects</a:t>
            </a:r>
            <a:r>
              <a:rPr lang="de-DE" altLang="en-US" dirty="0"/>
              <a:t> </a:t>
            </a:r>
            <a:r>
              <a:rPr lang="de-DE" altLang="en-US" dirty="0" err="1"/>
              <a:t>of</a:t>
            </a:r>
            <a:r>
              <a:rPr lang="de-DE" altLang="en-US" dirty="0"/>
              <a:t> </a:t>
            </a:r>
            <a:r>
              <a:rPr lang="de-DE" altLang="en-US" dirty="0" err="1"/>
              <a:t>climate</a:t>
            </a:r>
            <a:r>
              <a:rPr lang="de-DE" altLang="en-US" dirty="0"/>
              <a:t> </a:t>
            </a:r>
            <a:r>
              <a:rPr lang="de-DE" altLang="en-US" dirty="0" err="1"/>
              <a:t>policies</a:t>
            </a:r>
            <a:r>
              <a:rPr lang="de-DE" altLang="en-US" dirty="0"/>
              <a:t> </a:t>
            </a:r>
            <a:r>
              <a:rPr lang="de-DE" altLang="en-US" dirty="0" err="1"/>
              <a:t>cannot</a:t>
            </a:r>
            <a:r>
              <a:rPr lang="de-DE" altLang="en-US" dirty="0"/>
              <a:t> </a:t>
            </a:r>
            <a:r>
              <a:rPr lang="de-DE" altLang="en-US" dirty="0" err="1"/>
              <a:t>be</a:t>
            </a:r>
            <a:r>
              <a:rPr lang="de-DE" altLang="en-US" dirty="0"/>
              <a:t> </a:t>
            </a:r>
            <a:r>
              <a:rPr lang="de-DE" altLang="en-US" dirty="0" err="1"/>
              <a:t>neglected</a:t>
            </a:r>
            <a:r>
              <a:rPr lang="de-DE" altLang="en-US" dirty="0"/>
              <a:t>, </a:t>
            </a:r>
            <a:r>
              <a:rPr lang="de-DE" altLang="en-US" dirty="0" err="1"/>
              <a:t>the</a:t>
            </a:r>
            <a:r>
              <a:rPr lang="de-DE" altLang="en-US" dirty="0"/>
              <a:t> `Fit </a:t>
            </a:r>
            <a:r>
              <a:rPr lang="de-DE" altLang="en-US" dirty="0" err="1"/>
              <a:t>for</a:t>
            </a:r>
            <a:r>
              <a:rPr lang="de-DE" altLang="en-US" dirty="0"/>
              <a:t> 55` </a:t>
            </a:r>
            <a:r>
              <a:rPr lang="de-DE" altLang="en-US" dirty="0" err="1"/>
              <a:t>package</a:t>
            </a:r>
            <a:r>
              <a:rPr lang="de-DE" altLang="en-US" dirty="0"/>
              <a:t> </a:t>
            </a:r>
            <a:r>
              <a:rPr lang="de-DE" altLang="en-US" dirty="0" err="1"/>
              <a:t>is</a:t>
            </a:r>
            <a:r>
              <a:rPr lang="de-DE" altLang="en-US" dirty="0"/>
              <a:t> a </a:t>
            </a:r>
            <a:r>
              <a:rPr lang="de-DE" altLang="en-US" dirty="0" err="1"/>
              <a:t>primary</a:t>
            </a:r>
            <a:r>
              <a:rPr lang="de-DE" altLang="en-US" dirty="0"/>
              <a:t> </a:t>
            </a:r>
            <a:r>
              <a:rPr lang="de-DE" altLang="en-US" dirty="0" err="1"/>
              <a:t>example</a:t>
            </a:r>
            <a:r>
              <a:rPr lang="de-DE" altLang="en-US" dirty="0"/>
              <a:t> and will </a:t>
            </a:r>
            <a:r>
              <a:rPr lang="de-DE" altLang="en-US" dirty="0" err="1"/>
              <a:t>be</a:t>
            </a:r>
            <a:r>
              <a:rPr lang="de-DE" altLang="en-US" dirty="0"/>
              <a:t> a </a:t>
            </a:r>
            <a:r>
              <a:rPr lang="de-DE" altLang="en-US" dirty="0" err="1"/>
              <a:t>test</a:t>
            </a:r>
            <a:r>
              <a:rPr lang="de-DE" altLang="en-US" dirty="0"/>
              <a:t> </a:t>
            </a:r>
            <a:r>
              <a:rPr lang="de-DE" altLang="en-US" dirty="0" err="1"/>
              <a:t>case</a:t>
            </a:r>
            <a:endParaRPr lang="de-DE" altLang="en-US" dirty="0"/>
          </a:p>
          <a:p>
            <a:pPr marL="271463" indent="-271463">
              <a:lnSpc>
                <a:spcPct val="110000"/>
              </a:lnSpc>
              <a:buFontTx/>
              <a:buNone/>
              <a:defRPr/>
            </a:pPr>
            <a:r>
              <a:rPr lang="de-DE" altLang="en-US" dirty="0"/>
              <a:t>At national </a:t>
            </a:r>
            <a:r>
              <a:rPr lang="de-DE" altLang="en-US" dirty="0" err="1"/>
              <a:t>level</a:t>
            </a:r>
            <a:r>
              <a:rPr lang="de-DE" altLang="en-US" dirty="0"/>
              <a:t> </a:t>
            </a:r>
            <a:r>
              <a:rPr lang="de-DE" altLang="en-US" dirty="0" err="1"/>
              <a:t>households</a:t>
            </a:r>
            <a:r>
              <a:rPr lang="de-DE" altLang="en-US" dirty="0"/>
              <a:t> </a:t>
            </a:r>
            <a:r>
              <a:rPr lang="de-DE" altLang="en-US" dirty="0" err="1"/>
              <a:t>are</a:t>
            </a:r>
            <a:r>
              <a:rPr lang="de-DE" altLang="en-US" dirty="0"/>
              <a:t> </a:t>
            </a:r>
            <a:r>
              <a:rPr lang="de-DE" altLang="en-US" dirty="0" err="1"/>
              <a:t>financing</a:t>
            </a:r>
            <a:r>
              <a:rPr lang="de-DE" altLang="en-US" dirty="0"/>
              <a:t> </a:t>
            </a:r>
            <a:r>
              <a:rPr lang="de-DE" altLang="en-US" dirty="0" err="1"/>
              <a:t>the</a:t>
            </a:r>
            <a:r>
              <a:rPr lang="de-DE" altLang="en-US" dirty="0"/>
              <a:t> </a:t>
            </a:r>
            <a:r>
              <a:rPr lang="de-DE" altLang="en-US" dirty="0" err="1"/>
              <a:t>enrgy</a:t>
            </a:r>
            <a:r>
              <a:rPr lang="de-DE" altLang="en-US" dirty="0"/>
              <a:t> </a:t>
            </a:r>
            <a:r>
              <a:rPr lang="de-DE" altLang="en-US" dirty="0" err="1"/>
              <a:t>transition</a:t>
            </a:r>
            <a:r>
              <a:rPr lang="de-DE" altLang="en-US" dirty="0"/>
              <a:t> </a:t>
            </a:r>
            <a:r>
              <a:rPr lang="de-DE" altLang="en-US" dirty="0" err="1"/>
              <a:t>by</a:t>
            </a:r>
            <a:r>
              <a:rPr lang="de-DE" altLang="en-US" dirty="0"/>
              <a:t> </a:t>
            </a:r>
            <a:r>
              <a:rPr lang="de-DE" altLang="en-US" dirty="0" err="1"/>
              <a:t>much</a:t>
            </a:r>
            <a:r>
              <a:rPr lang="de-DE" altLang="en-US" dirty="0"/>
              <a:t> </a:t>
            </a:r>
            <a:r>
              <a:rPr lang="de-DE" altLang="en-US" dirty="0" err="1"/>
              <a:t>higher</a:t>
            </a:r>
            <a:r>
              <a:rPr lang="de-DE" altLang="en-US" dirty="0"/>
              <a:t> </a:t>
            </a:r>
            <a:r>
              <a:rPr lang="de-DE" altLang="en-US" dirty="0" err="1"/>
              <a:t>electricity</a:t>
            </a:r>
            <a:r>
              <a:rPr lang="de-DE" altLang="en-US" dirty="0"/>
              <a:t> </a:t>
            </a:r>
            <a:r>
              <a:rPr lang="de-DE" altLang="en-US" dirty="0" err="1"/>
              <a:t>prices</a:t>
            </a:r>
            <a:r>
              <a:rPr lang="de-DE" altLang="en-US" dirty="0"/>
              <a:t> </a:t>
            </a:r>
            <a:r>
              <a:rPr lang="de-DE" altLang="en-US" dirty="0" err="1"/>
              <a:t>than</a:t>
            </a:r>
            <a:r>
              <a:rPr lang="de-DE" altLang="en-US" dirty="0"/>
              <a:t> </a:t>
            </a:r>
            <a:r>
              <a:rPr lang="de-DE" altLang="en-US" dirty="0" err="1"/>
              <a:t>for</a:t>
            </a:r>
            <a:r>
              <a:rPr lang="de-DE" altLang="en-US" dirty="0"/>
              <a:t> </a:t>
            </a:r>
            <a:r>
              <a:rPr lang="de-DE" altLang="en-US" dirty="0" err="1"/>
              <a:t>industry</a:t>
            </a:r>
            <a:r>
              <a:rPr lang="de-DE" altLang="en-US" dirty="0"/>
              <a:t> </a:t>
            </a:r>
            <a:r>
              <a:rPr lang="de-DE" altLang="en-US" dirty="0" err="1"/>
              <a:t>with</a:t>
            </a:r>
            <a:r>
              <a:rPr lang="de-DE" altLang="en-US" dirty="0"/>
              <a:t> </a:t>
            </a:r>
            <a:r>
              <a:rPr lang="de-DE" altLang="en-US" dirty="0" err="1"/>
              <a:t>alarming</a:t>
            </a:r>
            <a:r>
              <a:rPr lang="de-DE" altLang="en-US" dirty="0"/>
              <a:t> </a:t>
            </a:r>
            <a:r>
              <a:rPr lang="de-DE" altLang="en-US" dirty="0" err="1"/>
              <a:t>levels</a:t>
            </a:r>
            <a:r>
              <a:rPr lang="de-DE" altLang="en-US" dirty="0"/>
              <a:t> </a:t>
            </a:r>
            <a:r>
              <a:rPr lang="de-DE" altLang="en-US" dirty="0" err="1"/>
              <a:t>of</a:t>
            </a:r>
            <a:r>
              <a:rPr lang="de-DE" altLang="en-US" dirty="0"/>
              <a:t> </a:t>
            </a:r>
            <a:r>
              <a:rPr lang="de-DE" altLang="en-US" dirty="0" err="1"/>
              <a:t>energy</a:t>
            </a:r>
            <a:r>
              <a:rPr lang="de-DE" altLang="en-US" dirty="0"/>
              <a:t> </a:t>
            </a:r>
            <a:r>
              <a:rPr lang="de-DE" altLang="en-US" dirty="0" err="1"/>
              <a:t>poverty</a:t>
            </a:r>
            <a:r>
              <a:rPr lang="de-DE" altLang="en-US" dirty="0"/>
              <a:t> in </a:t>
            </a:r>
            <a:r>
              <a:rPr lang="de-DE" altLang="en-US" dirty="0" err="1"/>
              <a:t>certain</a:t>
            </a:r>
            <a:r>
              <a:rPr lang="de-DE" altLang="en-US" dirty="0"/>
              <a:t> MS</a:t>
            </a:r>
          </a:p>
          <a:p>
            <a:pPr marL="271463" indent="-271463">
              <a:lnSpc>
                <a:spcPct val="110000"/>
              </a:lnSpc>
              <a:buFontTx/>
              <a:buNone/>
              <a:defRPr/>
            </a:pPr>
            <a:r>
              <a:rPr lang="de-DE" altLang="en-US" dirty="0"/>
              <a:t>The </a:t>
            </a:r>
            <a:r>
              <a:rPr lang="de-DE" altLang="en-US" dirty="0" err="1"/>
              <a:t>newly</a:t>
            </a:r>
            <a:r>
              <a:rPr lang="de-DE" altLang="en-US" dirty="0"/>
              <a:t> </a:t>
            </a:r>
            <a:r>
              <a:rPr lang="de-DE" altLang="en-US" dirty="0" err="1"/>
              <a:t>planned</a:t>
            </a:r>
            <a:r>
              <a:rPr lang="de-DE" altLang="en-US" dirty="0"/>
              <a:t> </a:t>
            </a:r>
            <a:r>
              <a:rPr lang="de-DE" altLang="en-US" dirty="0" err="1"/>
              <a:t>emission</a:t>
            </a:r>
            <a:r>
              <a:rPr lang="de-DE" altLang="en-US" dirty="0"/>
              <a:t> </a:t>
            </a:r>
            <a:r>
              <a:rPr lang="de-DE" altLang="en-US" dirty="0" err="1"/>
              <a:t>trading</a:t>
            </a:r>
            <a:r>
              <a:rPr lang="de-DE" altLang="en-US" dirty="0"/>
              <a:t> </a:t>
            </a:r>
            <a:r>
              <a:rPr lang="de-DE" altLang="en-US" dirty="0" err="1"/>
              <a:t>system</a:t>
            </a:r>
            <a:r>
              <a:rPr lang="de-DE" altLang="en-US" dirty="0"/>
              <a:t> </a:t>
            </a:r>
            <a:r>
              <a:rPr lang="de-DE" altLang="en-US" dirty="0" err="1"/>
              <a:t>for</a:t>
            </a:r>
            <a:r>
              <a:rPr lang="de-DE" altLang="en-US" dirty="0"/>
              <a:t> </a:t>
            </a:r>
            <a:r>
              <a:rPr lang="de-DE" altLang="en-US" dirty="0" err="1"/>
              <a:t>buildings</a:t>
            </a:r>
            <a:r>
              <a:rPr lang="de-DE" altLang="en-US" dirty="0"/>
              <a:t> and </a:t>
            </a:r>
            <a:r>
              <a:rPr lang="de-DE" altLang="en-US" dirty="0" err="1"/>
              <a:t>transport</a:t>
            </a:r>
            <a:r>
              <a:rPr lang="de-DE" altLang="en-US" dirty="0"/>
              <a:t> will </a:t>
            </a:r>
            <a:r>
              <a:rPr lang="de-DE" altLang="en-US" dirty="0" err="1"/>
              <a:t>increase</a:t>
            </a:r>
            <a:r>
              <a:rPr lang="de-DE" altLang="en-US" dirty="0"/>
              <a:t> </a:t>
            </a:r>
            <a:r>
              <a:rPr lang="de-DE" altLang="en-US" dirty="0" err="1"/>
              <a:t>the</a:t>
            </a:r>
            <a:r>
              <a:rPr lang="de-DE" altLang="en-US" dirty="0"/>
              <a:t> </a:t>
            </a:r>
            <a:r>
              <a:rPr lang="de-DE" altLang="en-US" dirty="0" err="1"/>
              <a:t>effects</a:t>
            </a:r>
            <a:r>
              <a:rPr lang="de-DE" altLang="en-US" dirty="0"/>
              <a:t> on </a:t>
            </a:r>
            <a:r>
              <a:rPr lang="de-DE" altLang="en-US" dirty="0" err="1"/>
              <a:t>households</a:t>
            </a:r>
            <a:r>
              <a:rPr lang="de-DE" altLang="en-US" dirty="0"/>
              <a:t> and </a:t>
            </a:r>
            <a:r>
              <a:rPr lang="de-DE" altLang="en-US" dirty="0" err="1"/>
              <a:t>the</a:t>
            </a:r>
            <a:r>
              <a:rPr lang="de-DE" altLang="en-US" dirty="0"/>
              <a:t> </a:t>
            </a:r>
            <a:r>
              <a:rPr lang="de-DE" altLang="en-US" dirty="0" err="1"/>
              <a:t>compensation</a:t>
            </a:r>
            <a:r>
              <a:rPr lang="de-DE" altLang="en-US" dirty="0"/>
              <a:t> via </a:t>
            </a:r>
            <a:r>
              <a:rPr lang="de-DE" altLang="en-US" dirty="0" err="1"/>
              <a:t>the</a:t>
            </a:r>
            <a:r>
              <a:rPr lang="de-DE" altLang="en-US" dirty="0"/>
              <a:t> Climate </a:t>
            </a:r>
            <a:r>
              <a:rPr lang="de-DE" altLang="en-US" dirty="0" err="1"/>
              <a:t>Social</a:t>
            </a:r>
            <a:r>
              <a:rPr lang="de-DE" altLang="en-US" dirty="0"/>
              <a:t> Fund </a:t>
            </a:r>
            <a:r>
              <a:rPr lang="de-DE" altLang="en-US" dirty="0" err="1"/>
              <a:t>is</a:t>
            </a:r>
            <a:r>
              <a:rPr lang="de-DE" altLang="en-US" dirty="0"/>
              <a:t> </a:t>
            </a:r>
            <a:r>
              <a:rPr lang="de-DE" altLang="en-US" dirty="0" err="1"/>
              <a:t>unsatisfactory</a:t>
            </a:r>
            <a:endParaRPr lang="de-DE" altLang="en-US" dirty="0"/>
          </a:p>
          <a:p>
            <a:pPr marL="271463" indent="-271463">
              <a:lnSpc>
                <a:spcPct val="110000"/>
              </a:lnSpc>
              <a:buFontTx/>
              <a:buNone/>
              <a:defRPr/>
            </a:pPr>
            <a:r>
              <a:rPr lang="de-DE" altLang="en-US" dirty="0" err="1"/>
              <a:t>Affordability</a:t>
            </a:r>
            <a:r>
              <a:rPr lang="de-DE" altLang="en-US" dirty="0"/>
              <a:t> </a:t>
            </a:r>
            <a:r>
              <a:rPr lang="de-DE" altLang="en-US" dirty="0" err="1"/>
              <a:t>of</a:t>
            </a:r>
            <a:r>
              <a:rPr lang="de-DE" altLang="en-US" dirty="0"/>
              <a:t> clean </a:t>
            </a:r>
            <a:r>
              <a:rPr lang="de-DE" altLang="en-US" dirty="0" err="1"/>
              <a:t>vehicles</a:t>
            </a:r>
            <a:r>
              <a:rPr lang="de-DE" altLang="en-US" dirty="0"/>
              <a:t>, </a:t>
            </a:r>
            <a:r>
              <a:rPr lang="de-DE" altLang="en-US" dirty="0" err="1"/>
              <a:t>access</a:t>
            </a:r>
            <a:r>
              <a:rPr lang="de-DE" altLang="en-US" dirty="0"/>
              <a:t> </a:t>
            </a:r>
            <a:r>
              <a:rPr lang="de-DE" altLang="en-US" dirty="0" err="1"/>
              <a:t>to</a:t>
            </a:r>
            <a:r>
              <a:rPr lang="de-DE" altLang="en-US" dirty="0"/>
              <a:t> </a:t>
            </a:r>
            <a:r>
              <a:rPr lang="de-DE" altLang="en-US" dirty="0" err="1"/>
              <a:t>charging</a:t>
            </a:r>
            <a:r>
              <a:rPr lang="de-DE" altLang="en-US" dirty="0"/>
              <a:t> </a:t>
            </a:r>
            <a:r>
              <a:rPr lang="de-DE" altLang="en-US" dirty="0" err="1"/>
              <a:t>stations</a:t>
            </a:r>
            <a:r>
              <a:rPr lang="de-DE" altLang="en-US" dirty="0"/>
              <a:t> </a:t>
            </a:r>
            <a:r>
              <a:rPr lang="de-DE" altLang="en-US" dirty="0" err="1"/>
              <a:t>raises</a:t>
            </a:r>
            <a:r>
              <a:rPr lang="de-DE" altLang="en-US" dirty="0"/>
              <a:t> </a:t>
            </a:r>
            <a:r>
              <a:rPr lang="de-DE" altLang="en-US" dirty="0" err="1"/>
              <a:t>the</a:t>
            </a:r>
            <a:r>
              <a:rPr lang="de-DE" altLang="en-US" dirty="0"/>
              <a:t> </a:t>
            </a:r>
            <a:r>
              <a:rPr lang="de-DE" altLang="en-US" dirty="0" err="1"/>
              <a:t>danger</a:t>
            </a:r>
            <a:r>
              <a:rPr lang="de-DE" altLang="en-US" dirty="0"/>
              <a:t> </a:t>
            </a:r>
            <a:r>
              <a:rPr lang="de-DE" altLang="en-US" dirty="0" err="1"/>
              <a:t>of</a:t>
            </a:r>
            <a:r>
              <a:rPr lang="de-DE" altLang="en-US" dirty="0"/>
              <a:t> </a:t>
            </a:r>
            <a:r>
              <a:rPr lang="de-DE" altLang="en-US" dirty="0" err="1"/>
              <a:t>emerging</a:t>
            </a:r>
            <a:r>
              <a:rPr lang="de-DE" altLang="en-US" dirty="0"/>
              <a:t> </a:t>
            </a:r>
            <a:r>
              <a:rPr lang="de-DE" altLang="en-US" dirty="0" err="1"/>
              <a:t>new</a:t>
            </a:r>
            <a:r>
              <a:rPr lang="de-DE" altLang="en-US" dirty="0"/>
              <a:t> </a:t>
            </a:r>
            <a:r>
              <a:rPr lang="de-DE" altLang="en-US" dirty="0" err="1"/>
              <a:t>inequalities</a:t>
            </a:r>
            <a:r>
              <a:rPr lang="de-DE" altLang="en-US" dirty="0"/>
              <a:t> (</a:t>
            </a:r>
            <a:r>
              <a:rPr lang="de-DE" altLang="en-US" dirty="0" err="1"/>
              <a:t>between</a:t>
            </a:r>
            <a:r>
              <a:rPr lang="de-DE" altLang="en-US" dirty="0"/>
              <a:t> countries and </a:t>
            </a:r>
            <a:r>
              <a:rPr lang="de-DE" altLang="en-US" dirty="0" err="1"/>
              <a:t>within</a:t>
            </a:r>
            <a:r>
              <a:rPr lang="de-DE" altLang="en-US" dirty="0"/>
              <a:t> countries) </a:t>
            </a:r>
          </a:p>
        </p:txBody>
      </p:sp>
    </p:spTree>
    <p:extLst>
      <p:ext uri="{BB962C8B-B14F-4D97-AF65-F5344CB8AC3E}">
        <p14:creationId xmlns:p14="http://schemas.microsoft.com/office/powerpoint/2010/main" val="54664715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noFill/>
        </p:spPr>
        <p:txBody>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SzTx/>
              <a:buFontTx/>
              <a:buNone/>
            </a:pPr>
            <a:fld id="{D57E2061-C1FA-4302-A553-6BFF03EFE398}" type="slidenum">
              <a:rPr lang="en-GB" altLang="en-US" sz="1100" smtClean="0">
                <a:solidFill>
                  <a:srgbClr val="8D817B"/>
                </a:solidFill>
              </a:rPr>
              <a:pPr>
                <a:spcBef>
                  <a:spcPct val="0"/>
                </a:spcBef>
                <a:buClrTx/>
                <a:buSzTx/>
                <a:buFontTx/>
                <a:buNone/>
              </a:pPr>
              <a:t>15</a:t>
            </a:fld>
            <a:endParaRPr lang="en-GB" altLang="en-US" sz="1100">
              <a:solidFill>
                <a:srgbClr val="8D817B"/>
              </a:solidFill>
            </a:endParaRPr>
          </a:p>
        </p:txBody>
      </p:sp>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323850" y="44450"/>
            <a:ext cx="8348663" cy="431800"/>
          </a:xfrm>
        </p:spPr>
        <p:txBody>
          <a:bodyPr/>
          <a:lstStyle/>
          <a:p>
            <a:pPr algn="ctr" eaLnBrk="1" hangingPunct="1">
              <a:tabLst>
                <a:tab pos="7246938" algn="r"/>
                <a:tab pos="7435850" algn="r"/>
              </a:tabLst>
            </a:pPr>
            <a:r>
              <a:rPr lang="en-US" altLang="en-US" b="1" dirty="0"/>
              <a:t>The Fit for 55 package: weak social dimension</a:t>
            </a:r>
            <a:r>
              <a:rPr lang="en-GB" altLang="en-US" dirty="0"/>
              <a:t> </a:t>
            </a:r>
          </a:p>
        </p:txBody>
      </p:sp>
      <p:sp>
        <p:nvSpPr>
          <p:cNvPr id="5124" name="Rectangle 3">
            <a:extLst>
              <a:ext uri="{FF2B5EF4-FFF2-40B4-BE49-F238E27FC236}">
                <a16:creationId xmlns:a16="http://schemas.microsoft.com/office/drawing/2014/main" id="{F3823F89-015C-46D4-9E8A-3035302C5ED9}"/>
              </a:ext>
            </a:extLst>
          </p:cNvPr>
          <p:cNvSpPr>
            <a:spLocks noGrp="1" noChangeArrowheads="1"/>
          </p:cNvSpPr>
          <p:nvPr>
            <p:ph type="body" idx="1"/>
          </p:nvPr>
        </p:nvSpPr>
        <p:spPr>
          <a:xfrm>
            <a:off x="107950" y="548681"/>
            <a:ext cx="9000554" cy="6264870"/>
          </a:xfrm>
        </p:spPr>
        <p:txBody>
          <a:bodyPr/>
          <a:lstStyle/>
          <a:p>
            <a:pPr marL="269875" indent="-269875" eaLnBrk="1" hangingPunct="1">
              <a:buNone/>
              <a:defRPr/>
            </a:pPr>
            <a:r>
              <a:rPr lang="en-US" altLang="en-US" sz="2800" dirty="0"/>
              <a:t>The Just Transition Fund with limited resources, dedicated mostly to helping coal regions. This is very important but has a very limited scope. The newly announced Social Climate Fund has a very specific target: to fend off the detrimental distributional effects of a future ETS2 for buildings and transport, but even for that it may not be enough. Its €72.2 billion capacity spread over seven years will be insufficient to address the problems ahead, and its administration is likely to pose challenges for the institutional capacity of some Member States. Sectors that are highly affected, such as the automotive sector and energy intensive industries, do not have dedicated instruments and a fund.</a:t>
            </a:r>
            <a:endParaRPr lang="en-GB" altLang="en-US" sz="2800" dirty="0"/>
          </a:p>
          <a:p>
            <a:pPr marL="269875" indent="-269875" eaLnBrk="1" hangingPunct="1">
              <a:buNone/>
              <a:defRPr/>
            </a:pPr>
            <a:endParaRPr lang="en-GB" altLang="en-US" sz="2800" dirty="0"/>
          </a:p>
          <a:p>
            <a:pPr marL="269875" indent="-269875" eaLnBrk="1" hangingPunct="1">
              <a:buNone/>
              <a:defRPr/>
            </a:pPr>
            <a:endParaRPr lang="en-GB" altLang="en-US" sz="2800" dirty="0"/>
          </a:p>
          <a:p>
            <a:pPr marL="269875" indent="-269875" eaLnBrk="1" hangingPunct="1">
              <a:buNone/>
              <a:defRPr/>
            </a:pPr>
            <a:endParaRPr lang="en-GB" altLang="en-US" sz="2800" b="1" dirty="0"/>
          </a:p>
          <a:p>
            <a:pPr marL="271463" indent="-271463">
              <a:lnSpc>
                <a:spcPct val="110000"/>
              </a:lnSpc>
              <a:buFontTx/>
              <a:buNone/>
              <a:defRPr/>
            </a:pPr>
            <a:endParaRPr lang="de-DE" altLang="en-US" dirty="0"/>
          </a:p>
        </p:txBody>
      </p:sp>
    </p:spTree>
    <p:extLst>
      <p:ext uri="{BB962C8B-B14F-4D97-AF65-F5344CB8AC3E}">
        <p14:creationId xmlns:p14="http://schemas.microsoft.com/office/powerpoint/2010/main" val="186250007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A5F1A-2D80-4353-998D-2EDEACB86245}"/>
              </a:ext>
            </a:extLst>
          </p:cNvPr>
          <p:cNvSpPr>
            <a:spLocks noGrp="1"/>
          </p:cNvSpPr>
          <p:nvPr>
            <p:ph type="title"/>
          </p:nvPr>
        </p:nvSpPr>
        <p:spPr>
          <a:xfrm>
            <a:off x="107504" y="0"/>
            <a:ext cx="9036496" cy="704850"/>
          </a:xfrm>
        </p:spPr>
        <p:txBody>
          <a:bodyPr/>
          <a:lstStyle/>
          <a:p>
            <a:pPr algn="ctr"/>
            <a:r>
              <a:rPr lang="en-US" dirty="0"/>
              <a:t>Share of transport fuels in household expenditure by income deciles in the EU27 </a:t>
            </a:r>
            <a:endParaRPr lang="en-GB" dirty="0"/>
          </a:p>
        </p:txBody>
      </p:sp>
      <p:sp>
        <p:nvSpPr>
          <p:cNvPr id="4" name="Slide Number Placeholder 3">
            <a:extLst>
              <a:ext uri="{FF2B5EF4-FFF2-40B4-BE49-F238E27FC236}">
                <a16:creationId xmlns:a16="http://schemas.microsoft.com/office/drawing/2014/main" id="{94AC7A66-C9FA-4617-A2C7-F8681AEFEEDC}"/>
              </a:ext>
            </a:extLst>
          </p:cNvPr>
          <p:cNvSpPr>
            <a:spLocks noGrp="1"/>
          </p:cNvSpPr>
          <p:nvPr>
            <p:ph type="sldNum" sz="quarter" idx="12"/>
          </p:nvPr>
        </p:nvSpPr>
        <p:spPr/>
        <p:txBody>
          <a:bodyPr/>
          <a:lstStyle/>
          <a:p>
            <a:pPr>
              <a:defRPr/>
            </a:pPr>
            <a:fld id="{7DDB9114-A665-4BF8-BD53-761856228CE2}" type="slidenum">
              <a:rPr lang="en-GB" altLang="en-US" smtClean="0"/>
              <a:pPr>
                <a:defRPr/>
              </a:pPr>
              <a:t>16</a:t>
            </a:fld>
            <a:endParaRPr lang="en-GB" altLang="en-US"/>
          </a:p>
        </p:txBody>
      </p:sp>
      <p:pic>
        <p:nvPicPr>
          <p:cNvPr id="5" name="Content Placeholder 4" descr="Chart, bar chart&#10;&#10;Description automatically generated">
            <a:extLst>
              <a:ext uri="{FF2B5EF4-FFF2-40B4-BE49-F238E27FC236}">
                <a16:creationId xmlns:a16="http://schemas.microsoft.com/office/drawing/2014/main" id="{FF99C8AD-DBD5-496B-8E0D-01DDB1B1C8AE}"/>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764704"/>
            <a:ext cx="9036496" cy="5766271"/>
          </a:xfrm>
          <a:prstGeom prst="rect">
            <a:avLst/>
          </a:prstGeom>
          <a:noFill/>
          <a:ln>
            <a:noFill/>
          </a:ln>
        </p:spPr>
      </p:pic>
      <p:sp>
        <p:nvSpPr>
          <p:cNvPr id="3" name="Footer Placeholder 2">
            <a:extLst>
              <a:ext uri="{FF2B5EF4-FFF2-40B4-BE49-F238E27FC236}">
                <a16:creationId xmlns:a16="http://schemas.microsoft.com/office/drawing/2014/main" id="{9B21B1AE-28C3-4B12-B887-647D7CA930C6}"/>
              </a:ext>
            </a:extLst>
          </p:cNvPr>
          <p:cNvSpPr>
            <a:spLocks noGrp="1"/>
          </p:cNvSpPr>
          <p:nvPr>
            <p:ph type="ftr" sz="quarter" idx="11"/>
          </p:nvPr>
        </p:nvSpPr>
        <p:spPr>
          <a:xfrm>
            <a:off x="3348038" y="6590829"/>
            <a:ext cx="6424612" cy="222546"/>
          </a:xfrm>
        </p:spPr>
        <p:txBody>
          <a:bodyPr/>
          <a:lstStyle/>
          <a:p>
            <a:pPr>
              <a:defRPr/>
            </a:pPr>
            <a:r>
              <a:rPr lang="en-GB"/>
              <a:t>Source: Institute for European Environment Policy (IEEP) 2022</a:t>
            </a:r>
            <a:endParaRPr lang="en-GB" dirty="0"/>
          </a:p>
        </p:txBody>
      </p:sp>
    </p:spTree>
    <p:extLst>
      <p:ext uri="{BB962C8B-B14F-4D97-AF65-F5344CB8AC3E}">
        <p14:creationId xmlns:p14="http://schemas.microsoft.com/office/powerpoint/2010/main" val="4045935279"/>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D276CC9B-4B8B-4011-9AA5-37DB2E2D7823}"/>
              </a:ext>
            </a:extLst>
          </p:cNvPr>
          <p:cNvSpPr>
            <a:spLocks noGrp="1" noChangeArrowheads="1"/>
          </p:cNvSpPr>
          <p:nvPr>
            <p:ph type="title"/>
          </p:nvPr>
        </p:nvSpPr>
        <p:spPr>
          <a:xfrm>
            <a:off x="0" y="0"/>
            <a:ext cx="9144000" cy="587375"/>
          </a:xfrm>
        </p:spPr>
        <p:txBody>
          <a:bodyPr/>
          <a:lstStyle/>
          <a:p>
            <a:pPr algn="ctr">
              <a:tabLst>
                <a:tab pos="7258050" algn="r"/>
                <a:tab pos="7445375" algn="r"/>
              </a:tabLst>
            </a:pPr>
            <a:r>
              <a:rPr lang="en-US" altLang="en-US" sz="2400" b="1" dirty="0"/>
              <a:t>Addressing transport poverty</a:t>
            </a:r>
            <a:endParaRPr lang="en-GB" altLang="en-US" sz="2400" b="1" dirty="0"/>
          </a:p>
        </p:txBody>
      </p:sp>
      <p:sp>
        <p:nvSpPr>
          <p:cNvPr id="9219" name="Rectangle 3">
            <a:extLst>
              <a:ext uri="{FF2B5EF4-FFF2-40B4-BE49-F238E27FC236}">
                <a16:creationId xmlns:a16="http://schemas.microsoft.com/office/drawing/2014/main" id="{87380CED-6FAD-4544-93E7-D4C95A6E395A}"/>
              </a:ext>
            </a:extLst>
          </p:cNvPr>
          <p:cNvSpPr>
            <a:spLocks noGrp="1" noChangeArrowheads="1"/>
          </p:cNvSpPr>
          <p:nvPr>
            <p:ph type="body" idx="1"/>
          </p:nvPr>
        </p:nvSpPr>
        <p:spPr>
          <a:xfrm>
            <a:off x="0" y="692696"/>
            <a:ext cx="9067800" cy="5832647"/>
          </a:xfrm>
        </p:spPr>
        <p:txBody>
          <a:bodyPr/>
          <a:lstStyle/>
          <a:p>
            <a:pPr marL="0" indent="0" eaLnBrk="1" hangingPunct="1">
              <a:buNone/>
              <a:defRPr/>
            </a:pPr>
            <a:r>
              <a:rPr lang="en-US" sz="2800" dirty="0"/>
              <a:t>Simulations for the prospective ETS2 show that when revenues from a higher carbon price are being recycled at 100% to the lowest 50% income groups, the lowest decile receives a welfare gain of 2.5% and only the highest five deciles pay somewhat more </a:t>
            </a:r>
          </a:p>
          <a:p>
            <a:pPr marL="0" indent="0" eaLnBrk="1" hangingPunct="1">
              <a:buNone/>
              <a:defRPr/>
            </a:pPr>
            <a:r>
              <a:rPr lang="en-US" sz="2800" dirty="0"/>
              <a:t>If the Social Climate Fund recycles 25%, the lowest income group marginally benefits, but the middle-income deciles have the biggest burden </a:t>
            </a:r>
          </a:p>
          <a:p>
            <a:pPr marL="0" indent="0" eaLnBrk="1" hangingPunct="1">
              <a:buNone/>
              <a:defRPr/>
            </a:pPr>
            <a:r>
              <a:rPr lang="en-US" sz="2800" dirty="0"/>
              <a:t>If carefully designed, these polluter pays instruments can both fight inequality and the climate crisis</a:t>
            </a:r>
          </a:p>
          <a:p>
            <a:pPr marL="0" indent="0" eaLnBrk="1" hangingPunct="1">
              <a:buNone/>
              <a:defRPr/>
            </a:pPr>
            <a:r>
              <a:rPr lang="en-US" sz="2800" dirty="0"/>
              <a:t>This also delivers lessons for dealing with market-based price hikes</a:t>
            </a:r>
          </a:p>
          <a:p>
            <a:pPr marL="0" indent="0" eaLnBrk="1" hangingPunct="1">
              <a:buNone/>
              <a:defRPr/>
            </a:pPr>
            <a:endParaRPr lang="en-GB" sz="2800" dirty="0"/>
          </a:p>
          <a:p>
            <a:pPr marL="0" indent="0" eaLnBrk="1" hangingPunct="1">
              <a:buFont typeface="Arial" panose="020B0604020202020204" pitchFamily="34" charset="0"/>
              <a:buNone/>
              <a:defRPr/>
            </a:pPr>
            <a:r>
              <a:rPr lang="en-GB" sz="2800" dirty="0"/>
              <a:t>	</a:t>
            </a:r>
          </a:p>
          <a:p>
            <a:pPr marL="0" indent="0" eaLnBrk="1" hangingPunct="1">
              <a:buFont typeface="Arial" panose="020B0604020202020204" pitchFamily="34" charset="0"/>
              <a:buNone/>
              <a:defRPr/>
            </a:pPr>
            <a:r>
              <a:rPr lang="en-GB" sz="2800" dirty="0"/>
              <a:t>	 </a:t>
            </a:r>
          </a:p>
          <a:p>
            <a:pPr marL="271463" indent="-271463">
              <a:lnSpc>
                <a:spcPct val="110000"/>
              </a:lnSpc>
              <a:buFont typeface="Arial" panose="020B0604020202020204" pitchFamily="34" charset="0"/>
              <a:buNone/>
              <a:defRPr/>
            </a:pPr>
            <a:endParaRPr lang="en-GB" sz="2800" dirty="0"/>
          </a:p>
          <a:p>
            <a:pPr marL="271463" indent="-271463">
              <a:lnSpc>
                <a:spcPct val="110000"/>
              </a:lnSpc>
              <a:buFontTx/>
              <a:buNone/>
              <a:defRPr/>
            </a:pPr>
            <a:endParaRPr lang="en-GB" altLang="en-US" dirty="0"/>
          </a:p>
        </p:txBody>
      </p:sp>
    </p:spTree>
    <p:extLst>
      <p:ext uri="{BB962C8B-B14F-4D97-AF65-F5344CB8AC3E}">
        <p14:creationId xmlns:p14="http://schemas.microsoft.com/office/powerpoint/2010/main" val="2219047627"/>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D276CC9B-4B8B-4011-9AA5-37DB2E2D7823}"/>
              </a:ext>
            </a:extLst>
          </p:cNvPr>
          <p:cNvSpPr>
            <a:spLocks noGrp="1" noChangeArrowheads="1"/>
          </p:cNvSpPr>
          <p:nvPr>
            <p:ph type="title"/>
          </p:nvPr>
        </p:nvSpPr>
        <p:spPr>
          <a:xfrm>
            <a:off x="0" y="0"/>
            <a:ext cx="9144000" cy="587375"/>
          </a:xfrm>
        </p:spPr>
        <p:txBody>
          <a:bodyPr/>
          <a:lstStyle/>
          <a:p>
            <a:pPr algn="ctr">
              <a:tabLst>
                <a:tab pos="7258050" algn="r"/>
                <a:tab pos="7445375" algn="r"/>
              </a:tabLst>
            </a:pPr>
            <a:r>
              <a:rPr lang="en-US" altLang="en-US" sz="2400" b="1" dirty="0"/>
              <a:t>Council recommendation December 2021</a:t>
            </a:r>
            <a:endParaRPr lang="en-GB" altLang="en-US" sz="2400" b="1" dirty="0"/>
          </a:p>
        </p:txBody>
      </p:sp>
      <p:sp>
        <p:nvSpPr>
          <p:cNvPr id="9219" name="Rectangle 3">
            <a:extLst>
              <a:ext uri="{FF2B5EF4-FFF2-40B4-BE49-F238E27FC236}">
                <a16:creationId xmlns:a16="http://schemas.microsoft.com/office/drawing/2014/main" id="{87380CED-6FAD-4544-93E7-D4C95A6E395A}"/>
              </a:ext>
            </a:extLst>
          </p:cNvPr>
          <p:cNvSpPr>
            <a:spLocks noGrp="1" noChangeArrowheads="1"/>
          </p:cNvSpPr>
          <p:nvPr>
            <p:ph type="body" idx="1"/>
          </p:nvPr>
        </p:nvSpPr>
        <p:spPr>
          <a:xfrm>
            <a:off x="0" y="692696"/>
            <a:ext cx="9067800" cy="5832647"/>
          </a:xfrm>
        </p:spPr>
        <p:txBody>
          <a:bodyPr/>
          <a:lstStyle/>
          <a:p>
            <a:pPr marL="0" indent="0" eaLnBrk="1" hangingPunct="1">
              <a:buNone/>
              <a:defRPr/>
            </a:pPr>
            <a:r>
              <a:rPr lang="en-US" sz="2800" dirty="0"/>
              <a:t>The proposed Council Recommendation on ensuring a fair transition is a ‘toolbox’ for Member States to manage the outlined employment and social effects, based on already existing tools. Implementation will be monitored via the European Semester. It recommends that states take measures to provide active support for quality employment; ensure access to quality and inclusive education, training and life-long learning; the fairness of tax-benefit and social-benefit systems; and access to affordable essential services and housing.</a:t>
            </a:r>
          </a:p>
          <a:p>
            <a:pPr marL="0" indent="0" eaLnBrk="1" hangingPunct="1">
              <a:buNone/>
              <a:defRPr/>
            </a:pPr>
            <a:r>
              <a:rPr lang="en-US" sz="2800" dirty="0"/>
              <a:t>The social dimension of the EGD therefore remains significantly underdeveloped compared to the other hard-law Fit for 55 initiatives. </a:t>
            </a:r>
            <a:endParaRPr lang="en-GB" sz="2800" dirty="0"/>
          </a:p>
          <a:p>
            <a:pPr marL="0" indent="0" eaLnBrk="1" hangingPunct="1">
              <a:buFont typeface="Arial" panose="020B0604020202020204" pitchFamily="34" charset="0"/>
              <a:buNone/>
              <a:defRPr/>
            </a:pPr>
            <a:r>
              <a:rPr lang="en-GB" sz="2800" dirty="0"/>
              <a:t>	</a:t>
            </a:r>
          </a:p>
          <a:p>
            <a:pPr marL="0" indent="0" eaLnBrk="1" hangingPunct="1">
              <a:buFont typeface="Arial" panose="020B0604020202020204" pitchFamily="34" charset="0"/>
              <a:buNone/>
              <a:defRPr/>
            </a:pPr>
            <a:r>
              <a:rPr lang="en-GB" sz="2800" dirty="0"/>
              <a:t>	 </a:t>
            </a:r>
          </a:p>
          <a:p>
            <a:pPr marL="271463" indent="-271463">
              <a:lnSpc>
                <a:spcPct val="110000"/>
              </a:lnSpc>
              <a:buFont typeface="Arial" panose="020B0604020202020204" pitchFamily="34" charset="0"/>
              <a:buNone/>
              <a:defRPr/>
            </a:pPr>
            <a:endParaRPr lang="en-GB" sz="2800" dirty="0"/>
          </a:p>
          <a:p>
            <a:pPr marL="271463" indent="-271463">
              <a:lnSpc>
                <a:spcPct val="110000"/>
              </a:lnSpc>
              <a:buFontTx/>
              <a:buNone/>
              <a:defRPr/>
            </a:pPr>
            <a:endParaRPr lang="en-GB" altLang="en-US" dirty="0"/>
          </a:p>
        </p:txBody>
      </p:sp>
    </p:spTree>
    <p:extLst>
      <p:ext uri="{BB962C8B-B14F-4D97-AF65-F5344CB8AC3E}">
        <p14:creationId xmlns:p14="http://schemas.microsoft.com/office/powerpoint/2010/main" val="1815030335"/>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9ADEEF75-4C5E-41E8-8C8E-E6E53F44A244}"/>
              </a:ext>
            </a:extLst>
          </p:cNvPr>
          <p:cNvSpPr>
            <a:spLocks noGrp="1" noChangeArrowheads="1"/>
          </p:cNvSpPr>
          <p:nvPr>
            <p:ph type="title"/>
          </p:nvPr>
        </p:nvSpPr>
        <p:spPr>
          <a:xfrm>
            <a:off x="0" y="44450"/>
            <a:ext cx="9001125" cy="792262"/>
          </a:xfrm>
        </p:spPr>
        <p:txBody>
          <a:bodyPr/>
          <a:lstStyle/>
          <a:p>
            <a:pPr algn="ctr">
              <a:tabLst>
                <a:tab pos="7258050" algn="r"/>
                <a:tab pos="7445375" algn="r"/>
              </a:tabLst>
            </a:pPr>
            <a:r>
              <a:rPr lang="en-GB" altLang="en-US" sz="2400" dirty="0"/>
              <a:t>ETUI study on the employment effects of decarbonization for energy intensive industries </a:t>
            </a:r>
          </a:p>
        </p:txBody>
      </p:sp>
      <p:sp>
        <p:nvSpPr>
          <p:cNvPr id="14339" name="Rectangle 3">
            <a:extLst>
              <a:ext uri="{FF2B5EF4-FFF2-40B4-BE49-F238E27FC236}">
                <a16:creationId xmlns:a16="http://schemas.microsoft.com/office/drawing/2014/main" id="{1D4CA105-E341-419E-A29F-62F2400826C9}"/>
              </a:ext>
            </a:extLst>
          </p:cNvPr>
          <p:cNvSpPr>
            <a:spLocks noGrp="1" noChangeArrowheads="1"/>
          </p:cNvSpPr>
          <p:nvPr>
            <p:ph type="body" idx="1"/>
          </p:nvPr>
        </p:nvSpPr>
        <p:spPr>
          <a:xfrm>
            <a:off x="0" y="908720"/>
            <a:ext cx="9144000" cy="5760639"/>
          </a:xfrm>
        </p:spPr>
        <p:txBody>
          <a:bodyPr/>
          <a:lstStyle/>
          <a:p>
            <a:pPr marL="271463" indent="-271463"/>
            <a:r>
              <a:rPr lang="en-US" altLang="en-US" dirty="0"/>
              <a:t>Differences in the employment effect between technology scenarios with given emissions reduction target &gt; at the level of the whole economy: no dramatic effects. In each of the technological pathways however there is a negative employment effect for the EIIs themselves. </a:t>
            </a:r>
          </a:p>
          <a:p>
            <a:pPr marL="271463" indent="-271463"/>
            <a:r>
              <a:rPr lang="en-US" altLang="en-US" dirty="0"/>
              <a:t>Technology scenarios: innovation (hydrogen); CCS; circular economy </a:t>
            </a:r>
          </a:p>
          <a:p>
            <a:pPr marL="271463" indent="-271463"/>
            <a:r>
              <a:rPr lang="en-US" altLang="en-US" dirty="0"/>
              <a:t>The circular economy scenario shows higher (although not dramatic) employment loss for the whole economy, but ca. a 3% loss of employment in energy intensive industries</a:t>
            </a:r>
          </a:p>
          <a:p>
            <a:pPr marL="271463" indent="-271463"/>
            <a:r>
              <a:rPr lang="en-US" altLang="en-US" dirty="0"/>
              <a:t> CBAM, while positive effect on employment, due to revenues that affect the whole economy, not for industry. Abolishing free emission allocations - while fully justified - can result in a price shock and negative employment effects, transition periods may be considered.</a:t>
            </a:r>
          </a:p>
          <a:p>
            <a:pPr marL="271463" indent="-271463"/>
            <a:endParaRPr lang="en-US" altLang="en-US" dirty="0"/>
          </a:p>
        </p:txBody>
      </p:sp>
    </p:spTree>
    <p:extLst>
      <p:ext uri="{BB962C8B-B14F-4D97-AF65-F5344CB8AC3E}">
        <p14:creationId xmlns:p14="http://schemas.microsoft.com/office/powerpoint/2010/main" val="283158948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noFill/>
        </p:spPr>
        <p:txBody>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SzTx/>
              <a:buFontTx/>
              <a:buNone/>
            </a:pPr>
            <a:fld id="{D57E2061-C1FA-4302-A553-6BFF03EFE398}" type="slidenum">
              <a:rPr lang="en-GB" altLang="en-US" sz="1100" smtClean="0">
                <a:solidFill>
                  <a:srgbClr val="8D817B"/>
                </a:solidFill>
              </a:rPr>
              <a:pPr>
                <a:spcBef>
                  <a:spcPct val="0"/>
                </a:spcBef>
                <a:buClrTx/>
                <a:buSzTx/>
                <a:buFontTx/>
                <a:buNone/>
              </a:pPr>
              <a:t>2</a:t>
            </a:fld>
            <a:endParaRPr lang="en-GB" altLang="en-US" sz="1100" dirty="0">
              <a:solidFill>
                <a:srgbClr val="8D817B"/>
              </a:solidFill>
            </a:endParaRPr>
          </a:p>
        </p:txBody>
      </p:sp>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107950" y="44450"/>
            <a:ext cx="9000554" cy="792262"/>
          </a:xfrm>
        </p:spPr>
        <p:txBody>
          <a:bodyPr/>
          <a:lstStyle/>
          <a:p>
            <a:pPr algn="ctr" eaLnBrk="1" hangingPunct="1">
              <a:tabLst>
                <a:tab pos="7246938" algn="r"/>
                <a:tab pos="7435850" algn="r"/>
              </a:tabLst>
            </a:pPr>
            <a:r>
              <a:rPr lang="en-GB" altLang="en-US" b="1" dirty="0"/>
              <a:t>The clock is ticking: the fundamental revision of our growth model</a:t>
            </a:r>
            <a:r>
              <a:rPr lang="en-GB" altLang="en-US" dirty="0"/>
              <a:t> </a:t>
            </a:r>
            <a:r>
              <a:rPr lang="en-GB" altLang="en-US" b="1" dirty="0"/>
              <a:t>is</a:t>
            </a:r>
            <a:r>
              <a:rPr lang="en-GB" altLang="en-US" dirty="0"/>
              <a:t> a c</a:t>
            </a:r>
            <a:r>
              <a:rPr lang="en-GB" altLang="en-US" b="1" dirty="0"/>
              <a:t>ompelling necessity</a:t>
            </a:r>
            <a:endParaRPr lang="en-GB" altLang="en-US" dirty="0"/>
          </a:p>
        </p:txBody>
      </p:sp>
      <p:sp>
        <p:nvSpPr>
          <p:cNvPr id="5124" name="Rectangle 3">
            <a:extLst>
              <a:ext uri="{FF2B5EF4-FFF2-40B4-BE49-F238E27FC236}">
                <a16:creationId xmlns:a16="http://schemas.microsoft.com/office/drawing/2014/main" id="{F3823F89-015C-46D4-9E8A-3035302C5ED9}"/>
              </a:ext>
            </a:extLst>
          </p:cNvPr>
          <p:cNvSpPr>
            <a:spLocks noGrp="1" noChangeArrowheads="1"/>
          </p:cNvSpPr>
          <p:nvPr>
            <p:ph type="body" idx="1"/>
          </p:nvPr>
        </p:nvSpPr>
        <p:spPr>
          <a:xfrm>
            <a:off x="107950" y="1052735"/>
            <a:ext cx="9000554" cy="5760815"/>
          </a:xfrm>
        </p:spPr>
        <p:txBody>
          <a:bodyPr/>
          <a:lstStyle/>
          <a:p>
            <a:pPr marL="269875" indent="-269875" eaLnBrk="1" hangingPunct="1">
              <a:buNone/>
              <a:defRPr/>
            </a:pPr>
            <a:r>
              <a:rPr lang="en-US" altLang="en-US" dirty="0"/>
              <a:t>The IPCC AR6 report (WG1) made it clear that we are on the verge of the abyss and the 1.5C warming scenario is slipping away; COP26 only demonstrated this</a:t>
            </a:r>
          </a:p>
          <a:p>
            <a:pPr marL="269875" indent="-269875" eaLnBrk="1" hangingPunct="1">
              <a:buNone/>
              <a:defRPr/>
            </a:pPr>
            <a:r>
              <a:rPr lang="de-DE" altLang="en-US" b="1" dirty="0" err="1"/>
              <a:t>What</a:t>
            </a:r>
            <a:r>
              <a:rPr lang="de-DE" altLang="en-US" b="1" dirty="0"/>
              <a:t> is </a:t>
            </a:r>
            <a:r>
              <a:rPr lang="de-DE" altLang="en-US" b="1" dirty="0" err="1"/>
              <a:t>clear</a:t>
            </a:r>
            <a:r>
              <a:rPr lang="de-DE" altLang="en-US" b="1" dirty="0"/>
              <a:t>: </a:t>
            </a:r>
            <a:r>
              <a:rPr lang="en-GB" altLang="en-US" dirty="0"/>
              <a:t>A </a:t>
            </a:r>
            <a:r>
              <a:rPr lang="en-GB" altLang="en-US" b="1" dirty="0"/>
              <a:t>fundamental revision </a:t>
            </a:r>
            <a:r>
              <a:rPr lang="en-GB" altLang="en-US" dirty="0"/>
              <a:t>of our energy and resource depleting </a:t>
            </a:r>
            <a:r>
              <a:rPr lang="en-GB" altLang="en-US" b="1" dirty="0"/>
              <a:t>growth model is necessary in order to </a:t>
            </a:r>
            <a:r>
              <a:rPr lang="en-GB" altLang="en-US" dirty="0"/>
              <a:t>reach net-zero carbon economy by 2050, </a:t>
            </a:r>
            <a:r>
              <a:rPr lang="en-GB" altLang="en-US" b="1" dirty="0"/>
              <a:t>less clear, what this means</a:t>
            </a:r>
          </a:p>
          <a:p>
            <a:pPr marL="269875" marR="0" lvl="0" indent="-269875" algn="l" defTabSz="914400" rtl="0" eaLnBrk="1" fontAlgn="base" latinLnBrk="0" hangingPunct="1">
              <a:lnSpc>
                <a:spcPct val="100000"/>
              </a:lnSpc>
              <a:spcBef>
                <a:spcPct val="20000"/>
              </a:spcBef>
              <a:spcAft>
                <a:spcPct val="0"/>
              </a:spcAft>
              <a:buClr>
                <a:srgbClr val="00528D"/>
              </a:buClr>
              <a:buSzPct val="80000"/>
              <a:buFont typeface="Arial" panose="020B0604020202020204" pitchFamily="34" charset="0"/>
              <a:buNone/>
              <a:tabLst/>
              <a:defRPr/>
            </a:pPr>
            <a:r>
              <a:rPr kumimoji="0" lang="en-GB" altLang="en-US" sz="2800" b="0" i="0" u="none" strike="noStrike" kern="0" cap="none" spc="0" normalizeH="0" baseline="0" noProof="0" dirty="0">
                <a:ln>
                  <a:noFill/>
                </a:ln>
                <a:solidFill>
                  <a:srgbClr val="000000"/>
                </a:solidFill>
                <a:effectLst/>
                <a:uLnTx/>
                <a:uFillTx/>
                <a:latin typeface="Arial"/>
                <a:ea typeface="+mn-ea"/>
                <a:cs typeface="+mn-cs"/>
              </a:rPr>
              <a:t>The Commission</a:t>
            </a:r>
            <a:r>
              <a:rPr kumimoji="0" lang="cs-CZ" altLang="en-US" sz="2800" b="0" i="0" u="none" strike="noStrike" kern="0" cap="none" spc="0" normalizeH="0" baseline="0" noProof="0" dirty="0">
                <a:ln>
                  <a:noFill/>
                </a:ln>
                <a:solidFill>
                  <a:srgbClr val="000000"/>
                </a:solidFill>
                <a:effectLst/>
                <a:uLnTx/>
                <a:uFillTx/>
                <a:latin typeface="Arial"/>
                <a:ea typeface="+mn-ea"/>
                <a:cs typeface="+mn-cs"/>
              </a:rPr>
              <a:t>`s</a:t>
            </a:r>
            <a:r>
              <a:rPr kumimoji="0" lang="en-GB" altLang="en-US" sz="2800" b="0" i="0" u="none" strike="noStrike" kern="0" cap="none" spc="0" normalizeH="0" baseline="0" noProof="0" dirty="0">
                <a:ln>
                  <a:noFill/>
                </a:ln>
                <a:solidFill>
                  <a:srgbClr val="000000"/>
                </a:solidFill>
                <a:effectLst/>
                <a:uLnTx/>
                <a:uFillTx/>
                <a:latin typeface="Arial"/>
                <a:ea typeface="+mn-ea"/>
                <a:cs typeface="+mn-cs"/>
              </a:rPr>
              <a:t> </a:t>
            </a:r>
            <a:r>
              <a:rPr kumimoji="0" lang="en-GB" altLang="en-US" sz="2800" b="1" i="0" u="none" strike="noStrike" kern="0" cap="none" spc="0" normalizeH="0" baseline="0" noProof="0" dirty="0">
                <a:ln>
                  <a:noFill/>
                </a:ln>
                <a:solidFill>
                  <a:srgbClr val="000000"/>
                </a:solidFill>
                <a:effectLst/>
                <a:uLnTx/>
                <a:uFillTx/>
                <a:latin typeface="Arial"/>
                <a:ea typeface="+mn-ea"/>
                <a:cs typeface="+mn-cs"/>
              </a:rPr>
              <a:t>EGD </a:t>
            </a:r>
            <a:r>
              <a:rPr kumimoji="0" lang="cs-CZ" altLang="en-US" sz="2800" b="1" i="0" u="none" strike="noStrike" kern="0" cap="none" spc="0" normalizeH="0" baseline="0" noProof="0" dirty="0" err="1">
                <a:ln>
                  <a:noFill/>
                </a:ln>
                <a:solidFill>
                  <a:srgbClr val="000000"/>
                </a:solidFill>
                <a:effectLst/>
                <a:uLnTx/>
                <a:uFillTx/>
                <a:latin typeface="Arial"/>
                <a:ea typeface="+mn-ea"/>
                <a:cs typeface="+mn-cs"/>
              </a:rPr>
              <a:t>initiative</a:t>
            </a:r>
            <a:r>
              <a:rPr kumimoji="0" lang="en-GB" altLang="en-US" sz="2800" b="0" i="0" u="none" strike="noStrike" kern="0" cap="none" spc="0" normalizeH="0" baseline="0" noProof="0" dirty="0">
                <a:ln>
                  <a:noFill/>
                </a:ln>
                <a:solidFill>
                  <a:srgbClr val="000000"/>
                </a:solidFill>
                <a:effectLst/>
                <a:uLnTx/>
                <a:uFillTx/>
                <a:latin typeface="Arial"/>
                <a:ea typeface="+mn-ea"/>
                <a:cs typeface="+mn-cs"/>
              </a:rPr>
              <a:t> – €1 trillion</a:t>
            </a:r>
            <a:r>
              <a:rPr kumimoji="0" lang="en-GB" altLang="en-US" sz="2800" b="1" i="0" u="none" strike="noStrike" kern="0" cap="none" spc="0" normalizeH="0" baseline="0" noProof="0" dirty="0">
                <a:ln>
                  <a:noFill/>
                </a:ln>
                <a:solidFill>
                  <a:srgbClr val="000000"/>
                </a:solidFill>
                <a:effectLst/>
                <a:uLnTx/>
                <a:uFillTx/>
                <a:latin typeface="Arial"/>
                <a:ea typeface="+mn-ea"/>
                <a:cs typeface="+mn-cs"/>
              </a:rPr>
              <a:t> Sustainable Europe Investment Plan </a:t>
            </a:r>
            <a:r>
              <a:rPr kumimoji="0" lang="en-GB" altLang="en-US" sz="2800" b="0" i="0" u="none" strike="noStrike" kern="0" cap="none" spc="0" normalizeH="0" baseline="0" noProof="0" dirty="0">
                <a:ln>
                  <a:noFill/>
                </a:ln>
                <a:solidFill>
                  <a:srgbClr val="000000"/>
                </a:solidFill>
                <a:effectLst/>
                <a:uLnTx/>
                <a:uFillTx/>
                <a:latin typeface="Arial"/>
                <a:ea typeface="+mn-ea"/>
                <a:cs typeface="+mn-cs"/>
              </a:rPr>
              <a:t>(for 10 years), €150bn </a:t>
            </a:r>
            <a:r>
              <a:rPr kumimoji="0" lang="en-GB" altLang="en-US" sz="2800" b="1" i="0" u="none" strike="noStrike" kern="0" cap="none" spc="0" normalizeH="0" baseline="0" noProof="0" dirty="0">
                <a:ln>
                  <a:noFill/>
                </a:ln>
                <a:solidFill>
                  <a:srgbClr val="000000"/>
                </a:solidFill>
                <a:effectLst/>
                <a:uLnTx/>
                <a:uFillTx/>
                <a:latin typeface="Arial"/>
                <a:ea typeface="+mn-ea"/>
                <a:cs typeface="+mn-cs"/>
              </a:rPr>
              <a:t>Just Transition Mechanism </a:t>
            </a:r>
            <a:r>
              <a:rPr kumimoji="0" lang="en-GB" altLang="en-US" sz="2800" b="0" i="0" u="none" strike="noStrike" kern="0" cap="none" spc="0" normalizeH="0" baseline="0" noProof="0" dirty="0">
                <a:ln>
                  <a:noFill/>
                </a:ln>
                <a:solidFill>
                  <a:srgbClr val="000000"/>
                </a:solidFill>
                <a:effectLst/>
                <a:uLnTx/>
                <a:uFillTx/>
                <a:latin typeface="Arial"/>
                <a:ea typeface="+mn-ea"/>
                <a:cs typeface="+mn-cs"/>
              </a:rPr>
              <a:t>(over next MFF) –  JT Fund (17bn) + </a:t>
            </a:r>
            <a:r>
              <a:rPr kumimoji="0" lang="en-GB" altLang="en-US" sz="2800" b="0" i="0" u="none" strike="noStrike" kern="0" cap="none" spc="0" normalizeH="0" baseline="0" noProof="0" dirty="0" err="1">
                <a:ln>
                  <a:noFill/>
                </a:ln>
                <a:solidFill>
                  <a:srgbClr val="000000"/>
                </a:solidFill>
                <a:effectLst/>
                <a:uLnTx/>
                <a:uFillTx/>
                <a:latin typeface="Arial"/>
                <a:ea typeface="+mn-ea"/>
                <a:cs typeface="+mn-cs"/>
              </a:rPr>
              <a:t>InvestEU</a:t>
            </a:r>
            <a:r>
              <a:rPr kumimoji="0" lang="en-GB" altLang="en-US" sz="2800" b="0" i="0" u="none" strike="noStrike" kern="0" cap="none" spc="0" normalizeH="0" baseline="0" noProof="0" dirty="0">
                <a:ln>
                  <a:noFill/>
                </a:ln>
                <a:solidFill>
                  <a:srgbClr val="000000"/>
                </a:solidFill>
                <a:effectLst/>
                <a:uLnTx/>
                <a:uFillTx/>
                <a:latin typeface="Arial"/>
                <a:ea typeface="+mn-ea"/>
                <a:cs typeface="+mn-cs"/>
              </a:rPr>
              <a:t> + EIB </a:t>
            </a:r>
            <a:r>
              <a:rPr kumimoji="0" lang="cs-CZ" altLang="en-US" sz="2800" b="1" i="0" u="none" strike="noStrike" kern="0" cap="none" spc="0" normalizeH="0" baseline="0" noProof="0" dirty="0">
                <a:ln>
                  <a:noFill/>
                </a:ln>
                <a:solidFill>
                  <a:srgbClr val="000000"/>
                </a:solidFill>
                <a:effectLst/>
                <a:uLnTx/>
                <a:uFillTx/>
                <a:latin typeface="Arial"/>
                <a:ea typeface="+mn-ea"/>
                <a:cs typeface="+mn-cs"/>
              </a:rPr>
              <a:t>– </a:t>
            </a:r>
            <a:r>
              <a:rPr kumimoji="0" lang="en-GB" altLang="en-US" sz="2800" b="1" i="0" u="none" strike="noStrike" kern="0" cap="none" spc="0" normalizeH="0" baseline="0" noProof="0" dirty="0">
                <a:ln>
                  <a:noFill/>
                </a:ln>
                <a:solidFill>
                  <a:srgbClr val="000000"/>
                </a:solidFill>
                <a:effectLst/>
                <a:uLnTx/>
                <a:uFillTx/>
                <a:latin typeface="Arial"/>
                <a:ea typeface="+mn-ea"/>
                <a:cs typeface="+mn-cs"/>
              </a:rPr>
              <a:t>relaunch it under the </a:t>
            </a:r>
            <a:r>
              <a:rPr kumimoji="0" lang="cs-CZ" altLang="en-US" sz="2800" b="1" i="0" u="none" strike="noStrike" kern="0" cap="none" spc="0" normalizeH="0" baseline="0" noProof="0" dirty="0" err="1">
                <a:ln>
                  <a:noFill/>
                </a:ln>
                <a:solidFill>
                  <a:srgbClr val="000000"/>
                </a:solidFill>
                <a:effectLst/>
                <a:uLnTx/>
                <a:uFillTx/>
                <a:latin typeface="Arial"/>
                <a:ea typeface="+mn-ea"/>
                <a:cs typeface="+mn-cs"/>
              </a:rPr>
              <a:t>new</a:t>
            </a:r>
            <a:r>
              <a:rPr kumimoji="0" lang="cs-CZ" altLang="en-US" sz="2800" b="1" i="0" u="none" strike="noStrike" kern="0" cap="none" spc="0" normalizeH="0" baseline="0" noProof="0" dirty="0">
                <a:ln>
                  <a:noFill/>
                </a:ln>
                <a:solidFill>
                  <a:srgbClr val="000000"/>
                </a:solidFill>
                <a:effectLst/>
                <a:uLnTx/>
                <a:uFillTx/>
                <a:latin typeface="Arial"/>
                <a:ea typeface="+mn-ea"/>
                <a:cs typeface="+mn-cs"/>
              </a:rPr>
              <a:t> reality </a:t>
            </a:r>
            <a:endParaRPr kumimoji="0" lang="en-GB" altLang="en-US" sz="2800" b="1" i="0" u="none" strike="noStrike" kern="0" cap="none" spc="0" normalizeH="0" baseline="0" noProof="0" dirty="0">
              <a:ln>
                <a:noFill/>
              </a:ln>
              <a:solidFill>
                <a:srgbClr val="000000"/>
              </a:solidFill>
              <a:effectLst/>
              <a:uLnTx/>
              <a:uFillTx/>
              <a:latin typeface="Arial"/>
              <a:ea typeface="+mn-ea"/>
              <a:cs typeface="+mn-cs"/>
            </a:endParaRPr>
          </a:p>
          <a:p>
            <a:pPr marL="271463" indent="-271463">
              <a:lnSpc>
                <a:spcPct val="110000"/>
              </a:lnSpc>
              <a:buFontTx/>
              <a:buNone/>
              <a:defRPr/>
            </a:pPr>
            <a:endParaRPr lang="de-DE" altLang="en-US" dirty="0"/>
          </a:p>
        </p:txBody>
      </p:sp>
    </p:spTree>
    <p:extLst>
      <p:ext uri="{BB962C8B-B14F-4D97-AF65-F5344CB8AC3E}">
        <p14:creationId xmlns:p14="http://schemas.microsoft.com/office/powerpoint/2010/main" val="2632404800"/>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9ADEEF75-4C5E-41E8-8C8E-E6E53F44A244}"/>
              </a:ext>
            </a:extLst>
          </p:cNvPr>
          <p:cNvSpPr>
            <a:spLocks noGrp="1" noChangeArrowheads="1"/>
          </p:cNvSpPr>
          <p:nvPr>
            <p:ph type="title"/>
          </p:nvPr>
        </p:nvSpPr>
        <p:spPr>
          <a:xfrm>
            <a:off x="0" y="44450"/>
            <a:ext cx="9001125" cy="542925"/>
          </a:xfrm>
        </p:spPr>
        <p:txBody>
          <a:bodyPr/>
          <a:lstStyle/>
          <a:p>
            <a:pPr algn="ctr">
              <a:tabLst>
                <a:tab pos="7258050" algn="r"/>
                <a:tab pos="7445375" algn="r"/>
              </a:tabLst>
            </a:pPr>
            <a:r>
              <a:rPr lang="en-US" altLang="en-US" sz="2400" dirty="0"/>
              <a:t>Possible employment effects: EU27 EII-s</a:t>
            </a:r>
            <a:endParaRPr lang="en-GB" altLang="en-US" sz="2400" dirty="0"/>
          </a:p>
        </p:txBody>
      </p:sp>
      <p:sp>
        <p:nvSpPr>
          <p:cNvPr id="14339" name="Rectangle 3">
            <a:extLst>
              <a:ext uri="{FF2B5EF4-FFF2-40B4-BE49-F238E27FC236}">
                <a16:creationId xmlns:a16="http://schemas.microsoft.com/office/drawing/2014/main" id="{1D4CA105-E341-419E-A29F-62F2400826C9}"/>
              </a:ext>
            </a:extLst>
          </p:cNvPr>
          <p:cNvSpPr>
            <a:spLocks noGrp="1" noChangeArrowheads="1"/>
          </p:cNvSpPr>
          <p:nvPr>
            <p:ph type="body" idx="1"/>
          </p:nvPr>
        </p:nvSpPr>
        <p:spPr>
          <a:xfrm>
            <a:off x="0" y="587374"/>
            <a:ext cx="9144000" cy="6081985"/>
          </a:xfrm>
        </p:spPr>
        <p:txBody>
          <a:bodyPr/>
          <a:lstStyle/>
          <a:p>
            <a:pPr marL="271463" indent="-271463"/>
            <a:endParaRPr lang="en-GB" altLang="en-US" dirty="0"/>
          </a:p>
          <a:p>
            <a:pPr marL="271463" indent="-271463"/>
            <a:endParaRPr lang="en-GB" altLang="en-US" dirty="0"/>
          </a:p>
        </p:txBody>
      </p:sp>
      <p:graphicFrame>
        <p:nvGraphicFramePr>
          <p:cNvPr id="5" name="Chart 4">
            <a:extLst>
              <a:ext uri="{FF2B5EF4-FFF2-40B4-BE49-F238E27FC236}">
                <a16:creationId xmlns:a16="http://schemas.microsoft.com/office/drawing/2014/main" id="{6415426A-1612-4608-A912-ABDB518AC88C}"/>
              </a:ext>
            </a:extLst>
          </p:cNvPr>
          <p:cNvGraphicFramePr>
            <a:graphicFrameLocks/>
          </p:cNvGraphicFramePr>
          <p:nvPr>
            <p:extLst>
              <p:ext uri="{D42A27DB-BD31-4B8C-83A1-F6EECF244321}">
                <p14:modId xmlns:p14="http://schemas.microsoft.com/office/powerpoint/2010/main" val="2560831333"/>
              </p:ext>
            </p:extLst>
          </p:nvPr>
        </p:nvGraphicFramePr>
        <p:xfrm>
          <a:off x="1" y="692696"/>
          <a:ext cx="9108630" cy="5400601"/>
        </p:xfrm>
        <a:graphic>
          <a:graphicData uri="http://schemas.openxmlformats.org/drawingml/2006/chart">
            <c:chart xmlns:c="http://schemas.openxmlformats.org/drawingml/2006/chart" xmlns:r="http://schemas.openxmlformats.org/officeDocument/2006/relationships" r:id="rId2"/>
          </a:graphicData>
        </a:graphic>
      </p:graphicFrame>
      <p:sp>
        <p:nvSpPr>
          <p:cNvPr id="2" name="Footer Placeholder 1">
            <a:extLst>
              <a:ext uri="{FF2B5EF4-FFF2-40B4-BE49-F238E27FC236}">
                <a16:creationId xmlns:a16="http://schemas.microsoft.com/office/drawing/2014/main" id="{66661765-A341-46DE-9E22-8E61ED7163FF}"/>
              </a:ext>
            </a:extLst>
          </p:cNvPr>
          <p:cNvSpPr>
            <a:spLocks noGrp="1"/>
          </p:cNvSpPr>
          <p:nvPr>
            <p:ph type="ftr" sz="quarter" idx="11"/>
          </p:nvPr>
        </p:nvSpPr>
        <p:spPr/>
        <p:txBody>
          <a:bodyPr/>
          <a:lstStyle/>
          <a:p>
            <a:pPr>
              <a:defRPr/>
            </a:pPr>
            <a:r>
              <a:rPr lang="en-GB"/>
              <a:t>Cambridge Econometrics &amp; ETUI (2022)</a:t>
            </a:r>
          </a:p>
        </p:txBody>
      </p:sp>
    </p:spTree>
    <p:extLst>
      <p:ext uri="{BB962C8B-B14F-4D97-AF65-F5344CB8AC3E}">
        <p14:creationId xmlns:p14="http://schemas.microsoft.com/office/powerpoint/2010/main" val="2551142041"/>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9ADEEF75-4C5E-41E8-8C8E-E6E53F44A244}"/>
              </a:ext>
            </a:extLst>
          </p:cNvPr>
          <p:cNvSpPr>
            <a:spLocks noGrp="1" noChangeArrowheads="1"/>
          </p:cNvSpPr>
          <p:nvPr>
            <p:ph type="title"/>
          </p:nvPr>
        </p:nvSpPr>
        <p:spPr>
          <a:xfrm>
            <a:off x="0" y="44450"/>
            <a:ext cx="9001125" cy="542925"/>
          </a:xfrm>
        </p:spPr>
        <p:txBody>
          <a:bodyPr/>
          <a:lstStyle/>
          <a:p>
            <a:pPr algn="ctr">
              <a:tabLst>
                <a:tab pos="7258050" algn="r"/>
                <a:tab pos="7445375" algn="r"/>
              </a:tabLst>
            </a:pPr>
            <a:r>
              <a:rPr lang="en-GB" altLang="en-US" sz="2400" dirty="0"/>
              <a:t>An environmental labour studies approach</a:t>
            </a:r>
          </a:p>
        </p:txBody>
      </p:sp>
      <p:sp>
        <p:nvSpPr>
          <p:cNvPr id="14339" name="Rectangle 3">
            <a:extLst>
              <a:ext uri="{FF2B5EF4-FFF2-40B4-BE49-F238E27FC236}">
                <a16:creationId xmlns:a16="http://schemas.microsoft.com/office/drawing/2014/main" id="{1D4CA105-E341-419E-A29F-62F2400826C9}"/>
              </a:ext>
            </a:extLst>
          </p:cNvPr>
          <p:cNvSpPr>
            <a:spLocks noGrp="1" noChangeArrowheads="1"/>
          </p:cNvSpPr>
          <p:nvPr>
            <p:ph type="body" idx="1"/>
          </p:nvPr>
        </p:nvSpPr>
        <p:spPr>
          <a:xfrm>
            <a:off x="0" y="587374"/>
            <a:ext cx="9144000" cy="6081985"/>
          </a:xfrm>
        </p:spPr>
        <p:txBody>
          <a:bodyPr/>
          <a:lstStyle/>
          <a:p>
            <a:pPr marL="271463" indent="-271463"/>
            <a:r>
              <a:rPr lang="en-GB" altLang="en-US" sz="3200" dirty="0"/>
              <a:t>Implementing just transition in reality (under concrete socio-economic and institutional conditions)</a:t>
            </a:r>
          </a:p>
          <a:p>
            <a:pPr marL="271463" indent="-271463"/>
            <a:r>
              <a:rPr lang="en-GB" altLang="en-US" sz="3200" dirty="0"/>
              <a:t>A policy environment is needed that is facilitating change (covers the risk and parts of the cost of a change that is of a common interest)</a:t>
            </a:r>
          </a:p>
          <a:p>
            <a:pPr marL="271463" indent="-271463"/>
            <a:r>
              <a:rPr lang="en-GB" altLang="en-US" sz="3200" dirty="0"/>
              <a:t>This includes a new role for the state</a:t>
            </a:r>
          </a:p>
          <a:p>
            <a:pPr marL="271463" indent="-271463"/>
            <a:r>
              <a:rPr lang="en-US" altLang="en-US" sz="3200" dirty="0"/>
              <a:t>In order to make the claim of ‘just transition with climate ambition’ a reality, a supportive political economy context is necessary: an ‘eco-social state’ </a:t>
            </a:r>
          </a:p>
          <a:p>
            <a:pPr marL="271463" indent="-271463"/>
            <a:endParaRPr lang="en-GB" altLang="en-US" dirty="0"/>
          </a:p>
          <a:p>
            <a:pPr marL="271463" indent="-271463"/>
            <a:endParaRPr lang="en-GB" altLang="en-US" dirty="0"/>
          </a:p>
          <a:p>
            <a:pPr marL="271463" indent="-271463"/>
            <a:endParaRPr lang="en-GB" altLang="en-US" dirty="0"/>
          </a:p>
        </p:txBody>
      </p:sp>
    </p:spTree>
    <p:extLst>
      <p:ext uri="{BB962C8B-B14F-4D97-AF65-F5344CB8AC3E}">
        <p14:creationId xmlns:p14="http://schemas.microsoft.com/office/powerpoint/2010/main" val="3486866638"/>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9ADEEF75-4C5E-41E8-8C8E-E6E53F44A244}"/>
              </a:ext>
            </a:extLst>
          </p:cNvPr>
          <p:cNvSpPr>
            <a:spLocks noGrp="1" noChangeArrowheads="1"/>
          </p:cNvSpPr>
          <p:nvPr>
            <p:ph type="title"/>
          </p:nvPr>
        </p:nvSpPr>
        <p:spPr>
          <a:xfrm>
            <a:off x="0" y="44450"/>
            <a:ext cx="9001125" cy="542925"/>
          </a:xfrm>
        </p:spPr>
        <p:txBody>
          <a:bodyPr/>
          <a:lstStyle/>
          <a:p>
            <a:pPr algn="ctr">
              <a:tabLst>
                <a:tab pos="7258050" algn="r"/>
                <a:tab pos="7445375" algn="r"/>
              </a:tabLst>
            </a:pPr>
            <a:r>
              <a:rPr lang="en-GB" altLang="en-US" sz="2400" dirty="0"/>
              <a:t>Role of actors in JT</a:t>
            </a:r>
          </a:p>
        </p:txBody>
      </p:sp>
      <p:sp>
        <p:nvSpPr>
          <p:cNvPr id="14339" name="Rectangle 3">
            <a:extLst>
              <a:ext uri="{FF2B5EF4-FFF2-40B4-BE49-F238E27FC236}">
                <a16:creationId xmlns:a16="http://schemas.microsoft.com/office/drawing/2014/main" id="{1D4CA105-E341-419E-A29F-62F2400826C9}"/>
              </a:ext>
            </a:extLst>
          </p:cNvPr>
          <p:cNvSpPr>
            <a:spLocks noGrp="1" noChangeArrowheads="1"/>
          </p:cNvSpPr>
          <p:nvPr>
            <p:ph type="body" idx="1"/>
          </p:nvPr>
        </p:nvSpPr>
        <p:spPr>
          <a:xfrm>
            <a:off x="0" y="587374"/>
            <a:ext cx="9144000" cy="6081985"/>
          </a:xfrm>
        </p:spPr>
        <p:txBody>
          <a:bodyPr/>
          <a:lstStyle/>
          <a:p>
            <a:pPr marL="271463" indent="-271463"/>
            <a:r>
              <a:rPr lang="en-US" altLang="en-US" sz="2600" dirty="0"/>
              <a:t>Trade unions and works councils need to adapt their vast experiences with managing restructuring in an advance looking way to the concrete cases of restructuring cases due to </a:t>
            </a:r>
            <a:r>
              <a:rPr lang="en-US" altLang="en-US" sz="2600" dirty="0" err="1"/>
              <a:t>decarbonisation</a:t>
            </a:r>
            <a:endParaRPr lang="en-US" altLang="en-US" sz="2600" dirty="0"/>
          </a:p>
          <a:p>
            <a:pPr marL="271463" indent="-271463"/>
            <a:r>
              <a:rPr lang="en-US" altLang="en-US" sz="2600" dirty="0"/>
              <a:t>comprehensive and </a:t>
            </a:r>
            <a:r>
              <a:rPr lang="en-US" altLang="en-US" sz="2600" b="1" dirty="0"/>
              <a:t>coherent policy framework needed</a:t>
            </a:r>
          </a:p>
          <a:p>
            <a:pPr marL="271463" indent="-271463"/>
            <a:r>
              <a:rPr lang="en-US" altLang="en-US" sz="2600" dirty="0"/>
              <a:t>Public responsibility in facilitating a transformation that is of public interest - JT Fund, regional, industrial policy)</a:t>
            </a:r>
          </a:p>
          <a:p>
            <a:pPr marL="271463" indent="-271463"/>
            <a:r>
              <a:rPr lang="en-US" altLang="en-US" sz="2600" dirty="0"/>
              <a:t>Timely information and consultation</a:t>
            </a:r>
          </a:p>
          <a:p>
            <a:pPr marL="271463" indent="-271463"/>
            <a:r>
              <a:rPr lang="en-US" altLang="en-US" sz="2600" dirty="0"/>
              <a:t>Social dialogue, social plans, employment transitions, training </a:t>
            </a:r>
          </a:p>
          <a:p>
            <a:pPr marL="271463" indent="-271463"/>
            <a:r>
              <a:rPr lang="en-US" altLang="en-US" sz="2600" dirty="0"/>
              <a:t>Big differences in concrete JT strategies by sector</a:t>
            </a:r>
          </a:p>
          <a:p>
            <a:pPr marL="400050" lvl="1" indent="0">
              <a:buNone/>
            </a:pPr>
            <a:r>
              <a:rPr lang="en-US" altLang="en-US" sz="2600" dirty="0" err="1"/>
              <a:t>Decarbonisation</a:t>
            </a:r>
            <a:r>
              <a:rPr lang="en-US" altLang="en-US" sz="2600" dirty="0"/>
              <a:t> (in sectors) has different interlinkages to other megatrends (as e.g. digitization /auto/, demography /mining/)</a:t>
            </a:r>
          </a:p>
          <a:p>
            <a:pPr marL="271463" indent="-271463"/>
            <a:endParaRPr lang="en-GB" altLang="en-US" dirty="0"/>
          </a:p>
          <a:p>
            <a:pPr marL="271463" indent="-271463"/>
            <a:endParaRPr lang="en-GB" altLang="en-US" dirty="0"/>
          </a:p>
          <a:p>
            <a:pPr marL="271463" indent="-271463"/>
            <a:endParaRPr lang="en-GB" altLang="en-US" dirty="0"/>
          </a:p>
        </p:txBody>
      </p:sp>
    </p:spTree>
    <p:extLst>
      <p:ext uri="{BB962C8B-B14F-4D97-AF65-F5344CB8AC3E}">
        <p14:creationId xmlns:p14="http://schemas.microsoft.com/office/powerpoint/2010/main" val="3392392670"/>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FEC90-B21B-4433-9A8F-0CBD7D4C6AF9}"/>
              </a:ext>
            </a:extLst>
          </p:cNvPr>
          <p:cNvSpPr>
            <a:spLocks noGrp="1"/>
          </p:cNvSpPr>
          <p:nvPr>
            <p:ph type="title"/>
          </p:nvPr>
        </p:nvSpPr>
        <p:spPr/>
        <p:txBody>
          <a:bodyPr/>
          <a:lstStyle/>
          <a:p>
            <a:pPr algn="ctr"/>
            <a:r>
              <a:rPr lang="en-US" b="1" dirty="0"/>
              <a:t>New geopolitical situation with high stakes</a:t>
            </a:r>
            <a:endParaRPr lang="en-GB" b="1" dirty="0"/>
          </a:p>
        </p:txBody>
      </p:sp>
      <p:sp>
        <p:nvSpPr>
          <p:cNvPr id="3" name="Content Placeholder 2">
            <a:extLst>
              <a:ext uri="{FF2B5EF4-FFF2-40B4-BE49-F238E27FC236}">
                <a16:creationId xmlns:a16="http://schemas.microsoft.com/office/drawing/2014/main" id="{07604B0F-6409-4FDC-91B2-2D5AA4CA1A4E}"/>
              </a:ext>
            </a:extLst>
          </p:cNvPr>
          <p:cNvSpPr>
            <a:spLocks noGrp="1"/>
          </p:cNvSpPr>
          <p:nvPr>
            <p:ph idx="1"/>
          </p:nvPr>
        </p:nvSpPr>
        <p:spPr>
          <a:xfrm>
            <a:off x="179512" y="980728"/>
            <a:ext cx="8493001" cy="5226397"/>
          </a:xfrm>
        </p:spPr>
        <p:txBody>
          <a:bodyPr/>
          <a:lstStyle/>
          <a:p>
            <a:r>
              <a:rPr lang="en-US" sz="2800" dirty="0"/>
              <a:t>Russia` aggression highlighted the EU`s long term fossil fuel dependence and the need to get out of it </a:t>
            </a:r>
          </a:p>
          <a:p>
            <a:r>
              <a:rPr lang="en-US" sz="2800" dirty="0"/>
              <a:t>the new geopolitical situation resulted in a price shock that makes the transition more difficult in the short term and at the same time it makes it even more inevitable and speeds it up</a:t>
            </a:r>
          </a:p>
          <a:p>
            <a:r>
              <a:rPr lang="en-US" sz="2800" dirty="0"/>
              <a:t>Address its worst effects without jeopardizing climate ambition </a:t>
            </a:r>
          </a:p>
          <a:p>
            <a:r>
              <a:rPr lang="en-US" sz="2800" dirty="0" err="1"/>
              <a:t>REPowerEU</a:t>
            </a:r>
            <a:r>
              <a:rPr lang="en-US" sz="2800" dirty="0"/>
              <a:t> in the </a:t>
            </a:r>
            <a:r>
              <a:rPr lang="en-US" sz="2800" dirty="0" err="1"/>
              <a:t>centre</a:t>
            </a:r>
            <a:r>
              <a:rPr lang="en-US" sz="2800" dirty="0"/>
              <a:t> of policy debate</a:t>
            </a:r>
          </a:p>
          <a:p>
            <a:r>
              <a:rPr lang="en-US" sz="2800" dirty="0"/>
              <a:t>New emphasis on just transition</a:t>
            </a:r>
          </a:p>
          <a:p>
            <a:endParaRPr lang="en-GB" dirty="0"/>
          </a:p>
        </p:txBody>
      </p:sp>
      <p:sp>
        <p:nvSpPr>
          <p:cNvPr id="4" name="Slide Number Placeholder 3">
            <a:extLst>
              <a:ext uri="{FF2B5EF4-FFF2-40B4-BE49-F238E27FC236}">
                <a16:creationId xmlns:a16="http://schemas.microsoft.com/office/drawing/2014/main" id="{A50BFF01-C444-47D2-99E6-70412CEC62D9}"/>
              </a:ext>
            </a:extLst>
          </p:cNvPr>
          <p:cNvSpPr>
            <a:spLocks noGrp="1"/>
          </p:cNvSpPr>
          <p:nvPr>
            <p:ph type="sldNum" sz="quarter" idx="12"/>
          </p:nvPr>
        </p:nvSpPr>
        <p:spPr/>
        <p:txBody>
          <a:bodyPr/>
          <a:lstStyle/>
          <a:p>
            <a:pPr>
              <a:defRPr/>
            </a:pPr>
            <a:fld id="{7DDB9114-A665-4BF8-BD53-761856228CE2}" type="slidenum">
              <a:rPr lang="en-GB" altLang="en-US" smtClean="0"/>
              <a:pPr>
                <a:defRPr/>
              </a:pPr>
              <a:t>3</a:t>
            </a:fld>
            <a:endParaRPr lang="en-GB" altLang="en-US"/>
          </a:p>
        </p:txBody>
      </p:sp>
    </p:spTree>
    <p:extLst>
      <p:ext uri="{BB962C8B-B14F-4D97-AF65-F5344CB8AC3E}">
        <p14:creationId xmlns:p14="http://schemas.microsoft.com/office/powerpoint/2010/main" val="372324046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1"/>
          <p:cNvSpPr txBox="1">
            <a:spLocks noGrp="1"/>
          </p:cNvSpPr>
          <p:nvPr>
            <p:ph type="title"/>
          </p:nvPr>
        </p:nvSpPr>
        <p:spPr>
          <a:xfrm>
            <a:off x="628650" y="1200150"/>
            <a:ext cx="7886700" cy="925116"/>
          </a:xfrm>
          <a:prstGeom prst="rect">
            <a:avLst/>
          </a:prstGeom>
          <a:noFill/>
          <a:ln>
            <a:noFill/>
          </a:ln>
        </p:spPr>
        <p:txBody>
          <a:bodyPr spcFirstLastPara="1" vert="horz" wrap="square" lIns="68569" tIns="34275" rIns="68569" bIns="34275" numCol="1" anchor="t" anchorCtr="0" compatLnSpc="1">
            <a:prstTxWarp prst="textNoShape">
              <a:avLst/>
            </a:prstTxWarp>
            <a:normAutofit/>
          </a:bodyPr>
          <a:lstStyle/>
          <a:p>
            <a:pPr>
              <a:lnSpc>
                <a:spcPct val="90000"/>
              </a:lnSpc>
              <a:spcBef>
                <a:spcPts val="0"/>
              </a:spcBef>
              <a:spcAft>
                <a:spcPts val="0"/>
              </a:spcAft>
              <a:buClr>
                <a:schemeClr val="dk1"/>
              </a:buClr>
              <a:buSzPts val="3600"/>
            </a:pPr>
            <a:r>
              <a:rPr lang="en-US">
                <a:latin typeface="Arial"/>
                <a:ea typeface="Arial"/>
                <a:cs typeface="Arial"/>
                <a:sym typeface="Arial"/>
              </a:rPr>
              <a:t>The EU Green Deal</a:t>
            </a:r>
            <a:endParaRPr/>
          </a:p>
        </p:txBody>
      </p:sp>
      <p:sp>
        <p:nvSpPr>
          <p:cNvPr id="268" name="Google Shape;268;p11"/>
          <p:cNvSpPr txBox="1">
            <a:spLocks noGrp="1"/>
          </p:cNvSpPr>
          <p:nvPr>
            <p:ph type="sldNum" idx="12"/>
          </p:nvPr>
        </p:nvSpPr>
        <p:spPr>
          <a:xfrm>
            <a:off x="281083" y="5511814"/>
            <a:ext cx="348812" cy="273844"/>
          </a:xfrm>
          <a:prstGeom prst="rect">
            <a:avLst/>
          </a:prstGeom>
          <a:noFill/>
          <a:ln>
            <a:noFill/>
          </a:ln>
        </p:spPr>
        <p:txBody>
          <a:bodyPr spcFirstLastPara="1" vert="horz" wrap="square" lIns="68569" tIns="34275" rIns="68569" bIns="34275" numCol="1" anchor="ctr" anchorCtr="0" compatLnSpc="1">
            <a:prstTxWarp prst="textNoShape">
              <a:avLst/>
            </a:prstTxWarp>
            <a:noAutofit/>
          </a:bodyPr>
          <a:lstStyle/>
          <a:p>
            <a:pPr>
              <a:spcBef>
                <a:spcPts val="0"/>
              </a:spcBef>
              <a:spcAft>
                <a:spcPts val="0"/>
              </a:spcAft>
            </a:pPr>
            <a:fld id="{00000000-1234-1234-1234-123412341234}" type="slidenum">
              <a:rPr lang="en-US">
                <a:latin typeface="Arial"/>
                <a:ea typeface="Arial"/>
                <a:cs typeface="Arial"/>
                <a:sym typeface="Arial"/>
              </a:rPr>
              <a:pPr>
                <a:spcBef>
                  <a:spcPts val="0"/>
                </a:spcBef>
                <a:spcAft>
                  <a:spcPts val="0"/>
                </a:spcAft>
              </a:pPr>
              <a:t>4</a:t>
            </a:fld>
            <a:endParaRPr>
              <a:latin typeface="Arial"/>
              <a:ea typeface="Arial"/>
              <a:cs typeface="Arial"/>
              <a:sym typeface="Arial"/>
            </a:endParaRPr>
          </a:p>
        </p:txBody>
      </p:sp>
      <p:pic>
        <p:nvPicPr>
          <p:cNvPr id="270" name="Google Shape;270;p11"/>
          <p:cNvPicPr preferRelativeResize="0"/>
          <p:nvPr/>
        </p:nvPicPr>
        <p:blipFill rotWithShape="1">
          <a:blip r:embed="rId3">
            <a:alphaModFix/>
          </a:blip>
          <a:srcRect/>
          <a:stretch/>
        </p:blipFill>
        <p:spPr>
          <a:xfrm>
            <a:off x="36758" y="260648"/>
            <a:ext cx="9215762" cy="5976664"/>
          </a:xfrm>
          <a:prstGeom prst="rect">
            <a:avLst/>
          </a:prstGeom>
          <a:noFill/>
          <a:ln>
            <a:noFill/>
          </a:ln>
        </p:spPr>
      </p:pic>
    </p:spTree>
    <p:extLst>
      <p:ext uri="{BB962C8B-B14F-4D97-AF65-F5344CB8AC3E}">
        <p14:creationId xmlns:p14="http://schemas.microsoft.com/office/powerpoint/2010/main" val="362523072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noFill/>
        </p:spPr>
        <p:txBody>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D57E2061-C1FA-4302-A553-6BFF03EFE398}" type="slidenum">
              <a:rPr kumimoji="0" lang="en-GB" altLang="en-US" sz="1100" b="0" i="0" u="none" strike="noStrike" kern="1200" cap="none" spc="0" normalizeH="0" baseline="0" noProof="0" smtClean="0">
                <a:ln>
                  <a:noFill/>
                </a:ln>
                <a:solidFill>
                  <a:srgbClr val="8D817B"/>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a:t>
            </a:fld>
            <a:endParaRPr kumimoji="0" lang="en-GB" altLang="en-US" sz="1100" b="0" i="0" u="none" strike="noStrike" kern="1200" cap="none" spc="0" normalizeH="0" baseline="0" noProof="0">
              <a:ln>
                <a:noFill/>
              </a:ln>
              <a:solidFill>
                <a:srgbClr val="8D817B"/>
              </a:solidFill>
              <a:effectLst/>
              <a:uLnTx/>
              <a:uFillTx/>
              <a:latin typeface="Arial" panose="020B0604020202020204" pitchFamily="34" charset="0"/>
              <a:ea typeface="+mn-ea"/>
              <a:cs typeface="+mn-cs"/>
            </a:endParaRPr>
          </a:p>
        </p:txBody>
      </p:sp>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323850" y="44450"/>
            <a:ext cx="8712200" cy="792262"/>
          </a:xfrm>
        </p:spPr>
        <p:txBody>
          <a:bodyPr/>
          <a:lstStyle/>
          <a:p>
            <a:pPr algn="ctr" eaLnBrk="1" hangingPunct="1">
              <a:tabLst>
                <a:tab pos="7246938" algn="r"/>
                <a:tab pos="7435850" algn="r"/>
              </a:tabLst>
            </a:pPr>
            <a:r>
              <a:rPr lang="en-GB" altLang="en-US" dirty="0"/>
              <a:t>The European Green Deal and its financing – Sustainable Europe Investment Plan </a:t>
            </a:r>
          </a:p>
        </p:txBody>
      </p:sp>
      <p:sp>
        <p:nvSpPr>
          <p:cNvPr id="5124" name="Rectangle 3">
            <a:extLst>
              <a:ext uri="{FF2B5EF4-FFF2-40B4-BE49-F238E27FC236}">
                <a16:creationId xmlns:a16="http://schemas.microsoft.com/office/drawing/2014/main" id="{F3823F89-015C-46D4-9E8A-3035302C5ED9}"/>
              </a:ext>
            </a:extLst>
          </p:cNvPr>
          <p:cNvSpPr>
            <a:spLocks noGrp="1" noChangeArrowheads="1"/>
          </p:cNvSpPr>
          <p:nvPr>
            <p:ph type="body" idx="1"/>
          </p:nvPr>
        </p:nvSpPr>
        <p:spPr>
          <a:xfrm>
            <a:off x="107950" y="620713"/>
            <a:ext cx="8928100" cy="5976937"/>
          </a:xfrm>
        </p:spPr>
        <p:txBody>
          <a:bodyPr/>
          <a:lstStyle/>
          <a:p>
            <a:pPr marL="269875" indent="-269875" eaLnBrk="1" hangingPunct="1">
              <a:buFont typeface="Arial" charset="0"/>
              <a:buNone/>
              <a:defRPr/>
            </a:pPr>
            <a:r>
              <a:rPr lang="en-GB" altLang="en-US" dirty="0"/>
              <a:t>	</a:t>
            </a:r>
          </a:p>
          <a:p>
            <a:pPr marL="271463" indent="-271463">
              <a:lnSpc>
                <a:spcPct val="110000"/>
              </a:lnSpc>
              <a:buFontTx/>
              <a:buNone/>
              <a:defRPr/>
            </a:pPr>
            <a:endParaRPr lang="de-DE" altLang="en-US" dirty="0"/>
          </a:p>
        </p:txBody>
      </p:sp>
      <p:pic>
        <p:nvPicPr>
          <p:cNvPr id="2" name="Picture 1">
            <a:extLst>
              <a:ext uri="{FF2B5EF4-FFF2-40B4-BE49-F238E27FC236}">
                <a16:creationId xmlns:a16="http://schemas.microsoft.com/office/drawing/2014/main" id="{65742B16-4A88-4BB4-9F0D-D1A9222C0048}"/>
              </a:ext>
            </a:extLst>
          </p:cNvPr>
          <p:cNvPicPr>
            <a:picLocks noChangeAspect="1"/>
          </p:cNvPicPr>
          <p:nvPr/>
        </p:nvPicPr>
        <p:blipFill>
          <a:blip r:embed="rId2"/>
          <a:stretch>
            <a:fillRect/>
          </a:stretch>
        </p:blipFill>
        <p:spPr>
          <a:xfrm>
            <a:off x="107950" y="836712"/>
            <a:ext cx="8928100" cy="5544616"/>
          </a:xfrm>
          <a:prstGeom prst="rect">
            <a:avLst/>
          </a:prstGeom>
        </p:spPr>
      </p:pic>
    </p:spTree>
    <p:extLst>
      <p:ext uri="{BB962C8B-B14F-4D97-AF65-F5344CB8AC3E}">
        <p14:creationId xmlns:p14="http://schemas.microsoft.com/office/powerpoint/2010/main" val="155061494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CF534-4175-4E99-8B1A-16D704899AA7}"/>
              </a:ext>
            </a:extLst>
          </p:cNvPr>
          <p:cNvSpPr>
            <a:spLocks noGrp="1"/>
          </p:cNvSpPr>
          <p:nvPr>
            <p:ph type="title"/>
          </p:nvPr>
        </p:nvSpPr>
        <p:spPr/>
        <p:txBody>
          <a:bodyPr/>
          <a:lstStyle/>
          <a:p>
            <a:pPr algn="ctr"/>
            <a:r>
              <a:rPr lang="en-US" b="1" dirty="0"/>
              <a:t>Just Transition Fund resources</a:t>
            </a:r>
            <a:endParaRPr lang="en-GB" b="1" dirty="0"/>
          </a:p>
        </p:txBody>
      </p:sp>
      <p:pic>
        <p:nvPicPr>
          <p:cNvPr id="5" name="Content Placeholder 4">
            <a:extLst>
              <a:ext uri="{FF2B5EF4-FFF2-40B4-BE49-F238E27FC236}">
                <a16:creationId xmlns:a16="http://schemas.microsoft.com/office/drawing/2014/main" id="{AD0B0AFA-416B-41D3-B4E4-0A4CBAFC1B08}"/>
              </a:ext>
            </a:extLst>
          </p:cNvPr>
          <p:cNvPicPr>
            <a:picLocks noGrp="1" noChangeAspect="1"/>
          </p:cNvPicPr>
          <p:nvPr>
            <p:ph idx="1"/>
          </p:nvPr>
        </p:nvPicPr>
        <p:blipFill rotWithShape="1">
          <a:blip r:embed="rId2"/>
          <a:srcRect t="15789"/>
          <a:stretch/>
        </p:blipFill>
        <p:spPr>
          <a:xfrm>
            <a:off x="0" y="836712"/>
            <a:ext cx="9036496" cy="5472608"/>
          </a:xfrm>
          <a:prstGeom prst="rect">
            <a:avLst/>
          </a:prstGeom>
        </p:spPr>
      </p:pic>
      <p:sp>
        <p:nvSpPr>
          <p:cNvPr id="4" name="Slide Number Placeholder 3">
            <a:extLst>
              <a:ext uri="{FF2B5EF4-FFF2-40B4-BE49-F238E27FC236}">
                <a16:creationId xmlns:a16="http://schemas.microsoft.com/office/drawing/2014/main" id="{419A9413-F274-4930-8D65-5DFCD4E90441}"/>
              </a:ext>
            </a:extLst>
          </p:cNvPr>
          <p:cNvSpPr>
            <a:spLocks noGrp="1"/>
          </p:cNvSpPr>
          <p:nvPr>
            <p:ph type="sldNum" sz="quarter" idx="12"/>
          </p:nvPr>
        </p:nvSpPr>
        <p:spPr/>
        <p:txBody>
          <a:bodyPr/>
          <a:lstStyle/>
          <a:p>
            <a:pPr>
              <a:defRPr/>
            </a:pPr>
            <a:fld id="{7DDB9114-A665-4BF8-BD53-761856228CE2}" type="slidenum">
              <a:rPr lang="en-GB" altLang="en-US" smtClean="0"/>
              <a:pPr>
                <a:defRPr/>
              </a:pPr>
              <a:t>6</a:t>
            </a:fld>
            <a:endParaRPr lang="en-GB" altLang="en-US"/>
          </a:p>
        </p:txBody>
      </p:sp>
    </p:spTree>
    <p:extLst>
      <p:ext uri="{BB962C8B-B14F-4D97-AF65-F5344CB8AC3E}">
        <p14:creationId xmlns:p14="http://schemas.microsoft.com/office/powerpoint/2010/main" val="240916456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noFill/>
        </p:spPr>
        <p:txBody>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SzTx/>
              <a:buFontTx/>
              <a:buNone/>
            </a:pPr>
            <a:fld id="{D57E2061-C1FA-4302-A553-6BFF03EFE398}" type="slidenum">
              <a:rPr lang="en-GB" altLang="en-US" sz="1100" smtClean="0">
                <a:solidFill>
                  <a:srgbClr val="8D817B"/>
                </a:solidFill>
              </a:rPr>
              <a:pPr>
                <a:spcBef>
                  <a:spcPct val="0"/>
                </a:spcBef>
                <a:buClrTx/>
                <a:buSzTx/>
                <a:buFontTx/>
                <a:buNone/>
              </a:pPr>
              <a:t>7</a:t>
            </a:fld>
            <a:endParaRPr lang="en-GB" altLang="en-US" sz="1100">
              <a:solidFill>
                <a:srgbClr val="8D817B"/>
              </a:solidFill>
            </a:endParaRPr>
          </a:p>
        </p:txBody>
      </p:sp>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323850" y="44450"/>
            <a:ext cx="8348663" cy="431800"/>
          </a:xfrm>
        </p:spPr>
        <p:txBody>
          <a:bodyPr/>
          <a:lstStyle/>
          <a:p>
            <a:pPr algn="ctr" eaLnBrk="1" hangingPunct="1">
              <a:tabLst>
                <a:tab pos="7246938" algn="r"/>
                <a:tab pos="7435850" algn="r"/>
              </a:tabLst>
            </a:pPr>
            <a:r>
              <a:rPr lang="en-GB" altLang="en-US" b="1" dirty="0"/>
              <a:t>EGD and investments</a:t>
            </a:r>
            <a:endParaRPr lang="en-GB" altLang="en-US" dirty="0"/>
          </a:p>
        </p:txBody>
      </p:sp>
      <p:sp>
        <p:nvSpPr>
          <p:cNvPr id="5124" name="Rectangle 3">
            <a:extLst>
              <a:ext uri="{FF2B5EF4-FFF2-40B4-BE49-F238E27FC236}">
                <a16:creationId xmlns:a16="http://schemas.microsoft.com/office/drawing/2014/main" id="{F3823F89-015C-46D4-9E8A-3035302C5ED9}"/>
              </a:ext>
            </a:extLst>
          </p:cNvPr>
          <p:cNvSpPr>
            <a:spLocks noGrp="1" noChangeArrowheads="1"/>
          </p:cNvSpPr>
          <p:nvPr>
            <p:ph type="body" idx="1"/>
          </p:nvPr>
        </p:nvSpPr>
        <p:spPr>
          <a:xfrm>
            <a:off x="107950" y="548681"/>
            <a:ext cx="9000554" cy="6264870"/>
          </a:xfrm>
        </p:spPr>
        <p:txBody>
          <a:bodyPr/>
          <a:lstStyle/>
          <a:p>
            <a:pPr>
              <a:lnSpc>
                <a:spcPct val="107000"/>
              </a:lnSpc>
              <a:spcAft>
                <a:spcPts val="800"/>
              </a:spcAft>
            </a:pPr>
            <a:r>
              <a:rPr lang="en-GB" sz="2800" b="1" dirty="0">
                <a:latin typeface="Calibri" panose="020F0502020204030204" pitchFamily="34" charset="0"/>
                <a:ea typeface="Calibri" panose="020F0502020204030204" pitchFamily="34" charset="0"/>
                <a:cs typeface="Times New Roman" panose="02020603050405020304" pitchFamily="18" charset="0"/>
              </a:rPr>
              <a:t>Economic sustainability and EGD: European climate policy in the past decade was chronically under-financed, targets and declarations were ambitious, but fulfilment was lagging behind, examples renewable energy investments, building retrofitting programmes</a:t>
            </a:r>
          </a:p>
          <a:p>
            <a:pPr>
              <a:lnSpc>
                <a:spcPct val="107000"/>
              </a:lnSpc>
              <a:spcAft>
                <a:spcPts val="800"/>
              </a:spcAft>
            </a:pPr>
            <a:r>
              <a:rPr lang="en-GB" sz="2800" b="1" dirty="0">
                <a:effectLst/>
                <a:latin typeface="Calibri" panose="020F0502020204030204" pitchFamily="34" charset="0"/>
                <a:ea typeface="Calibri" panose="020F0502020204030204" pitchFamily="34" charset="0"/>
                <a:cs typeface="Times New Roman" panose="02020603050405020304" pitchFamily="18" charset="0"/>
              </a:rPr>
              <a:t>Even the current Investment Plan is </a:t>
            </a:r>
            <a:r>
              <a:rPr lang="en-GB" sz="2800" b="1" dirty="0">
                <a:latin typeface="Calibri" panose="020F0502020204030204" pitchFamily="34" charset="0"/>
                <a:ea typeface="Calibri" panose="020F0502020204030204" pitchFamily="34" charset="0"/>
                <a:cs typeface="Times New Roman" panose="02020603050405020304" pitchFamily="18" charset="0"/>
              </a:rPr>
              <a:t>much lower that the roughly 300bn€ yearly investment need identified by the Commission for reaching EU climate policy objectives</a:t>
            </a:r>
          </a:p>
          <a:p>
            <a:pPr>
              <a:lnSpc>
                <a:spcPct val="107000"/>
              </a:lnSpc>
              <a:spcAft>
                <a:spcPts val="800"/>
              </a:spcAft>
            </a:pPr>
            <a:r>
              <a:rPr lang="en-GB" sz="2800" b="1" dirty="0">
                <a:effectLst/>
                <a:latin typeface="Calibri" panose="020F0502020204030204" pitchFamily="34" charset="0"/>
                <a:ea typeface="Calibri" panose="020F0502020204030204" pitchFamily="34" charset="0"/>
                <a:cs typeface="Times New Roman" panose="02020603050405020304" pitchFamily="18" charset="0"/>
              </a:rPr>
              <a:t>Next question: how much of these planned investments are additional investments (not from reallocation</a:t>
            </a:r>
            <a:r>
              <a:rPr lang="en-GB" sz="2800" b="1" dirty="0">
                <a:latin typeface="Calibri" panose="020F0502020204030204" pitchFamily="34" charset="0"/>
                <a:ea typeface="Calibri" panose="020F0502020204030204" pitchFamily="34" charset="0"/>
                <a:cs typeface="Times New Roman" panose="02020603050405020304" pitchFamily="18" charset="0"/>
              </a:rPr>
              <a:t>s from other EU funds?</a:t>
            </a:r>
          </a:p>
          <a:p>
            <a:pPr marL="269875" indent="-269875" eaLnBrk="1" hangingPunct="1">
              <a:buFont typeface="Arial" charset="0"/>
              <a:buNone/>
              <a:defRPr/>
            </a:pPr>
            <a:endParaRPr lang="en-GB" altLang="en-US" b="1" dirty="0"/>
          </a:p>
          <a:p>
            <a:pPr marL="271463" indent="-271463">
              <a:lnSpc>
                <a:spcPct val="110000"/>
              </a:lnSpc>
              <a:buFontTx/>
              <a:buNone/>
              <a:defRPr/>
            </a:pPr>
            <a:endParaRPr lang="de-DE" altLang="en-US" dirty="0"/>
          </a:p>
        </p:txBody>
      </p:sp>
    </p:spTree>
    <p:extLst>
      <p:ext uri="{BB962C8B-B14F-4D97-AF65-F5344CB8AC3E}">
        <p14:creationId xmlns:p14="http://schemas.microsoft.com/office/powerpoint/2010/main" val="92291423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noFill/>
        </p:spPr>
        <p:txBody>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SzTx/>
              <a:buFontTx/>
              <a:buNone/>
            </a:pPr>
            <a:fld id="{D57E2061-C1FA-4302-A553-6BFF03EFE398}" type="slidenum">
              <a:rPr lang="en-GB" altLang="en-US" sz="1100" smtClean="0">
                <a:solidFill>
                  <a:srgbClr val="8D817B"/>
                </a:solidFill>
              </a:rPr>
              <a:pPr>
                <a:spcBef>
                  <a:spcPct val="0"/>
                </a:spcBef>
                <a:buClrTx/>
                <a:buSzTx/>
                <a:buFontTx/>
                <a:buNone/>
              </a:pPr>
              <a:t>8</a:t>
            </a:fld>
            <a:endParaRPr lang="en-GB" altLang="en-US" sz="1100">
              <a:solidFill>
                <a:srgbClr val="8D817B"/>
              </a:solidFill>
            </a:endParaRPr>
          </a:p>
        </p:txBody>
      </p:sp>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323850" y="44450"/>
            <a:ext cx="8348663" cy="431800"/>
          </a:xfrm>
        </p:spPr>
        <p:txBody>
          <a:bodyPr/>
          <a:lstStyle/>
          <a:p>
            <a:pPr algn="ctr" eaLnBrk="1" hangingPunct="1">
              <a:tabLst>
                <a:tab pos="7246938" algn="r"/>
                <a:tab pos="7435850" algn="r"/>
              </a:tabLst>
            </a:pPr>
            <a:r>
              <a:rPr lang="en-US" altLang="en-US" b="1" dirty="0"/>
              <a:t>The Fit for 55 package, July and December 2021 European Green Deal</a:t>
            </a:r>
            <a:r>
              <a:rPr lang="en-GB" altLang="en-US" dirty="0"/>
              <a:t> </a:t>
            </a:r>
          </a:p>
        </p:txBody>
      </p:sp>
      <p:sp>
        <p:nvSpPr>
          <p:cNvPr id="5124" name="Rectangle 3">
            <a:extLst>
              <a:ext uri="{FF2B5EF4-FFF2-40B4-BE49-F238E27FC236}">
                <a16:creationId xmlns:a16="http://schemas.microsoft.com/office/drawing/2014/main" id="{F3823F89-015C-46D4-9E8A-3035302C5ED9}"/>
              </a:ext>
            </a:extLst>
          </p:cNvPr>
          <p:cNvSpPr>
            <a:spLocks noGrp="1" noChangeArrowheads="1"/>
          </p:cNvSpPr>
          <p:nvPr>
            <p:ph type="body" idx="1"/>
          </p:nvPr>
        </p:nvSpPr>
        <p:spPr>
          <a:xfrm>
            <a:off x="107950" y="548681"/>
            <a:ext cx="9000554" cy="6264870"/>
          </a:xfrm>
        </p:spPr>
        <p:txBody>
          <a:bodyPr/>
          <a:lstStyle/>
          <a:p>
            <a:pPr marL="269875" indent="-269875" eaLnBrk="1" hangingPunct="1">
              <a:buNone/>
              <a:defRPr/>
            </a:pPr>
            <a:r>
              <a:rPr lang="en-GB" altLang="en-US" sz="2800" dirty="0"/>
              <a:t>FF55 was seen as a moment of truth in EU climate policy and in the European Green Deal agenda</a:t>
            </a:r>
          </a:p>
          <a:p>
            <a:pPr marL="269875" indent="-269875" eaLnBrk="1" hangingPunct="1">
              <a:buNone/>
              <a:defRPr/>
            </a:pPr>
            <a:r>
              <a:rPr lang="en-GB" altLang="en-US" sz="2800" dirty="0"/>
              <a:t>It was proof that the EGD is not just talk, it is serious, it is concrete and it also hurts..</a:t>
            </a:r>
          </a:p>
          <a:p>
            <a:pPr marL="269875" indent="-269875" eaLnBrk="1" hangingPunct="1">
              <a:buNone/>
              <a:defRPr/>
            </a:pPr>
            <a:r>
              <a:rPr lang="en-GB" altLang="en-US" sz="2800" dirty="0"/>
              <a:t>At the same time it brought to social aspects of the green transition into the centre of policy debate</a:t>
            </a:r>
          </a:p>
          <a:p>
            <a:pPr marL="269875" indent="-269875" eaLnBrk="1" hangingPunct="1">
              <a:buNone/>
              <a:defRPr/>
            </a:pPr>
            <a:r>
              <a:rPr lang="en-GB" altLang="en-US" sz="2800" dirty="0"/>
              <a:t>The launch of ETS2 for transport and buildings is the first time that the carbon price directly affects the population</a:t>
            </a:r>
          </a:p>
          <a:p>
            <a:pPr marL="269875" indent="-269875" eaLnBrk="1" hangingPunct="1">
              <a:buNone/>
              <a:defRPr/>
            </a:pPr>
            <a:r>
              <a:rPr lang="en-GB" altLang="en-US" sz="2800" dirty="0"/>
              <a:t>The prospective launch of the Social Climate Fund reflects on this recognition </a:t>
            </a:r>
          </a:p>
          <a:p>
            <a:pPr marL="269875" indent="-269875" eaLnBrk="1" hangingPunct="1">
              <a:buNone/>
              <a:defRPr/>
            </a:pPr>
            <a:endParaRPr lang="en-GB" altLang="en-US" sz="2800" dirty="0"/>
          </a:p>
          <a:p>
            <a:pPr marL="269875" indent="-269875" eaLnBrk="1" hangingPunct="1">
              <a:buNone/>
              <a:defRPr/>
            </a:pPr>
            <a:endParaRPr lang="en-GB" altLang="en-US" sz="2800" dirty="0"/>
          </a:p>
          <a:p>
            <a:pPr marL="269875" indent="-269875" eaLnBrk="1" hangingPunct="1">
              <a:buNone/>
              <a:defRPr/>
            </a:pPr>
            <a:endParaRPr lang="en-GB" altLang="en-US" sz="2800" dirty="0"/>
          </a:p>
          <a:p>
            <a:pPr marL="269875" indent="-269875" eaLnBrk="1" hangingPunct="1">
              <a:buNone/>
              <a:defRPr/>
            </a:pPr>
            <a:endParaRPr lang="en-GB" altLang="en-US" sz="2800" b="1" dirty="0"/>
          </a:p>
          <a:p>
            <a:pPr marL="271463" indent="-271463">
              <a:lnSpc>
                <a:spcPct val="110000"/>
              </a:lnSpc>
              <a:buFontTx/>
              <a:buNone/>
              <a:defRPr/>
            </a:pPr>
            <a:endParaRPr lang="de-DE" altLang="en-US" dirty="0"/>
          </a:p>
        </p:txBody>
      </p:sp>
    </p:spTree>
    <p:extLst>
      <p:ext uri="{BB962C8B-B14F-4D97-AF65-F5344CB8AC3E}">
        <p14:creationId xmlns:p14="http://schemas.microsoft.com/office/powerpoint/2010/main" val="2784617112"/>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a:extLst>
              <a:ext uri="{FF2B5EF4-FFF2-40B4-BE49-F238E27FC236}">
                <a16:creationId xmlns:a16="http://schemas.microsoft.com/office/drawing/2014/main" id="{09A0EA53-C46E-4297-B2F4-F1DD1BE3C9EE}"/>
              </a:ext>
            </a:extLst>
          </p:cNvPr>
          <p:cNvSpPr>
            <a:spLocks noGrp="1" noChangeArrowheads="1"/>
          </p:cNvSpPr>
          <p:nvPr>
            <p:ph type="title"/>
          </p:nvPr>
        </p:nvSpPr>
        <p:spPr>
          <a:xfrm>
            <a:off x="323850" y="323850"/>
            <a:ext cx="8348663" cy="381000"/>
          </a:xfrm>
        </p:spPr>
        <p:txBody>
          <a:bodyPr wrap="square" anchor="t">
            <a:normAutofit/>
          </a:bodyPr>
          <a:lstStyle/>
          <a:p>
            <a:pPr eaLnBrk="1" hangingPunct="1">
              <a:tabLst>
                <a:tab pos="7246938" algn="r"/>
                <a:tab pos="7435850" algn="r"/>
              </a:tabLst>
            </a:pPr>
            <a:r>
              <a:rPr lang="en-GB" altLang="en-US" dirty="0"/>
              <a:t>Main elements of EGD launched by the Commission  </a:t>
            </a:r>
            <a:endParaRPr lang="en-GB" altLang="en-US"/>
          </a:p>
        </p:txBody>
      </p:sp>
      <p:sp>
        <p:nvSpPr>
          <p:cNvPr id="6146" name="Slide Number Placeholder 5">
            <a:extLst>
              <a:ext uri="{FF2B5EF4-FFF2-40B4-BE49-F238E27FC236}">
                <a16:creationId xmlns:a16="http://schemas.microsoft.com/office/drawing/2014/main" id="{0281A76C-BD8D-45D8-B06C-6F65B67DC54D}"/>
              </a:ext>
            </a:extLst>
          </p:cNvPr>
          <p:cNvSpPr>
            <a:spLocks noGrp="1"/>
          </p:cNvSpPr>
          <p:nvPr>
            <p:ph type="sldNum" sz="quarter" idx="12"/>
          </p:nvPr>
        </p:nvSpPr>
        <p:spPr>
          <a:xfrm>
            <a:off x="323850" y="6207125"/>
            <a:ext cx="360363" cy="323850"/>
          </a:xfrm>
        </p:spPr>
        <p:txBody>
          <a:bodyPr wrap="square" anchor="b">
            <a:normAutofit/>
          </a:bodyPr>
          <a:lstStyle>
            <a:lvl1pPr>
              <a:spcBef>
                <a:spcPct val="20000"/>
              </a:spcBef>
              <a:buClr>
                <a:srgbClr val="00528D"/>
              </a:buClr>
              <a:buSzPct val="80000"/>
              <a:buFont typeface="Arial" panose="020B0604020202020204" pitchFamily="34" charset="0"/>
              <a:buChar char="●"/>
              <a:defRPr sz="2400">
                <a:solidFill>
                  <a:schemeClr val="tx1"/>
                </a:solidFill>
                <a:latin typeface="Arial" panose="020B0604020202020204" pitchFamily="34" charset="0"/>
              </a:defRPr>
            </a:lvl1pPr>
            <a:lvl2pPr marL="742950" indent="-285750">
              <a:spcBef>
                <a:spcPct val="20000"/>
              </a:spcBef>
              <a:buClr>
                <a:srgbClr val="9EC3DE"/>
              </a:buClr>
              <a:buSzPct val="80000"/>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chemeClr val="hlink"/>
              </a:buClr>
              <a:buSzPct val="80000"/>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1"/>
              </a:buClr>
              <a:buSzPct val="80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hlink"/>
              </a:buClr>
              <a:buSzPct val="80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spcAft>
                <a:spcPts val="600"/>
              </a:spcAft>
              <a:buClrTx/>
              <a:buSzTx/>
              <a:buFontTx/>
              <a:buNone/>
            </a:pPr>
            <a:fld id="{D57E2061-C1FA-4302-A553-6BFF03EFE398}" type="slidenum">
              <a:rPr lang="en-GB" altLang="en-US" sz="1100" smtClean="0">
                <a:solidFill>
                  <a:srgbClr val="8D817B"/>
                </a:solidFill>
              </a:rPr>
              <a:pPr>
                <a:spcBef>
                  <a:spcPct val="0"/>
                </a:spcBef>
                <a:spcAft>
                  <a:spcPts val="600"/>
                </a:spcAft>
                <a:buClrTx/>
                <a:buSzTx/>
                <a:buFontTx/>
                <a:buNone/>
              </a:pPr>
              <a:t>9</a:t>
            </a:fld>
            <a:endParaRPr lang="en-GB" altLang="en-US" sz="1100">
              <a:solidFill>
                <a:srgbClr val="8D817B"/>
              </a:solidFill>
            </a:endParaRPr>
          </a:p>
        </p:txBody>
      </p:sp>
      <p:graphicFrame>
        <p:nvGraphicFramePr>
          <p:cNvPr id="6149" name="Rectangle 3">
            <a:extLst>
              <a:ext uri="{FF2B5EF4-FFF2-40B4-BE49-F238E27FC236}">
                <a16:creationId xmlns:a16="http://schemas.microsoft.com/office/drawing/2014/main" id="{7B30C2F7-A431-4E4F-B736-B9426BB1C342}"/>
              </a:ext>
            </a:extLst>
          </p:cNvPr>
          <p:cNvGraphicFramePr/>
          <p:nvPr>
            <p:extLst>
              <p:ext uri="{D42A27DB-BD31-4B8C-83A1-F6EECF244321}">
                <p14:modId xmlns:p14="http://schemas.microsoft.com/office/powerpoint/2010/main" val="3769000906"/>
              </p:ext>
            </p:extLst>
          </p:nvPr>
        </p:nvGraphicFramePr>
        <p:xfrm>
          <a:off x="323850" y="1598613"/>
          <a:ext cx="8348663" cy="4276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8363695"/>
      </p:ext>
    </p:extLst>
  </p:cSld>
  <p:clrMapOvr>
    <a:masterClrMapping/>
  </p:clrMapOvr>
  <p:transition>
    <p:wipe dir="r"/>
  </p:transition>
</p:sld>
</file>

<file path=ppt/theme/theme1.xml><?xml version="1.0" encoding="utf-8"?>
<a:theme xmlns:a="http://schemas.openxmlformats.org/drawingml/2006/main" name="Onscreencombi2">
  <a:themeElements>
    <a:clrScheme name="Onscreencombi2 2">
      <a:dk1>
        <a:srgbClr val="000000"/>
      </a:dk1>
      <a:lt1>
        <a:srgbClr val="FFFFFF"/>
      </a:lt1>
      <a:dk2>
        <a:srgbClr val="FFFFFF"/>
      </a:dk2>
      <a:lt2>
        <a:srgbClr val="808080"/>
      </a:lt2>
      <a:accent1>
        <a:srgbClr val="C4D9E4"/>
      </a:accent1>
      <a:accent2>
        <a:srgbClr val="9EC3DE"/>
      </a:accent2>
      <a:accent3>
        <a:srgbClr val="FFFFFF"/>
      </a:accent3>
      <a:accent4>
        <a:srgbClr val="000000"/>
      </a:accent4>
      <a:accent5>
        <a:srgbClr val="DEE9EF"/>
      </a:accent5>
      <a:accent6>
        <a:srgbClr val="8FB0C9"/>
      </a:accent6>
      <a:hlink>
        <a:srgbClr val="003F72"/>
      </a:hlink>
      <a:folHlink>
        <a:srgbClr val="003F72"/>
      </a:folHlink>
    </a:clrScheme>
    <a:fontScheme name="Onscreencombi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AAD3F1">
            <a:alpha val="25000"/>
          </a:srgbClr>
        </a:solidFill>
        <a:ln w="3175" cap="flat" cmpd="sng" algn="ctr">
          <a:solidFill>
            <a:srgbClr val="60A9D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0" tIns="0" rIns="0" bIns="0" numCol="1" anchor="ctr" anchorCtr="0" compatLnSpc="1">
        <a:prstTxWarp prst="textNoShape">
          <a:avLst/>
        </a:prstTxWarp>
        <a:spAutoFit/>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AAD3F1">
            <a:alpha val="25000"/>
          </a:srgbClr>
        </a:solidFill>
        <a:ln w="3175" cap="flat" cmpd="sng" algn="ctr">
          <a:solidFill>
            <a:srgbClr val="60A9D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0" tIns="0" rIns="0" bIns="0" numCol="1" anchor="ctr" anchorCtr="0" compatLnSpc="1">
        <a:prstTxWarp prst="textNoShape">
          <a:avLst/>
        </a:prstTxWarp>
        <a:spAutoFit/>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Onscreencombi2 1">
        <a:dk1>
          <a:srgbClr val="000000"/>
        </a:dk1>
        <a:lt1>
          <a:srgbClr val="FFFFFF"/>
        </a:lt1>
        <a:dk2>
          <a:srgbClr val="FFFFFF"/>
        </a:dk2>
        <a:lt2>
          <a:srgbClr val="808080"/>
        </a:lt2>
        <a:accent1>
          <a:srgbClr val="C2C2A0"/>
        </a:accent1>
        <a:accent2>
          <a:srgbClr val="9A996E"/>
        </a:accent2>
        <a:accent3>
          <a:srgbClr val="FFFFFF"/>
        </a:accent3>
        <a:accent4>
          <a:srgbClr val="000000"/>
        </a:accent4>
        <a:accent5>
          <a:srgbClr val="DDDDCD"/>
        </a:accent5>
        <a:accent6>
          <a:srgbClr val="8B8A63"/>
        </a:accent6>
        <a:hlink>
          <a:srgbClr val="4F4C25"/>
        </a:hlink>
        <a:folHlink>
          <a:srgbClr val="4F4C25"/>
        </a:folHlink>
      </a:clrScheme>
      <a:clrMap bg1="lt1" tx1="dk1" bg2="lt2" tx2="dk2" accent1="accent1" accent2="accent2" accent3="accent3" accent4="accent4" accent5="accent5" accent6="accent6" hlink="hlink" folHlink="folHlink"/>
    </a:extraClrScheme>
    <a:extraClrScheme>
      <a:clrScheme name="Onscreencombi2 2">
        <a:dk1>
          <a:srgbClr val="000000"/>
        </a:dk1>
        <a:lt1>
          <a:srgbClr val="FFFFFF"/>
        </a:lt1>
        <a:dk2>
          <a:srgbClr val="FFFFFF"/>
        </a:dk2>
        <a:lt2>
          <a:srgbClr val="808080"/>
        </a:lt2>
        <a:accent1>
          <a:srgbClr val="C4D9E4"/>
        </a:accent1>
        <a:accent2>
          <a:srgbClr val="9EC3DE"/>
        </a:accent2>
        <a:accent3>
          <a:srgbClr val="FFFFFF"/>
        </a:accent3>
        <a:accent4>
          <a:srgbClr val="000000"/>
        </a:accent4>
        <a:accent5>
          <a:srgbClr val="DEE9EF"/>
        </a:accent5>
        <a:accent6>
          <a:srgbClr val="8FB0C9"/>
        </a:accent6>
        <a:hlink>
          <a:srgbClr val="003F72"/>
        </a:hlink>
        <a:folHlink>
          <a:srgbClr val="003F72"/>
        </a:folHlink>
      </a:clrScheme>
      <a:clrMap bg1="lt1" tx1="dk1" bg2="lt2" tx2="dk2" accent1="accent1" accent2="accent2" accent3="accent3" accent4="accent4" accent5="accent5" accent6="accent6" hlink="hlink" folHlink="folHlink"/>
    </a:extraClrScheme>
    <a:extraClrScheme>
      <a:clrScheme name="Onscreencombi2 3">
        <a:dk1>
          <a:srgbClr val="000000"/>
        </a:dk1>
        <a:lt1>
          <a:srgbClr val="FFFFFF"/>
        </a:lt1>
        <a:dk2>
          <a:srgbClr val="FFFFFF"/>
        </a:dk2>
        <a:lt2>
          <a:srgbClr val="808080"/>
        </a:lt2>
        <a:accent1>
          <a:srgbClr val="B5DAD2"/>
        </a:accent1>
        <a:accent2>
          <a:srgbClr val="0D776E"/>
        </a:accent2>
        <a:accent3>
          <a:srgbClr val="FFFFFF"/>
        </a:accent3>
        <a:accent4>
          <a:srgbClr val="000000"/>
        </a:accent4>
        <a:accent5>
          <a:srgbClr val="D7EAE5"/>
        </a:accent5>
        <a:accent6>
          <a:srgbClr val="0B6B63"/>
        </a:accent6>
        <a:hlink>
          <a:srgbClr val="23423A"/>
        </a:hlink>
        <a:folHlink>
          <a:srgbClr val="21423A"/>
        </a:folHlink>
      </a:clrScheme>
      <a:clrMap bg1="lt1" tx1="dk1" bg2="lt2" tx2="dk2" accent1="accent1" accent2="accent2" accent3="accent3" accent4="accent4" accent5="accent5" accent6="accent6" hlink="hlink" folHlink="folHlink"/>
    </a:extraClrScheme>
    <a:extraClrScheme>
      <a:clrScheme name="Onscreencombi2 4">
        <a:dk1>
          <a:srgbClr val="000000"/>
        </a:dk1>
        <a:lt1>
          <a:srgbClr val="FFFFFF"/>
        </a:lt1>
        <a:dk2>
          <a:srgbClr val="FFFFFF"/>
        </a:dk2>
        <a:lt2>
          <a:srgbClr val="808080"/>
        </a:lt2>
        <a:accent1>
          <a:srgbClr val="B5B6B3"/>
        </a:accent1>
        <a:accent2>
          <a:srgbClr val="6C6F70"/>
        </a:accent2>
        <a:accent3>
          <a:srgbClr val="FFFFFF"/>
        </a:accent3>
        <a:accent4>
          <a:srgbClr val="000000"/>
        </a:accent4>
        <a:accent5>
          <a:srgbClr val="D7D7D6"/>
        </a:accent5>
        <a:accent6>
          <a:srgbClr val="616465"/>
        </a:accent6>
        <a:hlink>
          <a:srgbClr val="FF6319"/>
        </a:hlink>
        <a:folHlink>
          <a:srgbClr val="FF6319"/>
        </a:folHlink>
      </a:clrScheme>
      <a:clrMap bg1="lt1" tx1="dk1" bg2="lt2" tx2="dk2" accent1="accent1" accent2="accent2" accent3="accent3" accent4="accent4" accent5="accent5" accent6="accent6" hlink="hlink" folHlink="folHlink"/>
    </a:extraClrScheme>
    <a:extraClrScheme>
      <a:clrScheme name="Onscreencombi2 5">
        <a:dk1>
          <a:srgbClr val="000000"/>
        </a:dk1>
        <a:lt1>
          <a:srgbClr val="FFFFFF"/>
        </a:lt1>
        <a:dk2>
          <a:srgbClr val="FFFFFF"/>
        </a:dk2>
        <a:lt2>
          <a:srgbClr val="808080"/>
        </a:lt2>
        <a:accent1>
          <a:srgbClr val="BBE7E6"/>
        </a:accent1>
        <a:accent2>
          <a:srgbClr val="009AA6"/>
        </a:accent2>
        <a:accent3>
          <a:srgbClr val="FFFFFF"/>
        </a:accent3>
        <a:accent4>
          <a:srgbClr val="000000"/>
        </a:accent4>
        <a:accent5>
          <a:srgbClr val="DAF1F0"/>
        </a:accent5>
        <a:accent6>
          <a:srgbClr val="008B96"/>
        </a:accent6>
        <a:hlink>
          <a:srgbClr val="4D5357"/>
        </a:hlink>
        <a:folHlink>
          <a:srgbClr val="4D5357"/>
        </a:folHlink>
      </a:clrScheme>
      <a:clrMap bg1="lt1" tx1="dk1" bg2="lt2" tx2="dk2" accent1="accent1" accent2="accent2" accent3="accent3" accent4="accent4" accent5="accent5" accent6="accent6" hlink="hlink" folHlink="folHlink"/>
    </a:extraClrScheme>
    <a:extraClrScheme>
      <a:clrScheme name="Onscreencombi2 6">
        <a:dk1>
          <a:srgbClr val="000000"/>
        </a:dk1>
        <a:lt1>
          <a:srgbClr val="FFFFFF"/>
        </a:lt1>
        <a:dk2>
          <a:srgbClr val="FFFFFF"/>
        </a:dk2>
        <a:lt2>
          <a:srgbClr val="808080"/>
        </a:lt2>
        <a:accent1>
          <a:srgbClr val="EBCAB8"/>
        </a:accent1>
        <a:accent2>
          <a:srgbClr val="D52B1E"/>
        </a:accent2>
        <a:accent3>
          <a:srgbClr val="FFFFFF"/>
        </a:accent3>
        <a:accent4>
          <a:srgbClr val="000000"/>
        </a:accent4>
        <a:accent5>
          <a:srgbClr val="F3E1D8"/>
        </a:accent5>
        <a:accent6>
          <a:srgbClr val="C1261A"/>
        </a:accent6>
        <a:hlink>
          <a:srgbClr val="673327"/>
        </a:hlink>
        <a:folHlink>
          <a:srgbClr val="673327"/>
        </a:folHlink>
      </a:clrScheme>
      <a:clrMap bg1="lt1" tx1="dk1" bg2="lt2" tx2="dk2" accent1="accent1" accent2="accent2" accent3="accent3" accent4="accent4" accent5="accent5" accent6="accent6" hlink="hlink" folHlink="folHlink"/>
    </a:extraClrScheme>
    <a:extraClrScheme>
      <a:clrScheme name="Onscreencombi2 7">
        <a:dk1>
          <a:srgbClr val="000000"/>
        </a:dk1>
        <a:lt1>
          <a:srgbClr val="FFFFFF"/>
        </a:lt1>
        <a:dk2>
          <a:srgbClr val="FFFFFF"/>
        </a:dk2>
        <a:lt2>
          <a:srgbClr val="808080"/>
        </a:lt2>
        <a:accent1>
          <a:srgbClr val="BED600"/>
        </a:accent1>
        <a:accent2>
          <a:srgbClr val="009FDA"/>
        </a:accent2>
        <a:accent3>
          <a:srgbClr val="FFFFFF"/>
        </a:accent3>
        <a:accent4>
          <a:srgbClr val="000000"/>
        </a:accent4>
        <a:accent5>
          <a:srgbClr val="DBE8AA"/>
        </a:accent5>
        <a:accent6>
          <a:srgbClr val="0090C5"/>
        </a:accent6>
        <a:hlink>
          <a:srgbClr val="83847A"/>
        </a:hlink>
        <a:folHlink>
          <a:srgbClr val="83847A"/>
        </a:folHlink>
      </a:clrScheme>
      <a:clrMap bg1="lt1" tx1="dk1" bg2="lt2" tx2="dk2" accent1="accent1" accent2="accent2" accent3="accent3" accent4="accent4" accent5="accent5" accent6="accent6" hlink="hlink" folHlink="folHlink"/>
    </a:extraClrScheme>
    <a:extraClrScheme>
      <a:clrScheme name="Onscreencombi2 8">
        <a:dk1>
          <a:srgbClr val="000000"/>
        </a:dk1>
        <a:lt1>
          <a:srgbClr val="FFFFFF"/>
        </a:lt1>
        <a:dk2>
          <a:srgbClr val="FFFFFF"/>
        </a:dk2>
        <a:lt2>
          <a:srgbClr val="808080"/>
        </a:lt2>
        <a:accent1>
          <a:srgbClr val="B8CF95"/>
        </a:accent1>
        <a:accent2>
          <a:srgbClr val="69923A"/>
        </a:accent2>
        <a:accent3>
          <a:srgbClr val="FFFFFF"/>
        </a:accent3>
        <a:accent4>
          <a:srgbClr val="000000"/>
        </a:accent4>
        <a:accent5>
          <a:srgbClr val="D8E4C8"/>
        </a:accent5>
        <a:accent6>
          <a:srgbClr val="5E8434"/>
        </a:accent6>
        <a:hlink>
          <a:srgbClr val="C966CD"/>
        </a:hlink>
        <a:folHlink>
          <a:srgbClr val="C966CD"/>
        </a:folHlink>
      </a:clrScheme>
      <a:clrMap bg1="lt1" tx1="dk1" bg2="lt2" tx2="dk2" accent1="accent1" accent2="accent2" accent3="accent3" accent4="accent4" accent5="accent5" accent6="accent6" hlink="hlink" folHlink="folHlink"/>
    </a:extraClrScheme>
    <a:extraClrScheme>
      <a:clrScheme name="Onscreencombi2 9">
        <a:dk1>
          <a:srgbClr val="000000"/>
        </a:dk1>
        <a:lt1>
          <a:srgbClr val="FFFFFF"/>
        </a:lt1>
        <a:dk2>
          <a:srgbClr val="FFFFFF"/>
        </a:dk2>
        <a:lt2>
          <a:srgbClr val="808080"/>
        </a:lt2>
        <a:accent1>
          <a:srgbClr val="AACAE6"/>
        </a:accent1>
        <a:accent2>
          <a:srgbClr val="4B92DB"/>
        </a:accent2>
        <a:accent3>
          <a:srgbClr val="FFFFFF"/>
        </a:accent3>
        <a:accent4>
          <a:srgbClr val="000000"/>
        </a:accent4>
        <a:accent5>
          <a:srgbClr val="D2E1F0"/>
        </a:accent5>
        <a:accent6>
          <a:srgbClr val="4384C6"/>
        </a:accent6>
        <a:hlink>
          <a:srgbClr val="D2492B"/>
        </a:hlink>
        <a:folHlink>
          <a:srgbClr val="D2492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E colors">
    <a:dk1>
      <a:sysClr val="windowText" lastClr="000000"/>
    </a:dk1>
    <a:lt1>
      <a:srgbClr val="FFFFFF"/>
    </a:lt1>
    <a:dk2>
      <a:srgbClr val="0B1F2C"/>
    </a:dk2>
    <a:lt2>
      <a:srgbClr val="009FE3"/>
    </a:lt2>
    <a:accent1>
      <a:srgbClr val="009FE3"/>
    </a:accent1>
    <a:accent2>
      <a:srgbClr val="C5446E"/>
    </a:accent2>
    <a:accent3>
      <a:srgbClr val="49C9C5"/>
    </a:accent3>
    <a:accent4>
      <a:srgbClr val="AAB71D"/>
    </a:accent4>
    <a:accent5>
      <a:srgbClr val="909090"/>
    </a:accent5>
    <a:accent6>
      <a:srgbClr val="0B1F2C"/>
    </a:accent6>
    <a:hlink>
      <a:srgbClr val="0070C0"/>
    </a:hlink>
    <a:folHlink>
      <a:srgbClr val="800080"/>
    </a:folHlink>
  </a:clrScheme>
  <a:fontScheme name="Custom 2">
    <a:majorFont>
      <a:latin typeface="Franklin Gothic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68CF766DAE5674FA82187A6BD986605" ma:contentTypeVersion="13" ma:contentTypeDescription="Crée un document." ma:contentTypeScope="" ma:versionID="58368654ab2c1eeb420cc1d264efdb77">
  <xsd:schema xmlns:xsd="http://www.w3.org/2001/XMLSchema" xmlns:xs="http://www.w3.org/2001/XMLSchema" xmlns:p="http://schemas.microsoft.com/office/2006/metadata/properties" xmlns:ns3="3b538c44-ee57-43d4-aa7f-67aa63b815dd" xmlns:ns4="e6b35350-3c61-4985-b3cb-cfa84c39e117" targetNamespace="http://schemas.microsoft.com/office/2006/metadata/properties" ma:root="true" ma:fieldsID="b287fd4c96527557b178d2e40d1be0c4" ns3:_="" ns4:_="">
    <xsd:import namespace="3b538c44-ee57-43d4-aa7f-67aa63b815dd"/>
    <xsd:import namespace="e6b35350-3c61-4985-b3cb-cfa84c39e11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538c44-ee57-43d4-aa7f-67aa63b815dd"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description="" ma:internalName="SharedWithDetails" ma:readOnly="true">
      <xsd:simpleType>
        <xsd:restriction base="dms:Note">
          <xsd:maxLength value="255"/>
        </xsd:restriction>
      </xsd:simpleType>
    </xsd:element>
    <xsd:element name="SharingHintHash" ma:index="10" nillable="true" ma:displayName="Partage du hachage d’indicateur"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b35350-3c61-4985-b3cb-cfa84c39e11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03763A-CBD3-4C8E-A804-CB5FD969B808}">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 ds:uri="e6b35350-3c61-4985-b3cb-cfa84c39e117"/>
    <ds:schemaRef ds:uri="3b538c44-ee57-43d4-aa7f-67aa63b815dd"/>
    <ds:schemaRef ds:uri="http://schemas.microsoft.com/office/2006/metadata/properties"/>
  </ds:schemaRefs>
</ds:datastoreItem>
</file>

<file path=customXml/itemProps2.xml><?xml version="1.0" encoding="utf-8"?>
<ds:datastoreItem xmlns:ds="http://schemas.openxmlformats.org/officeDocument/2006/customXml" ds:itemID="{6F0F6EEB-8AE2-4209-AEDB-C5698E79D08A}">
  <ds:schemaRefs>
    <ds:schemaRef ds:uri="http://schemas.microsoft.com/sharepoint/v3/contenttype/forms"/>
  </ds:schemaRefs>
</ds:datastoreItem>
</file>

<file path=customXml/itemProps3.xml><?xml version="1.0" encoding="utf-8"?>
<ds:datastoreItem xmlns:ds="http://schemas.openxmlformats.org/officeDocument/2006/customXml" ds:itemID="{953F9C80-0B1C-44B9-B6C8-CD3E2F885F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b538c44-ee57-43d4-aa7f-67aa63b815dd"/>
    <ds:schemaRef ds:uri="e6b35350-3c61-4985-b3cb-cfa84c39e1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Onscreencombi2</Template>
  <TotalTime>0</TotalTime>
  <Words>1701</Words>
  <Application>Microsoft Office PowerPoint</Application>
  <PresentationFormat>On-screen Show (4:3)</PresentationFormat>
  <Paragraphs>145</Paragraphs>
  <Slides>22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Tahoma</vt:lpstr>
      <vt:lpstr>Times New Roman</vt:lpstr>
      <vt:lpstr>Onscreencombi2</vt:lpstr>
      <vt:lpstr>  European Green Deal &gt; Fit for 55 Package &gt; social dimension</vt:lpstr>
      <vt:lpstr>The clock is ticking: the fundamental revision of our growth model is a compelling necessity</vt:lpstr>
      <vt:lpstr>New geopolitical situation with high stakes</vt:lpstr>
      <vt:lpstr>The EU Green Deal</vt:lpstr>
      <vt:lpstr>The European Green Deal and its financing – Sustainable Europe Investment Plan </vt:lpstr>
      <vt:lpstr>Just Transition Fund resources</vt:lpstr>
      <vt:lpstr>EGD and investments</vt:lpstr>
      <vt:lpstr>The Fit for 55 package, July and December 2021 European Green Deal </vt:lpstr>
      <vt:lpstr>Main elements of EGD launched by the Commission  </vt:lpstr>
      <vt:lpstr>The Fit for 55 package </vt:lpstr>
      <vt:lpstr>Fit for 55 package: implementation of the Green Deal – now it is getting to be serious </vt:lpstr>
      <vt:lpstr>SOCIAL SUSTAINABILITY:  Just transition – more important than ever</vt:lpstr>
      <vt:lpstr>Sectoral specifics of decarbonisation/ just transition </vt:lpstr>
      <vt:lpstr>Climate action and distributional effects </vt:lpstr>
      <vt:lpstr>The Fit for 55 package: weak social dimension </vt:lpstr>
      <vt:lpstr>Share of transport fuels in household expenditure by income deciles in the EU27 </vt:lpstr>
      <vt:lpstr>Addressing transport poverty</vt:lpstr>
      <vt:lpstr>Council recommendation December 2021</vt:lpstr>
      <vt:lpstr>ETUI study on the employment effects of decarbonization for energy intensive industries </vt:lpstr>
      <vt:lpstr>Possible employment effects: EU27 EII-s</vt:lpstr>
      <vt:lpstr>An environmental labour studies approach</vt:lpstr>
      <vt:lpstr>Role of actors in JT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2018-10-03T12:18:56Z</dcterms:created>
  <dcterms:modified xsi:type="dcterms:W3CDTF">2022-05-10T13:48:18Z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0x010100A68CF766DAE5674FA82187A6BD986605</vt:lpwstr>
  </property>
</Properties>
</file>