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6858000" cy="9144000"/>
  <p:embeddedFontLst>
    <p:embeddedFont>
      <p:font typeface="Karla" pitchFamily="2" charset="77"/>
      <p:regular r:id="rId46"/>
      <p:bold r:id="rId47"/>
      <p:italic r:id="rId48"/>
      <p:boldItalic r:id="rId49"/>
    </p:embeddedFont>
    <p:embeddedFont>
      <p:font typeface="Karla Light" panose="020F0302020204030204" pitchFamily="34" charset="0"/>
      <p:regular r:id="rId50"/>
      <p:bold r:id="rId51"/>
      <p:italic r:id="rId52"/>
      <p:boldItalic r:id="rId53"/>
    </p:embeddedFont>
    <p:embeddedFont>
      <p:font typeface="Lato" panose="020F0502020204030203" pitchFamily="34" charset="0"/>
      <p:regular r:id="rId54"/>
      <p:bold r:id="rId55"/>
      <p:italic r:id="rId56"/>
      <p:boldItalic r:id="rId57"/>
    </p:embeddedFont>
    <p:embeddedFont>
      <p:font typeface="Poppins" pitchFamily="2" charset="77"/>
      <p:regular r:id="rId58"/>
      <p:bold r:id="rId59"/>
      <p:italic r:id="rId60"/>
      <p:boldItalic r:id="rId61"/>
    </p:embeddedFont>
    <p:embeddedFont>
      <p:font typeface="Poppins Light" panose="020B0604020202020204" pitchFamily="3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186049-18C8-4CA4-A845-E96EDDF41134}">
  <a:tblStyle styleId="{89186049-18C8-4CA4-A845-E96EDDF411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/>
    <p:restoredTop sz="47329"/>
  </p:normalViewPr>
  <p:slideViewPr>
    <p:cSldViewPr snapToGrid="0">
      <p:cViewPr varScale="1">
        <p:scale>
          <a:sx n="75" d="100"/>
          <a:sy n="75" d="100"/>
        </p:scale>
        <p:origin x="312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63" Type="http://schemas.openxmlformats.org/officeDocument/2006/relationships/font" Target="fonts/font18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openxmlformats.org/officeDocument/2006/relationships/font" Target="fonts/font13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font" Target="fonts/font16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font" Target="fonts/font11.fntdata"/><Relationship Id="rId64" Type="http://schemas.openxmlformats.org/officeDocument/2006/relationships/font" Target="fonts/font19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59" Type="http://schemas.openxmlformats.org/officeDocument/2006/relationships/font" Target="fonts/font14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62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font" Target="fonts/font1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60" Type="http://schemas.openxmlformats.org/officeDocument/2006/relationships/font" Target="fonts/font15.fntdata"/><Relationship Id="rId65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font" Target="fonts/font5.fntdata"/><Relationship Id="rId55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47ceee4db2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47ceee4db2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47ceee4db2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47ceee4db2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47ceee4db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47ceee4db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47ceee4db2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47ceee4db2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4d6b2620e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4d6b2620e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47ceee4db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47ceee4db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47ceee4db2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47ceee4db2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4caaec562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4caaec562a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4d6b2620e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4d6b2620e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4d6b2620e7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4d6b2620e7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47ceee4db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47ceee4db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4d6b2620e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4d6b2620e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4d6b2620e7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4d6b2620e7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4caaec562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24caaec562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4caaec562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4caaec562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24caaec562a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24caaec562a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4caaec562a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4caaec562a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4d6b2620e7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4d6b2620e7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4caaec562a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4caaec562a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4caaec562a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24caaec562a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4caaec562a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24caaec562a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4caaec562a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4caaec562a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4caaec562a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4caaec562a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4caaec562a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24caaec562a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4caaec562a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24caaec562a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4caaec562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4caaec562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4d6b2620e7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24d6b2620e7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4caaec562a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4caaec562a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4caaec562a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24caaec562a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4caaec562a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24caaec562a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24caaec562a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24caaec562a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4caaec562a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24caaec562a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47ceee4db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47ceee4db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505d88d0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505d88d01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47ceee4db2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247ceee4db2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4caaec562a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4caaec562a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4f0b941b2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24f0b941b2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47ceee4db2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47ceee4db2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47ceee4db2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47ceee4db2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4d6b2620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4d6b2620e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18844" y="502333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24" name="Google Shape;24;p3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30" name="Google Shape;30;p3"/>
          <p:cNvGrpSpPr/>
          <p:nvPr/>
        </p:nvGrpSpPr>
        <p:grpSpPr>
          <a:xfrm>
            <a:off x="764825" y="439375"/>
            <a:ext cx="1924500" cy="1924500"/>
            <a:chOff x="6680825" y="2549350"/>
            <a:chExt cx="1539600" cy="1539600"/>
          </a:xfrm>
        </p:grpSpPr>
        <p:sp>
          <p:nvSpPr>
            <p:cNvPr id="31" name="Google Shape;31;p3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oogle Shape;35;p4"/>
          <p:cNvGrpSpPr/>
          <p:nvPr/>
        </p:nvGrpSpPr>
        <p:grpSpPr>
          <a:xfrm>
            <a:off x="818844" y="502333"/>
            <a:ext cx="2324700" cy="2324700"/>
            <a:chOff x="-474900" y="321200"/>
            <a:chExt cx="2324700" cy="2324700"/>
          </a:xfrm>
        </p:grpSpPr>
        <p:sp>
          <p:nvSpPr>
            <p:cNvPr id="36" name="Google Shape;36;p4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4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4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47772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 rtl="0">
              <a:spcBef>
                <a:spcPts val="60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43" name="Google Shape;43;p4"/>
          <p:cNvSpPr txBox="1"/>
          <p:nvPr/>
        </p:nvSpPr>
        <p:spPr>
          <a:xfrm>
            <a:off x="1599200" y="1326625"/>
            <a:ext cx="7641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latin typeface="Poppins"/>
                <a:ea typeface="Poppins"/>
                <a:cs typeface="Poppins"/>
                <a:sym typeface="Poppins"/>
              </a:rPr>
              <a:t>“</a:t>
            </a:r>
            <a:endParaRPr sz="72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" name="Google Shape;44;p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big image">
  <p:cSld name="TITLE_AND_BODY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5142675" y="358375"/>
            <a:ext cx="4426800" cy="44268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>
            <a:off x="5376775" y="592475"/>
            <a:ext cx="3958500" cy="39585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6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61" name="Google Shape;61;p6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1"/>
          </p:nvPr>
        </p:nvSpPr>
        <p:spPr>
          <a:xfrm>
            <a:off x="985679" y="1958050"/>
            <a:ext cx="3976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84" name="Google Shape;84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8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8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9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98" name="Google Shape;98;p9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9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0"/>
          <p:cNvGrpSpPr/>
          <p:nvPr/>
        </p:nvGrpSpPr>
        <p:grpSpPr>
          <a:xfrm>
            <a:off x="308378" y="3811995"/>
            <a:ext cx="1844185" cy="1844185"/>
            <a:chOff x="-474900" y="321200"/>
            <a:chExt cx="2324700" cy="2324700"/>
          </a:xfrm>
        </p:grpSpPr>
        <p:sp>
          <p:nvSpPr>
            <p:cNvPr id="107" name="Google Shape;107;p10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0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0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0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Google Shape;111;p10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1"/>
          </p:nvPr>
        </p:nvSpPr>
        <p:spPr>
          <a:xfrm>
            <a:off x="1069625" y="4406300"/>
            <a:ext cx="46080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113" name="Google Shape;113;p1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futurestudents.yorku.ca/tui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twitter.com/amy_nusbaum/status/1033021736512413696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twitter.com/LULCoffeehouse/status/110263727616783974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unesco.org/themes/building-knowledge-societies/oer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BpLQNsAj_g&amp;t=68m30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hyperlink" Target="http://opencontent.org/definitio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BpLQNsAj_g&amp;t=68m30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hyperlink" Target="http://opencontent.org/definitio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openlibrary.ecampusontario.ca/catalogue/item/?id=2315100c-2ede-4bb2-adf3-c9b95ba689c6" TargetMode="External"/><Relationship Id="rId5" Type="http://schemas.openxmlformats.org/officeDocument/2006/relationships/hyperlink" Target="https://open.umn.edu/opentextbooks/textbooks/principles-of-social-psychology" TargetMode="Externa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openlibrary.ecampusontario.ca/catalogue/item/?id=2315100c-2ede-4bb2-adf3-c9b95ba689c6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openlibrary.ecampusontario.ca/catalogue/item/?id=68541a57-5c8b-47fc-9e0f-288faecb72a0" TargetMode="External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hyperlink" Target="https://cases.open.ubc.ca/case-studie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owl.excelsior.edu/" TargetMode="Externa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h5pstudio.ecampusontario.ca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s://quod.lib.umich.edu/a/aict" TargetMode="External"/><Relationship Id="rId7" Type="http://schemas.openxmlformats.org/officeDocument/2006/relationships/hyperlink" Target="https://commons.wikimedia.org/wiki/Main_Pag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hyperlink" Target="https://www.si.edu/openaccess" TargetMode="Externa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s://www.slidescarnival.com/" TargetMode="External"/><Relationship Id="rId7" Type="http://schemas.openxmlformats.org/officeDocument/2006/relationships/hyperlink" Target="https://unsplash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hyperlink" Target="https://www.flaticon.com/" TargetMode="Externa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youtube.com/watch?v=srVPLrmlBJY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-nd/4.0/" TargetMode="External"/><Relationship Id="rId3" Type="http://schemas.openxmlformats.org/officeDocument/2006/relationships/hyperlink" Target="https://creativecommons.org/licenses/by/4.0/" TargetMode="External"/><Relationship Id="rId7" Type="http://schemas.openxmlformats.org/officeDocument/2006/relationships/hyperlink" Target="https://creativecommons.org/licenses/by-nd/4.0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eativecommons.org/licenses/by-nc-sa/4.0/" TargetMode="External"/><Relationship Id="rId5" Type="http://schemas.openxmlformats.org/officeDocument/2006/relationships/hyperlink" Target="https://creativecommons.org/licenses/by-nc/4.0/" TargetMode="External"/><Relationship Id="rId4" Type="http://schemas.openxmlformats.org/officeDocument/2006/relationships/hyperlink" Target="https://creativecommons.org/licenses/by-sa/4.0/" TargetMode="External"/><Relationship Id="rId9" Type="http://schemas.openxmlformats.org/officeDocument/2006/relationships/hyperlink" Target="https://docs.google.com/presentation/d/15DhTr6A5i6PYWtUriyvxGJYCriobgm_BxvxdL2yoI9g/edit#slide=id.g4b305805a9_0_10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senecacollege.ca/apa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hyperlink" Target="https://researchguides.library.yorku.ca/bizcitations" TargetMode="Externa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saylordotorg.github.io/text_introductory-chemistry/s05-what-is-chemistry.html" TargetMode="External"/><Relationship Id="rId7" Type="http://schemas.openxmlformats.org/officeDocument/2006/relationships/hyperlink" Target="https://opentextbc.ca/introductorychemistry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saylordotorg.github.io/text_introductory-chemistry/index.html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ative-land.ca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choose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guides.library.yorku.ca/OER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hyperlink" Target="https://sp.library.miami.edu/subjects/oers" TargetMode="Externa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hyperlink" Target="https://espanol.libretexts.org/" TargetMode="External"/><Relationship Id="rId7" Type="http://schemas.openxmlformats.org/officeDocument/2006/relationships/hyperlink" Target="https://www.oercommons.org/search?batch_size=20&amp;sort_by=title&amp;view_mode=summary&amp;f.language=es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hyperlink" Target="https://openstax.org/subjects" TargetMode="External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campusontario.pressbooks.pub/uottawaoerdisciplineversion2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hyperlink" Target="https://docs.google.com/spreadsheets/d/1PiYkOQOgTTrrI77J9-sO9HkqdX7c5BtEL_A5F9Yc3Wk/edit#gid=0" TargetMode="External"/><Relationship Id="rId4" Type="http://schemas.openxmlformats.org/officeDocument/2006/relationships/hyperlink" Target="https://bccampus.ca/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cedec.intef.es/" TargetMode="External"/><Relationship Id="rId3" Type="http://schemas.openxmlformats.org/officeDocument/2006/relationships/hyperlink" Target="https://procomun.intef.es/" TargetMode="External"/><Relationship Id="rId7" Type="http://schemas.openxmlformats.org/officeDocument/2006/relationships/hyperlink" Target="https://publications.iadb.org/en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kerwa.ucr.ac.cr/" TargetMode="External"/><Relationship Id="rId5" Type="http://schemas.openxmlformats.org/officeDocument/2006/relationships/hyperlink" Target="https://library.oapen.org/browse?type=language&amp;value=Spanish" TargetMode="External"/><Relationship Id="rId4" Type="http://schemas.openxmlformats.org/officeDocument/2006/relationships/hyperlink" Target="https://pressbooks.directory/?lang=Spanish" TargetMode="External"/><Relationship Id="rId9" Type="http://schemas.openxmlformats.org/officeDocument/2006/relationships/hyperlink" Target="https://programacrea.educarex.es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umn.edu/opentextbooks" TargetMode="External"/><Relationship Id="rId7" Type="http://schemas.openxmlformats.org/officeDocument/2006/relationships/hyperlink" Target="https://docs.google.com/document/d/1_3iBSXuuLtZ0_RDnB1lWhC33UBWdfII8Clq5IjQAfkc/edit?usp=sharing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oogle.ca/advanced_search" TargetMode="External"/><Relationship Id="rId5" Type="http://schemas.openxmlformats.org/officeDocument/2006/relationships/hyperlink" Target="https://www.youtube.com/" TargetMode="External"/><Relationship Id="rId4" Type="http://schemas.openxmlformats.org/officeDocument/2006/relationships/hyperlink" Target="https://oasis.geneseo.edu/index.php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nSikx1FEXAzH9xqXI7P6eYS8RhwR2kpEjMK1m6KtoZw/edit?usp=sharing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xels.com/license/" TargetMode="External"/><Relationship Id="rId13" Type="http://schemas.openxmlformats.org/officeDocument/2006/relationships/hyperlink" Target="https://www.pexels.com/@liza-summer/" TargetMode="External"/><Relationship Id="rId18" Type="http://schemas.openxmlformats.org/officeDocument/2006/relationships/hyperlink" Target="https://www.pexels.com/photo/colored-sticky-notes-and-pens-5412103/" TargetMode="External"/><Relationship Id="rId26" Type="http://schemas.openxmlformats.org/officeDocument/2006/relationships/hyperlink" Target="https://www.pexels.com/photo/photo-of-woman-writing-on-blackboard-3184644/" TargetMode="External"/><Relationship Id="rId3" Type="http://schemas.openxmlformats.org/officeDocument/2006/relationships/hyperlink" Target="http://www.slidescarnival.com/" TargetMode="External"/><Relationship Id="rId21" Type="http://schemas.openxmlformats.org/officeDocument/2006/relationships/hyperlink" Target="https://creativecommons.org/about/downloads" TargetMode="External"/><Relationship Id="rId7" Type="http://schemas.openxmlformats.org/officeDocument/2006/relationships/hyperlink" Target="https://www.pexels.com/" TargetMode="External"/><Relationship Id="rId12" Type="http://schemas.openxmlformats.org/officeDocument/2006/relationships/hyperlink" Target="https://www.pexels.com/photo/worried-young-woman-covering-face-with-hand-6382634/" TargetMode="External"/><Relationship Id="rId17" Type="http://schemas.openxmlformats.org/officeDocument/2006/relationships/hyperlink" Target="https://pixabay.com/service/license/" TargetMode="External"/><Relationship Id="rId25" Type="http://schemas.openxmlformats.org/officeDocument/2006/relationships/hyperlink" Target="https://unsplash.com/license" TargetMode="External"/><Relationship Id="rId2" Type="http://schemas.openxmlformats.org/officeDocument/2006/relationships/notesSlide" Target="../notesSlides/notesSlide41.xml"/><Relationship Id="rId16" Type="http://schemas.openxmlformats.org/officeDocument/2006/relationships/hyperlink" Target="https://pixabay.com/" TargetMode="External"/><Relationship Id="rId20" Type="http://schemas.openxmlformats.org/officeDocument/2006/relationships/hyperlink" Target="https://creativecommons.org/" TargetMode="External"/><Relationship Id="rId29" Type="http://schemas.openxmlformats.org/officeDocument/2006/relationships/hyperlink" Target="https://www.flaticon.com/authors/freepik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pexels.com/@marina-zasorina/" TargetMode="External"/><Relationship Id="rId11" Type="http://schemas.openxmlformats.org/officeDocument/2006/relationships/hyperlink" Target="https://www.pexels.com/@karolina-grabowska/" TargetMode="External"/><Relationship Id="rId24" Type="http://schemas.openxmlformats.org/officeDocument/2006/relationships/hyperlink" Target="https://unsplash.com/" TargetMode="External"/><Relationship Id="rId5" Type="http://schemas.openxmlformats.org/officeDocument/2006/relationships/hyperlink" Target="https://www.pexels.com/photo/cork-map-in-white-surface-7634436/" TargetMode="External"/><Relationship Id="rId15" Type="http://schemas.openxmlformats.org/officeDocument/2006/relationships/hyperlink" Target="https://pixabay.com/users/harishs-3407954/" TargetMode="External"/><Relationship Id="rId23" Type="http://schemas.openxmlformats.org/officeDocument/2006/relationships/hyperlink" Target="https://unsplash.com/@amyhirschi" TargetMode="External"/><Relationship Id="rId28" Type="http://schemas.openxmlformats.org/officeDocument/2006/relationships/hyperlink" Target="https://www.flaticon.com/free-icon/magnifying-glass_785777?term=magnifying+glass&amp;page=1&amp;position=92&amp;origin=search&amp;related_id=785777" TargetMode="External"/><Relationship Id="rId10" Type="http://schemas.openxmlformats.org/officeDocument/2006/relationships/hyperlink" Target="https://www.pexels.com/photo/pencil-and-mini-sticky-note-on-pastel-green-surface-5412134/" TargetMode="External"/><Relationship Id="rId19" Type="http://schemas.openxmlformats.org/officeDocument/2006/relationships/hyperlink" Target="https://creativecommons.org/share-your-work/public-domain/freeworks/" TargetMode="External"/><Relationship Id="rId31" Type="http://schemas.openxmlformats.org/officeDocument/2006/relationships/hyperlink" Target="https://www.freepikcompany.com/legal?_gl=1*1x64ga9*test_ga*MTAzNDU3OTY0Mi4xNjg2MjU2MTI4*test_ga_523JXC6VL7*MTY4NjI1NjEyOC4xLjEuMTY4NjI1NzkzOS4yMC4wLjA.*fp_ga*MTAzNDU3OTY0Mi4xNjg2MjU2MTI4*fp_ga_1ZY8468CQB*MTY4NjI1NjEyOC4xLjEuMTY4NjI1NzkzOS4yMC4wLjA.&amp;_ga=2.4255603.1163744530.1686256128-1034579642.1686256128#nav-flaticon" TargetMode="External"/><Relationship Id="rId4" Type="http://schemas.openxmlformats.org/officeDocument/2006/relationships/hyperlink" Target="https://creativecommons.org/licenses/by/4.0/" TargetMode="External"/><Relationship Id="rId9" Type="http://schemas.openxmlformats.org/officeDocument/2006/relationships/hyperlink" Target="https://native-land.ca/" TargetMode="External"/><Relationship Id="rId14" Type="http://schemas.openxmlformats.org/officeDocument/2006/relationships/hyperlink" Target="https://pixabay.com/illustrations/learning-hint-school-subject-3245793/" TargetMode="External"/><Relationship Id="rId22" Type="http://schemas.openxmlformats.org/officeDocument/2006/relationships/hyperlink" Target="https://unsplash.com/photos/szrJ3wjzOMg" TargetMode="External"/><Relationship Id="rId27" Type="http://schemas.openxmlformats.org/officeDocument/2006/relationships/hyperlink" Target="https://www.pexels.com/@fauxels/" TargetMode="External"/><Relationship Id="rId30" Type="http://schemas.openxmlformats.org/officeDocument/2006/relationships/hyperlink" Target="https://www.flaticon.com/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LULCoffeehouse/status/1102637276167839745" TargetMode="External"/><Relationship Id="rId3" Type="http://schemas.openxmlformats.org/officeDocument/2006/relationships/hyperlink" Target="https://www.youtube.com/watch?v=sZ6mTgQxG7A&amp;feature=youtu.be" TargetMode="External"/><Relationship Id="rId7" Type="http://schemas.openxmlformats.org/officeDocument/2006/relationships/hyperlink" Target="https://futurestudents.yorku.ca/tuition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trelliscompany.org/wp-content/uploads/2022/11/SFWS-Report-Fall-2021.pdf" TargetMode="External"/><Relationship Id="rId5" Type="http://schemas.openxmlformats.org/officeDocument/2006/relationships/hyperlink" Target="http://www.cbc.ca/news/canada/manitoba/soaring-tuition-costs-force-students-to-work-more-hours-analysis-1.2610095" TargetMode="External"/><Relationship Id="rId10" Type="http://schemas.openxmlformats.org/officeDocument/2006/relationships/hyperlink" Target="https://en.unesco.org/themes/building-knowledge-societies/oer" TargetMode="External"/><Relationship Id="rId4" Type="http://schemas.openxmlformats.org/officeDocument/2006/relationships/hyperlink" Target="https://support.google.com/youtube/answer/2797468" TargetMode="External"/><Relationship Id="rId9" Type="http://schemas.openxmlformats.org/officeDocument/2006/relationships/hyperlink" Target="https://twitter.com/amy_nusbaum/status/1033021736512413696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iastate.pressbooks.pub/oerstarterkit/chapter/introduction/" TargetMode="External"/><Relationship Id="rId3" Type="http://schemas.openxmlformats.org/officeDocument/2006/relationships/hyperlink" Target="https://www.youtube.com/watch?v=pBpLQNsAj_g&amp;t=68m30s" TargetMode="External"/><Relationship Id="rId7" Type="http://schemas.openxmlformats.org/officeDocument/2006/relationships/hyperlink" Target="https://docs.google.com/presentation/d/15DhTr6A5i6PYWtUriyvxGJYCriobgm_BxvxdL2yoI9g/edit#slide=id.g4b305805a9_0_22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eativecommons.org/licenses/by-nc-sa/4.0/" TargetMode="External"/><Relationship Id="rId5" Type="http://schemas.openxmlformats.org/officeDocument/2006/relationships/hyperlink" Target="https://www.youtube.com/watch?v=srVPLrmlBJY" TargetMode="External"/><Relationship Id="rId4" Type="http://schemas.openxmlformats.org/officeDocument/2006/relationships/hyperlink" Target="http://opencontent.org/definitio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Z6mTgQxG7A&amp;feature=youtu.b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news/canada/manitoba/soaring-tuition-costs-force-students-to-work-more-hours-analysis-1.2610095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elliscompany.org/wp-content/uploads/2022/11/SFWS-Report-Fall-2021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668800" y="1915650"/>
            <a:ext cx="4184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Exploring Open Education Across the Hemispheres</a:t>
            </a:r>
            <a:endParaRPr sz="4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York University Libraries</a:t>
            </a: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June 6, 2023</a:t>
            </a:r>
            <a:endParaRPr sz="4000"/>
          </a:p>
        </p:txBody>
      </p:sp>
      <p:pic>
        <p:nvPicPr>
          <p:cNvPr id="142" name="Google Shape;142;p14" descr="Creative Commons Attribution log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325" y="4255975"/>
            <a:ext cx="865500" cy="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4"/>
          <p:cNvSpPr txBox="1"/>
          <p:nvPr/>
        </p:nvSpPr>
        <p:spPr>
          <a:xfrm>
            <a:off x="273775" y="4560900"/>
            <a:ext cx="66555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Poppins"/>
                <a:ea typeface="Poppins"/>
                <a:cs typeface="Poppins"/>
                <a:sym typeface="Poppins"/>
              </a:rPr>
              <a:t>These slides, authored by Stephanie Quail, Sarah Coysh, &amp; Priscilla Carmini,  are available under a </a:t>
            </a:r>
            <a:r>
              <a:rPr lang="en" sz="1300" u="sng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 international license</a:t>
            </a:r>
            <a:endParaRPr sz="13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44" name="Google Shape;144;p14" descr="Magnifying glass icon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49225" y="897750"/>
            <a:ext cx="941700" cy="9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>
            <a:spLocks noGrp="1"/>
          </p:cNvSpPr>
          <p:nvPr>
            <p:ph type="title"/>
          </p:nvPr>
        </p:nvSpPr>
        <p:spPr>
          <a:xfrm>
            <a:off x="351950" y="360225"/>
            <a:ext cx="7958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Cost of a YorkU Undergrad</a:t>
            </a:r>
            <a:endParaRPr/>
          </a:p>
        </p:txBody>
      </p:sp>
      <p:pic>
        <p:nvPicPr>
          <p:cNvPr id="214" name="Google Shape;214;p23" descr="Typical yearly costs for a York University Undergrad degree which shows the estimated cost of tuition, residence, meal plan, personal expenses. It also shows that students should budget $1,200 to $2,600 a year for textbook and other course materials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750" y="1127350"/>
            <a:ext cx="6886352" cy="363617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15" name="Google Shape;215;p23"/>
          <p:cNvSpPr txBox="1"/>
          <p:nvPr/>
        </p:nvSpPr>
        <p:spPr>
          <a:xfrm>
            <a:off x="451925" y="4771350"/>
            <a:ext cx="73383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Source: (</a:t>
            </a:r>
            <a:r>
              <a:rPr lang="en" u="sng">
                <a:solidFill>
                  <a:srgbClr val="2E363D"/>
                </a:solidFill>
                <a:latin typeface="Poppins Light"/>
                <a:ea typeface="Poppins Light"/>
                <a:cs typeface="Poppins Light"/>
                <a:sym typeface="Poppins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York University, n.d.</a:t>
            </a: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)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16" name="Google Shape;216;p23" descr="Decorative"/>
          <p:cNvSpPr/>
          <p:nvPr/>
        </p:nvSpPr>
        <p:spPr>
          <a:xfrm>
            <a:off x="552550" y="2526550"/>
            <a:ext cx="6289800" cy="393600"/>
          </a:xfrm>
          <a:prstGeom prst="rect">
            <a:avLst/>
          </a:prstGeom>
          <a:noFill/>
          <a:ln w="19050" cap="flat" cmpd="sng">
            <a:solidFill>
              <a:srgbClr val="BD2A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>
            <a:spLocks noGrp="1"/>
          </p:cNvSpPr>
          <p:nvPr>
            <p:ph type="title"/>
          </p:nvPr>
        </p:nvSpPr>
        <p:spPr>
          <a:xfrm>
            <a:off x="351950" y="360225"/>
            <a:ext cx="8535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Materials: The Final Barrier?</a:t>
            </a:r>
            <a:endParaRPr/>
          </a:p>
        </p:txBody>
      </p:sp>
      <p:pic>
        <p:nvPicPr>
          <p:cNvPr id="223" name="Google Shape;223;p24" descr="Image of a Tweet from LU Coffeehouse. The image includes textbooks on a table with their cost and then another table with staple pantry items. The text of the tweet says: Textbooks or food? Manuels ou nourriture? #OEWeek @eCampusOntari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350" y="1186075"/>
            <a:ext cx="2556401" cy="2961375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24" name="Google Shape;224;p24"/>
          <p:cNvSpPr txBox="1"/>
          <p:nvPr/>
        </p:nvSpPr>
        <p:spPr>
          <a:xfrm>
            <a:off x="457200" y="4134325"/>
            <a:ext cx="30291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Source: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(LU Coffeehouse, 2019)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25" name="Google Shape;225;p24" descr="Image of a tweet from Amy Nusbaum. The text of the tweet says: &quot;Okay, friends, gather around for a story about why open access textbooks are so incredibly important (shared with permission of the student).&quot;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99575" y="1250150"/>
            <a:ext cx="5057885" cy="283321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26" name="Google Shape;226;p24"/>
          <p:cNvSpPr txBox="1"/>
          <p:nvPr/>
        </p:nvSpPr>
        <p:spPr>
          <a:xfrm>
            <a:off x="3623375" y="4134325"/>
            <a:ext cx="3307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Source: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(Amy Nusbaum, 2018)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7" name="Google Shape;227;p2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5"/>
          <p:cNvSpPr txBox="1">
            <a:spLocks noGrp="1"/>
          </p:cNvSpPr>
          <p:nvPr>
            <p:ph type="title" idx="4294967295"/>
          </p:nvPr>
        </p:nvSpPr>
        <p:spPr>
          <a:xfrm>
            <a:off x="775950" y="1836700"/>
            <a:ext cx="4499700" cy="13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highlight>
                  <a:schemeClr val="lt2"/>
                </a:highlight>
              </a:rPr>
              <a:t>Question: What are some additional challenges or barriers that students experience at your institution?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233" name="Google Shape;233;p2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>
            <a:spLocks noGrp="1"/>
          </p:cNvSpPr>
          <p:nvPr>
            <p:ph type="ctrTitle"/>
          </p:nvPr>
        </p:nvSpPr>
        <p:spPr>
          <a:xfrm>
            <a:off x="2341200" y="2998800"/>
            <a:ext cx="45681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Educational Resources 101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Menti Poll!</a:t>
            </a:r>
            <a:endParaRPr sz="2500"/>
          </a:p>
        </p:txBody>
      </p:sp>
      <p:sp>
        <p:nvSpPr>
          <p:cNvPr id="239" name="Google Shape;239;p26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title" idx="4294967295"/>
          </p:nvPr>
        </p:nvSpPr>
        <p:spPr>
          <a:xfrm>
            <a:off x="387225" y="627450"/>
            <a:ext cx="8093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UNESCO’s OER Definition</a:t>
            </a:r>
            <a:endParaRPr/>
          </a:p>
        </p:txBody>
      </p:sp>
      <p:sp>
        <p:nvSpPr>
          <p:cNvPr id="245" name="Google Shape;245;p27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61704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2000" b="0"/>
              <a:t>Open Educational Resources are teaching, learning and research materials in any medium – digital or otherwise – that reside in the public domain or have been released under an open license that permits no-cost access, use, adaptation and redistribution by others with no or limited restrictions.       </a:t>
            </a:r>
            <a:r>
              <a:rPr lang="en" sz="2000"/>
              <a:t>Source: </a:t>
            </a:r>
            <a:r>
              <a:rPr lang="en" sz="2000" b="0"/>
              <a:t>(</a:t>
            </a:r>
            <a:r>
              <a:rPr lang="en" sz="2000" b="0" u="sng">
                <a:solidFill>
                  <a:schemeClr val="hlink"/>
                </a:solidFill>
                <a:hlinkClick r:id="rId3"/>
              </a:rPr>
              <a:t>UNESCO, n.d.</a:t>
            </a:r>
            <a:r>
              <a:rPr lang="en" sz="2000" b="0"/>
              <a:t>)</a:t>
            </a:r>
            <a:endParaRPr sz="2000" b="0"/>
          </a:p>
        </p:txBody>
      </p:sp>
      <p:sp>
        <p:nvSpPr>
          <p:cNvPr id="246" name="Google Shape;246;p2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60042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1: Open Educational Resources Definition</a:t>
            </a:r>
            <a:endParaRPr/>
          </a:p>
        </p:txBody>
      </p:sp>
      <p:sp>
        <p:nvSpPr>
          <p:cNvPr id="252" name="Google Shape;252;p28"/>
          <p:cNvSpPr txBox="1">
            <a:spLocks noGrp="1"/>
          </p:cNvSpPr>
          <p:nvPr>
            <p:ph type="body" idx="1"/>
          </p:nvPr>
        </p:nvSpPr>
        <p:spPr>
          <a:xfrm>
            <a:off x="612425" y="1958050"/>
            <a:ext cx="4423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FREE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 plus </a:t>
            </a:r>
            <a:r>
              <a:rPr lang="en" sz="2000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PERMISSIONS</a:t>
            </a:r>
            <a:endParaRPr sz="2000"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53" name="Google Shape;253;p28"/>
          <p:cNvSpPr txBox="1"/>
          <p:nvPr/>
        </p:nvSpPr>
        <p:spPr>
          <a:xfrm>
            <a:off x="694950" y="4374550"/>
            <a:ext cx="43413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oppins"/>
                <a:ea typeface="Poppins"/>
                <a:cs typeface="Poppins"/>
                <a:sym typeface="Poppins"/>
              </a:rPr>
              <a:t>Sources: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 (</a:t>
            </a:r>
            <a:r>
              <a:rPr lang="en" sz="12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Allen via The Association for Learning Technology's YouTube channel, 2017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) &amp; (</a:t>
            </a:r>
            <a:r>
              <a:rPr lang="en" sz="12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Wiley, n..d. A)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 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54" name="Google Shape;254;p28" descr="Image of a light bulb with different educational icons around it such as a chemistry beaker, letters, numbers, and graphs. "/>
          <p:cNvPicPr preferRelativeResize="0"/>
          <p:nvPr/>
        </p:nvPicPr>
        <p:blipFill rotWithShape="1">
          <a:blip r:embed="rId5">
            <a:alphaModFix/>
          </a:blip>
          <a:srcRect l="21900" r="21900"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5" name="Google Shape;255;p2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6039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2: Open Educational Resources Definition </a:t>
            </a:r>
            <a:endParaRPr/>
          </a:p>
        </p:txBody>
      </p:sp>
      <p:sp>
        <p:nvSpPr>
          <p:cNvPr id="261" name="Google Shape;261;p29"/>
          <p:cNvSpPr txBox="1">
            <a:spLocks noGrp="1"/>
          </p:cNvSpPr>
          <p:nvPr>
            <p:ph type="body" idx="1"/>
          </p:nvPr>
        </p:nvSpPr>
        <p:spPr>
          <a:xfrm>
            <a:off x="597400" y="1958050"/>
            <a:ext cx="28434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FREE                             +</a:t>
            </a:r>
            <a:endParaRPr sz="2000"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Of cost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Of barriers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2" name="Google Shape;262;p29"/>
          <p:cNvSpPr txBox="1">
            <a:spLocks noGrp="1"/>
          </p:cNvSpPr>
          <p:nvPr>
            <p:ph type="body" idx="2"/>
          </p:nvPr>
        </p:nvSpPr>
        <p:spPr>
          <a:xfrm>
            <a:off x="3440849" y="1958050"/>
            <a:ext cx="25551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5R Permissions</a:t>
            </a:r>
            <a:endParaRPr sz="2000"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Retain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Reuse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Revise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Remix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●"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Redistribute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3" name="Google Shape;263;p29"/>
          <p:cNvSpPr txBox="1"/>
          <p:nvPr/>
        </p:nvSpPr>
        <p:spPr>
          <a:xfrm>
            <a:off x="694950" y="4374550"/>
            <a:ext cx="4341300" cy="2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oppins"/>
                <a:ea typeface="Poppins"/>
                <a:cs typeface="Poppins"/>
                <a:sym typeface="Poppins"/>
              </a:rPr>
              <a:t>Sources: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 (</a:t>
            </a:r>
            <a:r>
              <a:rPr lang="en" sz="12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Allen via The Association for Learning Technology's YouTube channel, 2017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) &amp; (</a:t>
            </a:r>
            <a:r>
              <a:rPr lang="en" sz="12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Wiley, n..d. A)</a:t>
            </a: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 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64" name="Google Shape;264;p29" descr="Image of a light bulb with different educational icons around it such as a chemistry beaker, letters, numbers, and graphs. "/>
          <p:cNvPicPr preferRelativeResize="0"/>
          <p:nvPr/>
        </p:nvPicPr>
        <p:blipFill rotWithShape="1">
          <a:blip r:embed="rId5">
            <a:alphaModFix/>
          </a:blip>
          <a:srcRect l="21900" r="21900"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65" name="Google Shape;265;p2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0"/>
          <p:cNvSpPr txBox="1">
            <a:spLocks noGrp="1"/>
          </p:cNvSpPr>
          <p:nvPr>
            <p:ph type="title"/>
          </p:nvPr>
        </p:nvSpPr>
        <p:spPr>
          <a:xfrm>
            <a:off x="381000" y="507600"/>
            <a:ext cx="8686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 Examples</a:t>
            </a:r>
            <a:endParaRPr/>
          </a:p>
        </p:txBody>
      </p:sp>
      <p:pic>
        <p:nvPicPr>
          <p:cNvPr id="271" name="Google Shape;271;p30" descr="Image of Principles of Social Psychology on the Open Textbook Library's websi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588" y="1267925"/>
            <a:ext cx="4486864" cy="2519570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72" name="Google Shape;272;p30" descr="Image of Principles of Social Psychology: 1st International Edition on the eCampusOntario Open Library website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4928" y="1636134"/>
            <a:ext cx="4872686" cy="2281389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73" name="Google Shape;273;p30"/>
          <p:cNvSpPr txBox="1"/>
          <p:nvPr/>
        </p:nvSpPr>
        <p:spPr>
          <a:xfrm>
            <a:off x="666404" y="3885961"/>
            <a:ext cx="2639100" cy="7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Principles of Social Psychology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American open textbook available via Open Textbook Library (University of Minnesota) 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4" name="Google Shape;274;p30"/>
          <p:cNvSpPr txBox="1"/>
          <p:nvPr/>
        </p:nvSpPr>
        <p:spPr>
          <a:xfrm>
            <a:off x="3749054" y="4042801"/>
            <a:ext cx="4486800" cy="7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Principles of Social Psychology: 1st International Edition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International version of the textbook via eCampusOntario’s open library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5" name="Google Shape;275;p3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1"/>
          <p:cNvSpPr txBox="1">
            <a:spLocks noGrp="1"/>
          </p:cNvSpPr>
          <p:nvPr>
            <p:ph type="title"/>
          </p:nvPr>
        </p:nvSpPr>
        <p:spPr>
          <a:xfrm>
            <a:off x="381000" y="507600"/>
            <a:ext cx="8686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Ancillary Examples</a:t>
            </a:r>
            <a:endParaRPr/>
          </a:p>
        </p:txBody>
      </p:sp>
      <p:sp>
        <p:nvSpPr>
          <p:cNvPr id="283" name="Google Shape;283;p31"/>
          <p:cNvSpPr txBox="1"/>
          <p:nvPr/>
        </p:nvSpPr>
        <p:spPr>
          <a:xfrm>
            <a:off x="507397" y="3501150"/>
            <a:ext cx="22347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2E363D"/>
                </a:solidFill>
                <a:latin typeface="Poppins Light"/>
                <a:ea typeface="Poppins Light"/>
                <a:cs typeface="Poppins Light"/>
                <a:sym typeface="Poppins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Ancillaries for Principles of Social Psychology: 1st International Edition</a:t>
            </a: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 - includes PPT slides &amp; question bank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82" name="Google Shape;282;p31" descr="Image of Social Psychology: 1st International Edition open textbook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050" y="1450700"/>
            <a:ext cx="2810491" cy="124653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81" name="Google Shape;281;p31" descr="Image of ancillaries for the Social Psychology: 1st International Edition open textbook.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864" y="2297826"/>
            <a:ext cx="1998948" cy="96157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84" name="Google Shape;284;p31"/>
          <p:cNvSpPr txBox="1"/>
          <p:nvPr/>
        </p:nvSpPr>
        <p:spPr>
          <a:xfrm>
            <a:off x="3471250" y="3501150"/>
            <a:ext cx="21717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2E363D"/>
                </a:solidFill>
                <a:latin typeface="Poppins Light"/>
                <a:ea typeface="Poppins Light"/>
                <a:cs typeface="Poppins Light"/>
                <a:sym typeface="Poppins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Ancillaries for Canadian History: Pre-Confederation</a:t>
            </a: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 - includes video content, as well as editable video files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85" name="Google Shape;285;p31" descr="Image of  Canadian History: Pre-Confederation open textbook.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46833" y="1450703"/>
            <a:ext cx="2810489" cy="1448445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86" name="Google Shape;286;p31" descr="Image of ancillaries for Canadian History: Pre-Confederation open textbook.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77476" y="2453042"/>
            <a:ext cx="2349207" cy="806356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88" name="Google Shape;288;p31"/>
          <p:cNvSpPr txBox="1"/>
          <p:nvPr/>
        </p:nvSpPr>
        <p:spPr>
          <a:xfrm>
            <a:off x="6550950" y="3501150"/>
            <a:ext cx="21717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2E363D"/>
                </a:solidFill>
                <a:latin typeface="Poppins Light"/>
                <a:ea typeface="Poppins Light"/>
                <a:cs typeface="Poppins Light"/>
                <a:sym typeface="Poppins Ligh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Case Studies at UBC</a:t>
            </a: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 - Cases have a sustainability focus &amp; cover wide range of subjects 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87" name="Google Shape;287;p31" descr="Image of Open Case Studies website at the University of British Columbia.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79800" y="1450693"/>
            <a:ext cx="2810501" cy="1634005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89" name="Google Shape;289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 txBox="1">
            <a:spLocks noGrp="1"/>
          </p:cNvSpPr>
          <p:nvPr>
            <p:ph type="title"/>
          </p:nvPr>
        </p:nvSpPr>
        <p:spPr>
          <a:xfrm>
            <a:off x="381000" y="507600"/>
            <a:ext cx="8686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Module Examples</a:t>
            </a:r>
            <a:endParaRPr/>
          </a:p>
        </p:txBody>
      </p:sp>
      <p:sp>
        <p:nvSpPr>
          <p:cNvPr id="295" name="Google Shape;295;p32"/>
          <p:cNvSpPr txBox="1"/>
          <p:nvPr/>
        </p:nvSpPr>
        <p:spPr>
          <a:xfrm>
            <a:off x="465266" y="4040359"/>
            <a:ext cx="3594300" cy="6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Excelsior Online Writing Lab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University-level open modules on writing, research, academic integrity, &amp; more 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96" name="Google Shape;296;p32" descr="Image of Excelsior Online Writing Lab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975" y="1315250"/>
            <a:ext cx="3735755" cy="244424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97" name="Google Shape;297;p32" descr="Image of Excelsior Online Writing Lab's Creative Commons licence statement (Creative Commons Attribution)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77711" y="3380126"/>
            <a:ext cx="1277575" cy="620341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99" name="Google Shape;299;p32"/>
          <p:cNvSpPr txBox="1"/>
          <p:nvPr/>
        </p:nvSpPr>
        <p:spPr>
          <a:xfrm>
            <a:off x="4577551" y="4001171"/>
            <a:ext cx="4122900" cy="7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eCampusOntario’s H5P Studio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Interactive modules from Ontario university &amp; college faculty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98" name="Google Shape;298;p32" descr="Image of eCampusOntario's H5P studio website.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86793" y="1504917"/>
            <a:ext cx="4293003" cy="2191070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00" name="Google Shape;300;p3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Us</a:t>
            </a:r>
            <a:endParaRPr/>
          </a:p>
        </p:txBody>
      </p:sp>
      <p:pic>
        <p:nvPicPr>
          <p:cNvPr id="150" name="Google Shape;150;p15" descr="Photo of Priscilla Carmini - A white woman with medium length brown hair and glasses."/>
          <p:cNvPicPr preferRelativeResize="0"/>
          <p:nvPr/>
        </p:nvPicPr>
        <p:blipFill rotWithShape="1">
          <a:blip r:embed="rId3">
            <a:alphaModFix/>
          </a:blip>
          <a:srcRect t="12502" b="12495"/>
          <a:stretch/>
        </p:blipFill>
        <p:spPr>
          <a:xfrm>
            <a:off x="550500" y="2064775"/>
            <a:ext cx="1489200" cy="14892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51" name="Google Shape;151;p15"/>
          <p:cNvSpPr txBox="1"/>
          <p:nvPr/>
        </p:nvSpPr>
        <p:spPr>
          <a:xfrm>
            <a:off x="555525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Priscilla Carmini</a:t>
            </a:r>
            <a:endParaRPr sz="12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(She/Her/Hers)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Scholarly Communications Librarian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52" name="Google Shape;152;p15" descr="Photo of Sarah Coysh - a white woman with long blonde hair and glasses."/>
          <p:cNvPicPr preferRelativeResize="0"/>
          <p:nvPr/>
        </p:nvPicPr>
        <p:blipFill rotWithShape="1">
          <a:blip r:embed="rId4">
            <a:alphaModFix/>
          </a:blip>
          <a:srcRect t="1792" b="26773"/>
          <a:stretch/>
        </p:blipFill>
        <p:spPr>
          <a:xfrm>
            <a:off x="3368425" y="2064775"/>
            <a:ext cx="1489200" cy="14892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53" name="Google Shape;153;p15"/>
          <p:cNvSpPr txBox="1"/>
          <p:nvPr/>
        </p:nvSpPr>
        <p:spPr>
          <a:xfrm>
            <a:off x="3373450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Sarah Coysh</a:t>
            </a:r>
            <a:endParaRPr sz="12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(She/Her/Hers)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Associate Dean, Digital Engagement &amp; Strategy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54" name="Google Shape;154;p15" descr="Photo of Stephanie Quail - a white woman with medium length blonde hair."/>
          <p:cNvPicPr preferRelativeResize="0"/>
          <p:nvPr/>
        </p:nvPicPr>
        <p:blipFill rotWithShape="1">
          <a:blip r:embed="rId5">
            <a:alphaModFix/>
          </a:blip>
          <a:srcRect t="12597" b="12597"/>
          <a:stretch/>
        </p:blipFill>
        <p:spPr>
          <a:xfrm>
            <a:off x="6186350" y="2064775"/>
            <a:ext cx="1489200" cy="14892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55" name="Google Shape;155;p15"/>
          <p:cNvSpPr txBox="1"/>
          <p:nvPr/>
        </p:nvSpPr>
        <p:spPr>
          <a:xfrm>
            <a:off x="6191375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latin typeface="Poppins"/>
                <a:ea typeface="Poppins"/>
                <a:cs typeface="Poppins"/>
                <a:sym typeface="Poppins"/>
              </a:rPr>
              <a:t>Stephanie Quail</a:t>
            </a:r>
            <a:endParaRPr sz="12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Poppins"/>
                <a:ea typeface="Poppins"/>
                <a:cs typeface="Poppins"/>
                <a:sym typeface="Poppins"/>
              </a:rPr>
              <a:t>(She/Her/Hers)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Scholarly Communications Librarian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381000" y="507600"/>
            <a:ext cx="8686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Image &amp; Media Examples</a:t>
            </a:r>
            <a:endParaRPr/>
          </a:p>
        </p:txBody>
      </p:sp>
      <p:sp>
        <p:nvSpPr>
          <p:cNvPr id="308" name="Google Shape;308;p33"/>
          <p:cNvSpPr txBox="1"/>
          <p:nvPr/>
        </p:nvSpPr>
        <p:spPr>
          <a:xfrm>
            <a:off x="291450" y="3075700"/>
            <a:ext cx="25941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 Images for College Teaching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An art image collection for teaching &amp; research from University of Michigan Library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09" name="Google Shape;309;p33" descr="Image of the Art Images for College Teaching website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450" y="1346722"/>
            <a:ext cx="2852549" cy="1053201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06" name="Google Shape;306;p33"/>
          <p:cNvSpPr txBox="1"/>
          <p:nvPr/>
        </p:nvSpPr>
        <p:spPr>
          <a:xfrm>
            <a:off x="3576700" y="3075700"/>
            <a:ext cx="22692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Smithsonian Open Access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Access to almost 3 million digital 2D and 3D images from their collections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07" name="Google Shape;307;p33" descr="Image of the Smithsonian Open Access website.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30526" y="1346725"/>
            <a:ext cx="2749500" cy="1370300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11" name="Google Shape;311;p33"/>
          <p:cNvSpPr txBox="1"/>
          <p:nvPr/>
        </p:nvSpPr>
        <p:spPr>
          <a:xfrm>
            <a:off x="6512138" y="3075700"/>
            <a:ext cx="22692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Wikimedia Commons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Over 60+ million images, sound clips, &amp; videos 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10" name="Google Shape;310;p33" descr="Image of the Wikimedia Commons website.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59775" y="1346729"/>
            <a:ext cx="2373924" cy="1502147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12" name="Google Shape;312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4"/>
          <p:cNvSpPr txBox="1">
            <a:spLocks noGrp="1"/>
          </p:cNvSpPr>
          <p:nvPr>
            <p:ph type="title"/>
          </p:nvPr>
        </p:nvSpPr>
        <p:spPr>
          <a:xfrm>
            <a:off x="381000" y="1269600"/>
            <a:ext cx="8686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Resources for Designing Teaching Materials</a:t>
            </a:r>
            <a:endParaRPr/>
          </a:p>
        </p:txBody>
      </p:sp>
      <p:sp>
        <p:nvSpPr>
          <p:cNvPr id="318" name="Google Shape;318;p34"/>
          <p:cNvSpPr txBox="1"/>
          <p:nvPr/>
        </p:nvSpPr>
        <p:spPr>
          <a:xfrm>
            <a:off x="291450" y="3532900"/>
            <a:ext cx="25941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 Carnival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Openly licensed PPT and Google Slide deck themes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21" name="Google Shape;321;p34" descr="Image of Slides Carnival website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275" y="2170288"/>
            <a:ext cx="2934849" cy="1082476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19" name="Google Shape;319;p34"/>
          <p:cNvSpPr txBox="1"/>
          <p:nvPr/>
        </p:nvSpPr>
        <p:spPr>
          <a:xfrm>
            <a:off x="3576700" y="3532900"/>
            <a:ext cx="22692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 Icon 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- Openly licensed icons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23" name="Google Shape;323;p34" descr="Image of Flat Icon website.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03549" y="2094100"/>
            <a:ext cx="2594100" cy="1235007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20" name="Google Shape;320;p34"/>
          <p:cNvSpPr txBox="1"/>
          <p:nvPr/>
        </p:nvSpPr>
        <p:spPr>
          <a:xfrm>
            <a:off x="6512138" y="3532900"/>
            <a:ext cx="22692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- Openly licensed high-quality photography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22" name="Google Shape;322;p34" descr="Image of Unsplash website.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12153" y="2047153"/>
            <a:ext cx="2269201" cy="1328746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24" name="Google Shape;324;p3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3678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Discussion: OER Examples</a:t>
            </a:r>
            <a:endParaRPr/>
          </a:p>
        </p:txBody>
      </p:sp>
      <p:sp>
        <p:nvSpPr>
          <p:cNvPr id="330" name="Google Shape;330;p35"/>
          <p:cNvSpPr txBox="1">
            <a:spLocks noGrp="1"/>
          </p:cNvSpPr>
          <p:nvPr>
            <p:ph type="body" idx="1"/>
          </p:nvPr>
        </p:nvSpPr>
        <p:spPr>
          <a:xfrm>
            <a:off x="612425" y="1958050"/>
            <a:ext cx="4423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In your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 breakout room, </a:t>
            </a:r>
            <a:r>
              <a:rPr lang="en" sz="2000"/>
              <a:t>discuss: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￮"/>
            </a:pPr>
            <a:r>
              <a:rPr lang="en" sz="2000"/>
              <a:t>Can you think of any other resources you’ve used that were OER?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Char char="￮"/>
            </a:pPr>
            <a:r>
              <a:rPr lang="en" sz="2000"/>
              <a:t>How did you know they were OER and not just free resources?</a:t>
            </a:r>
            <a:endParaRPr sz="2000"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31" name="Google Shape;331;p35" descr="Image of post-it notes and highlighters on green background."/>
          <p:cNvPicPr preferRelativeResize="0"/>
          <p:nvPr/>
        </p:nvPicPr>
        <p:blipFill rotWithShape="1">
          <a:blip r:embed="rId3">
            <a:alphaModFix/>
          </a:blip>
          <a:srcRect l="16675" r="16675"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32" name="Google Shape;332;p3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6"/>
          <p:cNvSpPr txBox="1">
            <a:spLocks noGrp="1"/>
          </p:cNvSpPr>
          <p:nvPr>
            <p:ph type="ctrTitle"/>
          </p:nvPr>
        </p:nvSpPr>
        <p:spPr>
          <a:xfrm>
            <a:off x="2341200" y="1398600"/>
            <a:ext cx="45681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Licensing</a:t>
            </a:r>
            <a:endParaRPr/>
          </a:p>
        </p:txBody>
      </p:sp>
      <p:sp>
        <p:nvSpPr>
          <p:cNvPr id="338" name="Google Shape;338;p36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7"/>
          <p:cNvSpPr txBox="1">
            <a:spLocks noGrp="1"/>
          </p:cNvSpPr>
          <p:nvPr>
            <p:ph type="title"/>
          </p:nvPr>
        </p:nvSpPr>
        <p:spPr>
          <a:xfrm>
            <a:off x="346000" y="944525"/>
            <a:ext cx="7162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Creative Commons Licences</a:t>
            </a:r>
            <a:endParaRPr/>
          </a:p>
        </p:txBody>
      </p:sp>
      <p:sp>
        <p:nvSpPr>
          <p:cNvPr id="344" name="Google Shape;344;p37"/>
          <p:cNvSpPr txBox="1"/>
          <p:nvPr/>
        </p:nvSpPr>
        <p:spPr>
          <a:xfrm>
            <a:off x="4956775" y="1950350"/>
            <a:ext cx="3599100" cy="12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Before we watch!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Let’s answer a Mentimeter question.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345" name="Google Shape;345;p37" descr="Screenshot of What are creative commons licenses video 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472" y="1627625"/>
            <a:ext cx="4187739" cy="2948826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46" name="Google Shape;346;p37"/>
          <p:cNvSpPr txBox="1"/>
          <p:nvPr/>
        </p:nvSpPr>
        <p:spPr>
          <a:xfrm>
            <a:off x="553475" y="4599061"/>
            <a:ext cx="44034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Source: 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(</a:t>
            </a:r>
            <a:r>
              <a:rPr lang="en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University of Guelph Library, 2018</a:t>
            </a:r>
            <a:r>
              <a:rPr lang="en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) </a:t>
            </a:r>
            <a:endParaRPr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47" name="Google Shape;347;p3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8"/>
          <p:cNvSpPr txBox="1">
            <a:spLocks noGrp="1"/>
          </p:cNvSpPr>
          <p:nvPr>
            <p:ph type="title"/>
          </p:nvPr>
        </p:nvSpPr>
        <p:spPr>
          <a:xfrm>
            <a:off x="346000" y="944525"/>
            <a:ext cx="7162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to Creative Commons Licences</a:t>
            </a:r>
            <a:endParaRPr/>
          </a:p>
        </p:txBody>
      </p:sp>
      <p:sp>
        <p:nvSpPr>
          <p:cNvPr id="353" name="Google Shape;353;p38"/>
          <p:cNvSpPr txBox="1"/>
          <p:nvPr/>
        </p:nvSpPr>
        <p:spPr>
          <a:xfrm>
            <a:off x="535375" y="1627625"/>
            <a:ext cx="77910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Creative Commons (CC) licences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work within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 existing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copyright legislation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There are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6 CC licenses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 &amp;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CC0 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Public Domain Designation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Licenses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more permissive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 than traditional "all rights reserved" copyright model 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100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Creators use CC licenses to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clearly label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 how others can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exercise their 5R rights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4" name="Google Shape;354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9"/>
          <p:cNvSpPr txBox="1">
            <a:spLocks noGrp="1"/>
          </p:cNvSpPr>
          <p:nvPr>
            <p:ph type="title"/>
          </p:nvPr>
        </p:nvSpPr>
        <p:spPr>
          <a:xfrm>
            <a:off x="399775" y="1885825"/>
            <a:ext cx="30534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Most Open to Least Open</a:t>
            </a:r>
            <a:endParaRPr/>
          </a:p>
        </p:txBody>
      </p:sp>
      <p:pic>
        <p:nvPicPr>
          <p:cNvPr id="360" name="Google Shape;360;p39" descr="The Creative Commons licences and CCO designation in order of most open to least open. The order from most open to least is as follows: CC0 (public domain designation); CC Attribution; CC Attribution-ShareAlike; CC Attribution-NoDerivatives; CC Attribution-NonCommercial; CC Attribution NonCommercial-ShareAlike; CC Attribution NonCommercial-NoDerivatives 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2700" y="533950"/>
            <a:ext cx="1963400" cy="38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9"/>
          <p:cNvSpPr txBox="1"/>
          <p:nvPr/>
        </p:nvSpPr>
        <p:spPr>
          <a:xfrm>
            <a:off x="5176100" y="742775"/>
            <a:ext cx="2805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AA84F"/>
                </a:solidFill>
                <a:latin typeface="Poppins"/>
                <a:ea typeface="Poppins"/>
                <a:cs typeface="Poppins"/>
                <a:sym typeface="Poppins"/>
              </a:rPr>
              <a:t>←CCO: Public Domain Designation </a:t>
            </a:r>
            <a:endParaRPr b="1">
              <a:solidFill>
                <a:srgbClr val="6AA84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2" name="Google Shape;362;p39"/>
          <p:cNvSpPr txBox="1"/>
          <p:nvPr/>
        </p:nvSpPr>
        <p:spPr>
          <a:xfrm>
            <a:off x="5453825" y="2263600"/>
            <a:ext cx="267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← CC BY-ND: Creates Open Access work not OER</a:t>
            </a:r>
            <a:endParaRPr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3" name="Google Shape;363;p39"/>
          <p:cNvSpPr txBox="1"/>
          <p:nvPr/>
        </p:nvSpPr>
        <p:spPr>
          <a:xfrm>
            <a:off x="5876100" y="3648225"/>
            <a:ext cx="2628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980000"/>
                </a:solidFill>
                <a:latin typeface="Poppins"/>
                <a:ea typeface="Poppins"/>
                <a:cs typeface="Poppins"/>
                <a:sym typeface="Poppins"/>
              </a:rPr>
              <a:t>← CC BY-NC-ND: Creates Open Access work not OER</a:t>
            </a:r>
            <a:endParaRPr b="1">
              <a:solidFill>
                <a:srgbClr val="98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4" name="Google Shape;364;p3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0"/>
          <p:cNvSpPr txBox="1">
            <a:spLocks noGrp="1"/>
          </p:cNvSpPr>
          <p:nvPr>
            <p:ph type="title" idx="4294967295"/>
          </p:nvPr>
        </p:nvSpPr>
        <p:spPr>
          <a:xfrm>
            <a:off x="307625" y="195350"/>
            <a:ext cx="8563200" cy="5694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91425" tIns="91425" rIns="91425" bIns="91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5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t>Which Creative Commons Licences Create OER?</a:t>
            </a:r>
          </a:p>
        </p:txBody>
      </p:sp>
      <p:graphicFrame>
        <p:nvGraphicFramePr>
          <p:cNvPr id="370" name="Google Shape;370;p40"/>
          <p:cNvGraphicFramePr/>
          <p:nvPr>
            <p:extLst>
              <p:ext uri="{D42A27DB-BD31-4B8C-83A1-F6EECF244321}">
                <p14:modId xmlns:p14="http://schemas.microsoft.com/office/powerpoint/2010/main" val="661711927"/>
              </p:ext>
            </p:extLst>
          </p:nvPr>
        </p:nvGraphicFramePr>
        <p:xfrm>
          <a:off x="329975" y="781050"/>
          <a:ext cx="8590425" cy="3733575"/>
        </p:xfrm>
        <a:graphic>
          <a:graphicData uri="http://schemas.openxmlformats.org/drawingml/2006/table">
            <a:tbl>
              <a:tblPr firstRow="1">
                <a:noFill/>
                <a:tableStyleId>{89186049-18C8-4CA4-A845-E96EDDF41134}</a:tableStyleId>
              </a:tblPr>
              <a:tblGrid>
                <a:gridCol w="15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CC Licence</a:t>
                      </a:r>
                      <a:endParaRPr sz="1600" b="1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Is this OER?</a:t>
                      </a:r>
                      <a:endParaRPr sz="1600" b="1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Is it safe to use in my OER work?</a:t>
                      </a:r>
                      <a:endParaRPr sz="1600" b="1">
                        <a:solidFill>
                          <a:srgbClr val="FFFFFF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3"/>
                        </a:rPr>
                        <a:t>CC BY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endParaRPr sz="1500" b="1">
                        <a:solidFill>
                          <a:srgbClr val="38761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endParaRPr sz="1500" b="1">
                        <a:solidFill>
                          <a:srgbClr val="38761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4"/>
                        </a:rPr>
                        <a:t>CC BY-SA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endParaRPr sz="1500" b="1">
                        <a:solidFill>
                          <a:srgbClr val="38761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endParaRPr sz="1500" b="1">
                        <a:solidFill>
                          <a:srgbClr val="38761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5"/>
                        </a:rPr>
                        <a:t>CC BY-NC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r>
                        <a:rPr lang="en" sz="1500" b="1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*</a:t>
                      </a:r>
                      <a:endParaRPr sz="1500" b="1">
                        <a:solidFill>
                          <a:srgbClr val="BF9000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Maybe.</a:t>
                      </a:r>
                      <a:r>
                        <a:rPr lang="en" sz="1500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What are the odds that the licensor will interpret your use as commercial? Are you willing to take that risk?</a:t>
                      </a:r>
                      <a:endParaRPr sz="1500">
                        <a:solidFill>
                          <a:srgbClr val="BF9000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6"/>
                        </a:rPr>
                        <a:t>CC BY-NC-SA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38761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Yes</a:t>
                      </a:r>
                      <a:r>
                        <a:rPr lang="en" sz="1500" b="1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*</a:t>
                      </a:r>
                      <a:endParaRPr sz="1500" b="1">
                        <a:solidFill>
                          <a:srgbClr val="BF9000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Maybe.</a:t>
                      </a:r>
                      <a:r>
                        <a:rPr lang="en" sz="1500">
                          <a:solidFill>
                            <a:srgbClr val="BF9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What are the odds that the licensor will interpret your use as commercial? Are you willing to take that risk?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7"/>
                        </a:rPr>
                        <a:t>CC BY-ND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BD2A35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</a:t>
                      </a:r>
                      <a:endParaRPr sz="1500" b="1">
                        <a:solidFill>
                          <a:srgbClr val="BD2A35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BD2A35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</a:t>
                      </a:r>
                      <a:endParaRPr sz="1500" b="1">
                        <a:solidFill>
                          <a:srgbClr val="BD2A35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solidFill>
                            <a:schemeClr val="hlink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  <a:hlinkClick r:id="rId8"/>
                        </a:rPr>
                        <a:t>CC BY-NC-ND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solidFill>
                            <a:srgbClr val="BD2A35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</a:t>
                      </a:r>
                      <a:endParaRPr sz="1500" b="1">
                        <a:solidFill>
                          <a:srgbClr val="BD2A35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 dirty="0">
                          <a:solidFill>
                            <a:srgbClr val="BD2A35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</a:t>
                      </a:r>
                      <a:endParaRPr sz="1500" b="1" dirty="0">
                        <a:solidFill>
                          <a:srgbClr val="BD2A35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71" name="Google Shape;371;p40"/>
          <p:cNvSpPr txBox="1"/>
          <p:nvPr/>
        </p:nvSpPr>
        <p:spPr>
          <a:xfrm>
            <a:off x="274750" y="4649900"/>
            <a:ext cx="81612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Table reproduced from (</a:t>
            </a:r>
            <a:r>
              <a:rPr lang="en" sz="1200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Wiley, n.d. A, slide 15</a:t>
            </a:r>
            <a:r>
              <a:rPr lang="en" sz="12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372" name="Google Shape;372;p4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1"/>
          <p:cNvSpPr txBox="1">
            <a:spLocks noGrp="1"/>
          </p:cNvSpPr>
          <p:nvPr>
            <p:ph type="title"/>
          </p:nvPr>
        </p:nvSpPr>
        <p:spPr>
          <a:xfrm>
            <a:off x="346000" y="262250"/>
            <a:ext cx="8574000" cy="189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 Citation Guides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(CC BY-NC-SA)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41"/>
          <p:cNvSpPr txBox="1"/>
          <p:nvPr/>
        </p:nvSpPr>
        <p:spPr>
          <a:xfrm>
            <a:off x="462100" y="4597225"/>
            <a:ext cx="2485800" cy="1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Access Seneca's APA Citation Guide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80" name="Google Shape;380;p41" descr="Landing page for the Seneca Libraries APA Guid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150" y="1713075"/>
            <a:ext cx="3212628" cy="282012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79" name="Google Shape;379;p41"/>
          <p:cNvSpPr txBox="1"/>
          <p:nvPr/>
        </p:nvSpPr>
        <p:spPr>
          <a:xfrm>
            <a:off x="4373000" y="4597225"/>
            <a:ext cx="3159900" cy="1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Access YorkU Libraries' Business Citation Guide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81" name="Google Shape;381;p41" descr="Landing Page for the YorkU Libraries' Business Citation Guid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05225" y="1713075"/>
            <a:ext cx="2907850" cy="2729974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82" name="Google Shape;382;p4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2"/>
          <p:cNvSpPr txBox="1">
            <a:spLocks noGrp="1"/>
          </p:cNvSpPr>
          <p:nvPr>
            <p:ph type="title"/>
          </p:nvPr>
        </p:nvSpPr>
        <p:spPr>
          <a:xfrm>
            <a:off x="193600" y="900983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Example: Revising an Open Textbook (CC BY-NC-SA)</a:t>
            </a:r>
            <a:endParaRPr dirty="0"/>
          </a:p>
        </p:txBody>
      </p:sp>
      <p:pic>
        <p:nvPicPr>
          <p:cNvPr id="388" name="Google Shape;388;p42" descr="Screenshot of Introductory Chemistry open textbook's Chapter on What is Chemistry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2299" y="1643445"/>
            <a:ext cx="2333151" cy="284870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89" name="Google Shape;389;p42" descr="Landing page of eBook version of Introductory Chemistry: 1st Canadian Edit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04975" y="2073601"/>
            <a:ext cx="3445595" cy="241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42"/>
          <p:cNvSpPr txBox="1"/>
          <p:nvPr/>
        </p:nvSpPr>
        <p:spPr>
          <a:xfrm>
            <a:off x="704850" y="4668441"/>
            <a:ext cx="7886700" cy="2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Original version of open textbook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	</a:t>
            </a:r>
            <a:r>
              <a:rPr lang="en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Revised Canadian edition of open textbook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		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91" name="Google Shape;391;p4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68580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Land Acknowledgement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62" name="Google Shape;162;p16"/>
          <p:cNvSpPr txBox="1"/>
          <p:nvPr/>
        </p:nvSpPr>
        <p:spPr>
          <a:xfrm>
            <a:off x="399300" y="2233950"/>
            <a:ext cx="6973800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2200" b="1">
                <a:solidFill>
                  <a:schemeClr val="dk1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Go to the Native Land website: </a:t>
            </a:r>
            <a:r>
              <a:rPr lang="en" sz="2200" b="1" u="sng">
                <a:solidFill>
                  <a:schemeClr val="hlink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  <a:hlinkClick r:id="rId4"/>
              </a:rPr>
              <a:t>https://native-land.ca/</a:t>
            </a:r>
            <a:r>
              <a:rPr lang="en" sz="2200" b="1">
                <a:solidFill>
                  <a:schemeClr val="dk1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</a:rPr>
              <a:t>  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3" name="Google Shape;163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3"/>
          <p:cNvSpPr txBox="1">
            <a:spLocks noGrp="1"/>
          </p:cNvSpPr>
          <p:nvPr>
            <p:ph type="title"/>
          </p:nvPr>
        </p:nvSpPr>
        <p:spPr>
          <a:xfrm>
            <a:off x="193600" y="977181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Selecting a </a:t>
            </a:r>
            <a:r>
              <a:rPr lang="en" dirty="0" err="1"/>
              <a:t>Licence</a:t>
            </a:r>
            <a:r>
              <a:rPr lang="en" dirty="0"/>
              <a:t> for Your Work</a:t>
            </a:r>
            <a:endParaRPr dirty="0"/>
          </a:p>
        </p:txBody>
      </p:sp>
      <p:sp>
        <p:nvSpPr>
          <p:cNvPr id="397" name="Google Shape;397;p43"/>
          <p:cNvSpPr txBox="1"/>
          <p:nvPr/>
        </p:nvSpPr>
        <p:spPr>
          <a:xfrm>
            <a:off x="4107175" y="1741450"/>
            <a:ext cx="4288200" cy="24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Answer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two simple questions</a:t>
            </a: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 to find out which Creative Commons licence works best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1000"/>
              </a:spcAft>
              <a:buSzPts val="2000"/>
              <a:buFont typeface="Poppins Light"/>
              <a:buChar char="●"/>
            </a:pPr>
            <a:r>
              <a:rPr lang="en" sz="2000">
                <a:latin typeface="Poppins Light"/>
                <a:ea typeface="Poppins Light"/>
                <a:cs typeface="Poppins Light"/>
                <a:sym typeface="Poppins Light"/>
              </a:rPr>
              <a:t>Embed the information on your resource &amp; inform others of their rights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8" name="Google Shape;398;p43"/>
          <p:cNvSpPr txBox="1"/>
          <p:nvPr/>
        </p:nvSpPr>
        <p:spPr>
          <a:xfrm>
            <a:off x="525050" y="4404125"/>
            <a:ext cx="43698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Commons' Licence Selector Tool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99" name="Google Shape;399;p43" descr="Screenshot of Creative Commons Licence Selecto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400" y="1741450"/>
            <a:ext cx="2934649" cy="2662675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</p:pic>
      <p:sp>
        <p:nvSpPr>
          <p:cNvPr id="400" name="Google Shape;400;p4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4"/>
          <p:cNvSpPr txBox="1"/>
          <p:nvPr/>
        </p:nvSpPr>
        <p:spPr>
          <a:xfrm>
            <a:off x="3384000" y="1974150"/>
            <a:ext cx="2232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Mentimeter Quiz</a:t>
            </a:r>
            <a:endParaRPr sz="2500" b="1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6" name="Google Shape;406;p44"/>
          <p:cNvSpPr txBox="1">
            <a:spLocks noGrp="1"/>
          </p:cNvSpPr>
          <p:nvPr>
            <p:ph type="title" idx="4294967295"/>
          </p:nvPr>
        </p:nvSpPr>
        <p:spPr>
          <a:xfrm>
            <a:off x="8556625" y="4576763"/>
            <a:ext cx="434975" cy="4349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91425" tIns="91425" rIns="91425" bIns="914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0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31</a:t>
            </a:fld>
            <a:endParaRPr kumimoji="0" lang="en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5"/>
          <p:cNvSpPr txBox="1">
            <a:spLocks noGrp="1"/>
          </p:cNvSpPr>
          <p:nvPr>
            <p:ph type="ctrTitle"/>
          </p:nvPr>
        </p:nvSpPr>
        <p:spPr>
          <a:xfrm>
            <a:off x="2341200" y="2084400"/>
            <a:ext cx="45681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Finding &amp; Locating OER</a:t>
            </a:r>
            <a:endParaRPr/>
          </a:p>
        </p:txBody>
      </p:sp>
      <p:sp>
        <p:nvSpPr>
          <p:cNvPr id="412" name="Google Shape;412;p45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6"/>
          <p:cNvSpPr txBox="1">
            <a:spLocks noGrp="1"/>
          </p:cNvSpPr>
          <p:nvPr>
            <p:ph type="title"/>
          </p:nvPr>
        </p:nvSpPr>
        <p:spPr>
          <a:xfrm>
            <a:off x="346000" y="792125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Strategy #1: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with OER Guides</a:t>
            </a:r>
            <a:endParaRPr/>
          </a:p>
        </p:txBody>
      </p:sp>
      <p:sp>
        <p:nvSpPr>
          <p:cNvPr id="421" name="Google Shape;421;p46"/>
          <p:cNvSpPr txBox="1"/>
          <p:nvPr/>
        </p:nvSpPr>
        <p:spPr>
          <a:xfrm>
            <a:off x="533150" y="4426475"/>
            <a:ext cx="43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3"/>
              </a:rPr>
              <a:t>York University Libraries’ OER Guide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18" name="Google Shape;418;p46" descr="Landing page for York University's OER Guide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150" y="1624875"/>
            <a:ext cx="3515321" cy="2586026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20" name="Google Shape;420;p46"/>
          <p:cNvSpPr txBox="1"/>
          <p:nvPr/>
        </p:nvSpPr>
        <p:spPr>
          <a:xfrm>
            <a:off x="4296325" y="4426475"/>
            <a:ext cx="43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5"/>
              </a:rPr>
              <a:t>University of Miami Libraries’ OER Guide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19" name="Google Shape;419;p46" descr="Landing page for University of Miami Libraries' OER Guid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96325" y="1624875"/>
            <a:ext cx="3515325" cy="2662226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22" name="Google Shape;422;p4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7"/>
          <p:cNvSpPr txBox="1">
            <a:spLocks noGrp="1"/>
          </p:cNvSpPr>
          <p:nvPr>
            <p:ph type="title"/>
          </p:nvPr>
        </p:nvSpPr>
        <p:spPr>
          <a:xfrm>
            <a:off x="117400" y="792125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Strategy #2:  Using Language Filters for Major OER Collections</a:t>
            </a:r>
            <a:endParaRPr/>
          </a:p>
        </p:txBody>
      </p:sp>
      <p:sp>
        <p:nvSpPr>
          <p:cNvPr id="431" name="Google Shape;431;p47"/>
          <p:cNvSpPr txBox="1"/>
          <p:nvPr/>
        </p:nvSpPr>
        <p:spPr>
          <a:xfrm>
            <a:off x="331200" y="4137375"/>
            <a:ext cx="254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3"/>
              </a:rPr>
              <a:t>LibreText's Spanish Collection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28" name="Google Shape;428;p47" descr="Landing page for LibreText's OER Spanish-language collection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250" y="1923500"/>
            <a:ext cx="2548614" cy="1668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32" name="Google Shape;432;p47"/>
          <p:cNvSpPr txBox="1"/>
          <p:nvPr/>
        </p:nvSpPr>
        <p:spPr>
          <a:xfrm>
            <a:off x="3297750" y="4137375"/>
            <a:ext cx="254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5"/>
              </a:rPr>
              <a:t>OpenStax’s Spanish Collection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29" name="Google Shape;429;p47" descr="Landing page for OpenStax's Spanish-language OER collection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18349" y="1923503"/>
            <a:ext cx="2290799" cy="1668799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33" name="Google Shape;433;p47"/>
          <p:cNvSpPr txBox="1"/>
          <p:nvPr/>
        </p:nvSpPr>
        <p:spPr>
          <a:xfrm>
            <a:off x="6086175" y="3921675"/>
            <a:ext cx="25485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7"/>
              </a:rPr>
              <a:t>OER Commons’ content filtered by Spanish language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30" name="Google Shape;430;p47" descr="Landing page for custom search in OER Commons with the filter of 'Spanish language' applied to the search results.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86177" y="1864050"/>
            <a:ext cx="2829225" cy="1668801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34" name="Google Shape;434;p4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8"/>
          <p:cNvSpPr txBox="1">
            <a:spLocks noGrp="1"/>
          </p:cNvSpPr>
          <p:nvPr>
            <p:ph type="title"/>
          </p:nvPr>
        </p:nvSpPr>
        <p:spPr>
          <a:xfrm>
            <a:off x="193600" y="868324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Search Strategy #3: Google Search Filtered by Usage Rights</a:t>
            </a:r>
            <a:endParaRPr dirty="0"/>
          </a:p>
        </p:txBody>
      </p:sp>
      <p:sp>
        <p:nvSpPr>
          <p:cNvPr id="440" name="Google Shape;440;p48"/>
          <p:cNvSpPr txBox="1"/>
          <p:nvPr/>
        </p:nvSpPr>
        <p:spPr>
          <a:xfrm>
            <a:off x="388225" y="1494900"/>
            <a:ext cx="3863700" cy="30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Karla"/>
              <a:buChar char="●"/>
            </a:pPr>
            <a:r>
              <a:rPr lang="en" sz="1500" b="1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Google’s Advanced Search </a:t>
            </a:r>
            <a:r>
              <a:rPr lang="en" sz="15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feature lets you filter results by </a:t>
            </a:r>
            <a:r>
              <a:rPr lang="en" sz="1500">
                <a:solidFill>
                  <a:srgbClr val="434343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usage rights</a:t>
            </a:r>
            <a:r>
              <a:rPr lang="en" sz="15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. </a:t>
            </a:r>
            <a:endParaRPr sz="150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Poppins"/>
              <a:buChar char="●"/>
            </a:pPr>
            <a:r>
              <a:rPr lang="en" sz="15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This filter limits your results to works with certain licenses listed on the webpage (usually Creative Commons licences) </a:t>
            </a:r>
            <a:endParaRPr sz="150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Karla"/>
              <a:buChar char="●"/>
            </a:pPr>
            <a:r>
              <a:rPr lang="en" sz="1500" b="1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Search Tip → </a:t>
            </a:r>
            <a:r>
              <a:rPr lang="en" sz="15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Start with </a:t>
            </a:r>
            <a:r>
              <a:rPr lang="en" sz="1500">
                <a:solidFill>
                  <a:srgbClr val="434343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“free to use or share”</a:t>
            </a:r>
            <a:r>
              <a:rPr lang="en" sz="15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 to retrieve the broadest set of results.</a:t>
            </a:r>
            <a:endParaRPr sz="150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50000"/>
              </a:lnSpc>
              <a:spcBef>
                <a:spcPts val="1400"/>
              </a:spcBef>
              <a:spcAft>
                <a:spcPts val="1400"/>
              </a:spcAft>
              <a:buNone/>
            </a:pPr>
            <a:r>
              <a:rPr lang="en" sz="1000" b="1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Source: </a:t>
            </a:r>
            <a:r>
              <a:rPr lang="en" sz="100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" sz="100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</a:rPr>
              <a:t>Elder, 2019)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41" name="Google Shape;441;p48" descr="Google Search with the words &quot;Abnormal Psychology&quot; entered into the search bar. The Gear icon in the upper right-hand side of the webpage has been highlighted and the menu options are shown. The Advanced Search option has been selected." title="Step 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1575" y="1505150"/>
            <a:ext cx="4152251" cy="172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48" descr="The Google advanced search form is shown and under 'Usage Rights' the option, 'free to use or share' has been selected." title="Step 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7473" y="3308350"/>
            <a:ext cx="3893852" cy="1832675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4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9"/>
          <p:cNvSpPr txBox="1">
            <a:spLocks noGrp="1"/>
          </p:cNvSpPr>
          <p:nvPr>
            <p:ph type="title"/>
          </p:nvPr>
        </p:nvSpPr>
        <p:spPr>
          <a:xfrm>
            <a:off x="193600" y="116550"/>
            <a:ext cx="8984100" cy="143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Strategy #4: OER By Discipline / Adoption Guides </a:t>
            </a:r>
            <a:endParaRPr/>
          </a:p>
        </p:txBody>
      </p:sp>
      <p:sp>
        <p:nvSpPr>
          <p:cNvPr id="449" name="Google Shape;449;p49"/>
          <p:cNvSpPr txBox="1"/>
          <p:nvPr/>
        </p:nvSpPr>
        <p:spPr>
          <a:xfrm>
            <a:off x="388225" y="1494900"/>
            <a:ext cx="3863700" cy="30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 Light"/>
              <a:buChar char="●"/>
            </a:pPr>
            <a:r>
              <a:rPr lang="en" sz="1800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Example: </a:t>
            </a:r>
            <a:r>
              <a:rPr lang="en" sz="1800">
                <a:solidFill>
                  <a:schemeClr val="dk1"/>
                </a:solidFill>
                <a:latin typeface="Karla Light"/>
                <a:ea typeface="Karla Light"/>
                <a:cs typeface="Karla Light"/>
                <a:sym typeface="Karla Light"/>
              </a:rPr>
              <a:t>The University of Ottawa Library’s </a:t>
            </a:r>
            <a:r>
              <a:rPr lang="en" sz="1800" u="sng">
                <a:solidFill>
                  <a:srgbClr val="2E363D"/>
                </a:solidFill>
                <a:highlight>
                  <a:srgbClr val="FFE599"/>
                </a:highlight>
                <a:latin typeface="Karla Light"/>
                <a:ea typeface="Karla Light"/>
                <a:cs typeface="Karla Light"/>
                <a:sym typeface="Karla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OER by Discipline Guide</a:t>
            </a:r>
            <a:r>
              <a:rPr lang="en" sz="1800">
                <a:solidFill>
                  <a:schemeClr val="dk1"/>
                </a:solidFill>
                <a:latin typeface="Karla Light"/>
                <a:ea typeface="Karla Light"/>
                <a:cs typeface="Karla Light"/>
                <a:sym typeface="Karla Light"/>
              </a:rPr>
              <a:t> maps to program areas at the university</a:t>
            </a:r>
            <a:endParaRPr sz="1800">
              <a:solidFill>
                <a:schemeClr val="dk1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Karla"/>
              <a:buChar char="●"/>
            </a:pPr>
            <a:r>
              <a:rPr lang="en" sz="1800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Example: </a:t>
            </a:r>
            <a:r>
              <a:rPr lang="en" sz="1800" u="sng">
                <a:solidFill>
                  <a:schemeClr val="hlink"/>
                </a:solidFill>
                <a:latin typeface="Karla Light"/>
                <a:ea typeface="Karla Light"/>
                <a:cs typeface="Karla Light"/>
                <a:sym typeface="Karla Light"/>
                <a:hlinkClick r:id="rId4"/>
              </a:rPr>
              <a:t>BCCampus</a:t>
            </a:r>
            <a:r>
              <a:rPr lang="en" sz="1800">
                <a:solidFill>
                  <a:schemeClr val="dk1"/>
                </a:solidFill>
                <a:latin typeface="Karla Light"/>
                <a:ea typeface="Karla Light"/>
                <a:cs typeface="Karla Light"/>
                <a:sym typeface="Karla Light"/>
              </a:rPr>
              <a:t>, a nonprofit organization that supports OER usage in the province of British Columbia, Canada, has created an </a:t>
            </a:r>
            <a:r>
              <a:rPr lang="en" sz="1800" u="sng">
                <a:solidFill>
                  <a:schemeClr val="hlink"/>
                </a:solidFill>
                <a:highlight>
                  <a:srgbClr val="FFE599"/>
                </a:highlight>
                <a:latin typeface="Karla Light"/>
                <a:ea typeface="Karla Light"/>
                <a:cs typeface="Karla Light"/>
                <a:sym typeface="Karla Light"/>
                <a:hlinkClick r:id="rId5"/>
              </a:rPr>
              <a:t>OER Adoption Finder</a:t>
            </a:r>
            <a:endParaRPr sz="20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450" name="Google Shape;450;p49" descr="UOttawa's OER by Discipline Guide" title="Image 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27225" y="1576675"/>
            <a:ext cx="1907236" cy="2999775"/>
          </a:xfrm>
          <a:prstGeom prst="rect">
            <a:avLst/>
          </a:prstGeom>
          <a:noFill/>
          <a:ln w="9525" cap="flat" cmpd="sng">
            <a:solidFill>
              <a:srgbClr val="767E8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51" name="Google Shape;451;p4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0"/>
          <p:cNvSpPr txBox="1">
            <a:spLocks noGrp="1"/>
          </p:cNvSpPr>
          <p:nvPr>
            <p:ph type="title"/>
          </p:nvPr>
        </p:nvSpPr>
        <p:spPr>
          <a:xfrm>
            <a:off x="193600" y="868325"/>
            <a:ext cx="91440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Strategy #5:  Other Spanish OER or Open Access Collections</a:t>
            </a:r>
            <a:endParaRPr/>
          </a:p>
        </p:txBody>
      </p:sp>
      <p:sp>
        <p:nvSpPr>
          <p:cNvPr id="457" name="Google Shape;457;p50"/>
          <p:cNvSpPr txBox="1"/>
          <p:nvPr/>
        </p:nvSpPr>
        <p:spPr>
          <a:xfrm>
            <a:off x="312025" y="1418700"/>
            <a:ext cx="8675100" cy="3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Font typeface="Poppins Light"/>
              <a:buChar char="●"/>
            </a:pPr>
            <a:r>
              <a:rPr lang="en" sz="1900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Procomun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Poppins Light"/>
              <a:buChar char="●"/>
            </a:pPr>
            <a:r>
              <a:rPr lang="en" sz="1800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4"/>
              </a:rPr>
              <a:t>Pressbooks’ Collection of Spanish-language OER / Open Access Books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Poppins Light"/>
              <a:buChar char="●"/>
            </a:pPr>
            <a:r>
              <a:rPr lang="en" sz="1800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5"/>
              </a:rPr>
              <a:t>OAPEN’s Spanish-language open access books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Poppins Light"/>
              <a:buChar char="●"/>
            </a:pPr>
            <a:r>
              <a:rPr lang="en" sz="1800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6"/>
              </a:rPr>
              <a:t>Universidad de Costa Rica’s Repositorio Kérwá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Poppins Light"/>
              <a:buChar char="●"/>
            </a:pPr>
            <a:r>
              <a:rPr lang="en" sz="1800" u="sng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7"/>
              </a:rPr>
              <a:t>Inter-American Development Bank’s Open Access Resources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Char char="●"/>
            </a:pPr>
            <a:r>
              <a:rPr lang="en" sz="19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OER Creation Projects</a:t>
            </a:r>
            <a:endParaRPr sz="1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Char char="○"/>
            </a:pPr>
            <a:r>
              <a:rPr lang="en" sz="1900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Proyecto EDIA</a:t>
            </a:r>
            <a:endParaRPr sz="1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900"/>
              <a:buFont typeface="Poppins Light"/>
              <a:buChar char="○"/>
            </a:pPr>
            <a:r>
              <a:rPr lang="en" sz="1900" u="sng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</a:t>
            </a:r>
            <a:endParaRPr sz="18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58" name="Google Shape;458;p5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1"/>
          <p:cNvSpPr txBox="1">
            <a:spLocks noGrp="1"/>
          </p:cNvSpPr>
          <p:nvPr>
            <p:ph type="title"/>
          </p:nvPr>
        </p:nvSpPr>
        <p:spPr>
          <a:xfrm>
            <a:off x="117400" y="465555"/>
            <a:ext cx="8984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/>
              <a:t>An Example of an OER Search Strategy</a:t>
            </a:r>
            <a:endParaRPr sz="3500" dirty="0"/>
          </a:p>
        </p:txBody>
      </p:sp>
      <p:sp>
        <p:nvSpPr>
          <p:cNvPr id="464" name="Google Shape;464;p51"/>
          <p:cNvSpPr txBox="1"/>
          <p:nvPr/>
        </p:nvSpPr>
        <p:spPr>
          <a:xfrm>
            <a:off x="235825" y="864450"/>
            <a:ext cx="8372400" cy="38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Barbara teaches </a:t>
            </a:r>
            <a:r>
              <a:rPr lang="en" sz="1500" b="1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abnormal psychology.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She wants to find videos, readings, &amp; case studies that are OER. Here is a </a:t>
            </a:r>
            <a:r>
              <a:rPr lang="en" sz="1500" b="1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broad search strategy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she follows:</a:t>
            </a:r>
            <a:endParaRPr sz="1500" dirty="0">
              <a:solidFill>
                <a:srgbClr val="373D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596900" lvl="0" indent="-323850" algn="l" rtl="0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Clr>
                <a:srgbClr val="373D3F"/>
              </a:buClr>
              <a:buSzPts val="1500"/>
              <a:buFont typeface="Karla"/>
              <a:buAutoNum type="arabicPeriod"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Searches </a:t>
            </a:r>
            <a:r>
              <a:rPr lang="en" sz="1500" u="sng" dirty="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Textbook Library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for </a:t>
            </a:r>
            <a:r>
              <a:rPr lang="en" sz="1500" dirty="0">
                <a:solidFill>
                  <a:srgbClr val="373D3F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“Psychology.”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Reviews </a:t>
            </a:r>
            <a:r>
              <a:rPr lang="en" sz="1500" b="1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Table of Contents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for to find chapters/sections for her course.</a:t>
            </a:r>
            <a:endParaRPr sz="1500" dirty="0">
              <a:solidFill>
                <a:srgbClr val="373D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5969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73D3F"/>
              </a:buClr>
              <a:buSzPts val="1500"/>
              <a:buFont typeface="Poppins"/>
              <a:buAutoNum type="arabicPeriod"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Searches </a:t>
            </a:r>
            <a:r>
              <a:rPr lang="en" sz="1500" u="sng" dirty="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OASIS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, a federated OER search for </a:t>
            </a:r>
            <a:r>
              <a:rPr lang="en" sz="1500" dirty="0">
                <a:solidFill>
                  <a:srgbClr val="373D3F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“abnormal psychology.”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sz="1500" dirty="0">
              <a:solidFill>
                <a:srgbClr val="373D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5969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73D3F"/>
              </a:buClr>
              <a:buSzPts val="1500"/>
              <a:buFont typeface="Poppins"/>
              <a:buAutoNum type="arabicPeriod"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Searches </a:t>
            </a:r>
            <a:r>
              <a:rPr lang="en" sz="1500" u="sng" dirty="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 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for videos on </a:t>
            </a:r>
            <a:r>
              <a:rPr lang="en" sz="1500" dirty="0">
                <a:solidFill>
                  <a:srgbClr val="373D3F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specific topics related to Abnormal Psychology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. She uses the post-search Creative Commons filter.</a:t>
            </a:r>
            <a:endParaRPr sz="1500" dirty="0">
              <a:solidFill>
                <a:srgbClr val="373D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5969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73D3F"/>
              </a:buClr>
              <a:buSzPts val="1500"/>
              <a:buFont typeface="Poppins"/>
              <a:buAutoNum type="arabicPeriod"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Lastly, conducts an </a:t>
            </a:r>
            <a:r>
              <a:rPr lang="en" sz="1500" u="sng" dirty="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Advanced Search in Google</a:t>
            </a: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 for </a:t>
            </a:r>
            <a:r>
              <a:rPr lang="en" sz="1500" dirty="0">
                <a:solidFill>
                  <a:srgbClr val="373D3F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</a:rPr>
              <a:t>“Abnormal Psychology”.</a:t>
            </a:r>
            <a:endParaRPr sz="1500" dirty="0">
              <a:solidFill>
                <a:srgbClr val="373D3F"/>
              </a:solidFill>
              <a:highlight>
                <a:srgbClr val="FFE599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 dirty="0">
                <a:solidFill>
                  <a:srgbClr val="373D3F"/>
                </a:solidFill>
                <a:latin typeface="Poppins"/>
                <a:ea typeface="Poppins"/>
                <a:cs typeface="Poppins"/>
                <a:sym typeface="Poppins"/>
              </a:rPr>
              <a:t>By the end, Barbara compiles the following OER list for </a:t>
            </a:r>
            <a:r>
              <a:rPr lang="en" sz="1500" u="sng" dirty="0">
                <a:solidFill>
                  <a:srgbClr val="2E363D"/>
                </a:solidFill>
                <a:highlight>
                  <a:srgbClr val="FFE599"/>
                </a:highlight>
                <a:latin typeface="Poppins"/>
                <a:ea typeface="Poppins"/>
                <a:cs typeface="Poppins"/>
                <a:sym typeface="Poppi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Abnormal Psychology</a:t>
            </a:r>
            <a:endParaRPr sz="1000" b="1" dirty="0">
              <a:solidFill>
                <a:srgbClr val="43434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lnSpc>
                <a:spcPct val="150000"/>
              </a:lnSpc>
              <a:spcBef>
                <a:spcPts val="1400"/>
              </a:spcBef>
              <a:spcAft>
                <a:spcPts val="1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b="1" dirty="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Source: </a:t>
            </a:r>
            <a:r>
              <a:rPr lang="en" sz="1000" dirty="0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 (</a:t>
            </a:r>
            <a:r>
              <a:rPr lang="en" sz="1000" dirty="0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</a:rPr>
              <a:t>Elder, 2019). </a:t>
            </a:r>
            <a:endParaRPr sz="2000" dirty="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65" name="Google Shape;465;p5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52"/>
          <p:cNvSpPr txBox="1"/>
          <p:nvPr/>
        </p:nvSpPr>
        <p:spPr>
          <a:xfrm>
            <a:off x="2926800" y="1212150"/>
            <a:ext cx="3333300" cy="24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Group Activity</a:t>
            </a:r>
            <a:endParaRPr sz="4500" b="1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500" b="1" u="sng">
                <a:solidFill>
                  <a:schemeClr val="hlink"/>
                </a:solidFill>
                <a:highlight>
                  <a:schemeClr val="lt1"/>
                </a:highlight>
                <a:latin typeface="Poppins"/>
                <a:ea typeface="Poppins"/>
                <a:cs typeface="Poppins"/>
                <a:sym typeface="Poppins"/>
                <a:hlinkClick r:id="rId3"/>
              </a:rPr>
              <a:t>Link to Resource Document</a:t>
            </a:r>
            <a:endParaRPr sz="2500" b="1">
              <a:solidFill>
                <a:schemeClr val="lt1"/>
              </a:solidFill>
              <a:highlight>
                <a:schemeClr val="lt1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1" name="Google Shape;471;p52"/>
          <p:cNvSpPr txBox="1">
            <a:spLocks noGrp="1"/>
          </p:cNvSpPr>
          <p:nvPr>
            <p:ph type="title" idx="4294967295"/>
          </p:nvPr>
        </p:nvSpPr>
        <p:spPr>
          <a:xfrm>
            <a:off x="8556625" y="4576763"/>
            <a:ext cx="434975" cy="4349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91425" tIns="91425" rIns="91425" bIns="914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0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Poppins"/>
                <a:cs typeface="Poppins"/>
                <a:sym typeface="Poppin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39</a:t>
            </a:fld>
            <a:endParaRPr kumimoji="0" lang="en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Ice Breaker</a:t>
            </a:r>
            <a:endParaRPr/>
          </a:p>
        </p:txBody>
      </p:sp>
      <p:sp>
        <p:nvSpPr>
          <p:cNvPr id="169" name="Google Shape;169;p17"/>
          <p:cNvSpPr txBox="1">
            <a:spLocks noGrp="1"/>
          </p:cNvSpPr>
          <p:nvPr>
            <p:ph type="body" idx="1"/>
          </p:nvPr>
        </p:nvSpPr>
        <p:spPr>
          <a:xfrm>
            <a:off x="607650" y="1849225"/>
            <a:ext cx="4267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Let’s get to know each other by answering a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few questions </a:t>
            </a:r>
            <a:r>
              <a:rPr lang="en" sz="2000"/>
              <a:t>using the tool, </a:t>
            </a: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Mentimeter!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0" name="Google Shape;170;p1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71" name="Google Shape;171;p17" descr="Image of a pencil and eraser on a green background."/>
          <p:cNvPicPr preferRelativeResize="0"/>
          <p:nvPr/>
        </p:nvPicPr>
        <p:blipFill rotWithShape="1">
          <a:blip r:embed="rId3">
            <a:alphaModFix/>
          </a:blip>
          <a:srcRect t="7748" b="7748"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3"/>
          <p:cNvSpPr txBox="1">
            <a:spLocks noGrp="1"/>
          </p:cNvSpPr>
          <p:nvPr>
            <p:ph type="ctrTitle"/>
          </p:nvPr>
        </p:nvSpPr>
        <p:spPr>
          <a:xfrm>
            <a:off x="2668800" y="1915650"/>
            <a:ext cx="4184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Thank You!</a:t>
            </a:r>
            <a:endParaRPr sz="4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York University Libraries</a:t>
            </a: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June 6, 2023</a:t>
            </a: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</p:txBody>
      </p:sp>
      <p:pic>
        <p:nvPicPr>
          <p:cNvPr id="477" name="Google Shape;477;p53" descr="Creative Commons Attribution Log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325" y="4255975"/>
            <a:ext cx="865500" cy="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53"/>
          <p:cNvSpPr txBox="1"/>
          <p:nvPr/>
        </p:nvSpPr>
        <p:spPr>
          <a:xfrm>
            <a:off x="273775" y="4560900"/>
            <a:ext cx="66555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Poppins"/>
                <a:ea typeface="Poppins"/>
                <a:cs typeface="Poppins"/>
                <a:sym typeface="Poppins"/>
              </a:rPr>
              <a:t>These slides, authored by Stephanie Quail, Sarah Coysh, &amp; Priscilla Carmini,  are available under a </a:t>
            </a:r>
            <a:r>
              <a:rPr lang="en" sz="1300" u="sng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 international license</a:t>
            </a:r>
            <a:endParaRPr sz="13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79" name="Google Shape;479;p53" descr="Magnifying glass icon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49225" y="897750"/>
            <a:ext cx="941700" cy="9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54"/>
          <p:cNvSpPr txBox="1">
            <a:spLocks noGrp="1"/>
          </p:cNvSpPr>
          <p:nvPr>
            <p:ph type="title"/>
          </p:nvPr>
        </p:nvSpPr>
        <p:spPr>
          <a:xfrm>
            <a:off x="457325" y="326350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&amp; Image Credits</a:t>
            </a:r>
            <a:endParaRPr/>
          </a:p>
        </p:txBody>
      </p:sp>
      <p:sp>
        <p:nvSpPr>
          <p:cNvPr id="486" name="Google Shape;486;p54"/>
          <p:cNvSpPr txBox="1">
            <a:spLocks noGrp="1"/>
          </p:cNvSpPr>
          <p:nvPr>
            <p:ph type="body" idx="4294967295"/>
          </p:nvPr>
        </p:nvSpPr>
        <p:spPr>
          <a:xfrm>
            <a:off x="168600" y="780850"/>
            <a:ext cx="8823000" cy="419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theme by: 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Presentation template by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3"/>
              </a:rPr>
              <a:t>SlidesCarnival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available under a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4"/>
              </a:rPr>
              <a:t>CC BY 4.0 International license 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/ Modified by Stephanie Quail</a:t>
            </a:r>
            <a:endParaRPr sz="11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1 &amp; 40 : </a:t>
            </a:r>
            <a:r>
              <a:rPr lang="en" sz="1100" u="sng">
                <a:hlinkClick r:id="rId5"/>
              </a:rPr>
              <a:t>Photo</a:t>
            </a:r>
            <a:r>
              <a:rPr lang="en" sz="1100"/>
              <a:t> by </a:t>
            </a:r>
            <a:r>
              <a:rPr lang="en" sz="1100" u="sng">
                <a:hlinkClick r:id="rId6"/>
              </a:rPr>
              <a:t>Marina Leonova</a:t>
            </a:r>
            <a:r>
              <a:rPr lang="en" sz="1100"/>
              <a:t> on </a:t>
            </a:r>
            <a:r>
              <a:rPr lang="en" sz="1100" u="sng">
                <a:hlinkClick r:id="rId7"/>
              </a:rPr>
              <a:t>Pexels</a:t>
            </a:r>
            <a:r>
              <a:rPr lang="en" sz="1100"/>
              <a:t> / Available under </a:t>
            </a:r>
            <a:r>
              <a:rPr lang="en" sz="1100" u="sng">
                <a:hlinkClick r:id="rId8"/>
              </a:rPr>
              <a:t>Pexels licence</a:t>
            </a:r>
            <a:endParaRPr sz="1100"/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3: </a:t>
            </a:r>
            <a:r>
              <a:rPr lang="en" sz="1100"/>
              <a:t>Map from </a:t>
            </a:r>
            <a:r>
              <a:rPr lang="en" sz="1100" u="sng">
                <a:hlinkClick r:id="rId9"/>
              </a:rPr>
              <a:t>Native Land website</a:t>
            </a:r>
            <a:endParaRPr sz="1100"/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4: </a:t>
            </a:r>
            <a:r>
              <a:rPr lang="en" sz="1100" u="sng">
                <a:hlinkClick r:id="rId10"/>
              </a:rPr>
              <a:t>Photo</a:t>
            </a:r>
            <a:r>
              <a:rPr lang="en" sz="1100"/>
              <a:t> by </a:t>
            </a:r>
            <a:r>
              <a:rPr lang="en" sz="1100" u="sng">
                <a:hlinkClick r:id="rId11"/>
              </a:rPr>
              <a:t>Karolina Grabowski</a:t>
            </a:r>
            <a:r>
              <a:rPr lang="en" sz="1100"/>
              <a:t> on </a:t>
            </a:r>
            <a:r>
              <a:rPr lang="en" sz="1100" u="sng">
                <a:hlinkClick r:id="rId7"/>
              </a:rPr>
              <a:t>Pexels</a:t>
            </a:r>
            <a:r>
              <a:rPr lang="en" sz="1100"/>
              <a:t> / Available under </a:t>
            </a:r>
            <a:r>
              <a:rPr lang="en" sz="1100" u="sng">
                <a:hlinkClick r:id="rId8"/>
              </a:rPr>
              <a:t>Pexels licence</a:t>
            </a:r>
            <a:endParaRPr sz="1100"/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12: </a:t>
            </a:r>
            <a:r>
              <a:rPr lang="en" sz="1100" u="sng">
                <a:hlinkClick r:id="rId12"/>
              </a:rPr>
              <a:t>Photo</a:t>
            </a:r>
            <a:r>
              <a:rPr lang="en" sz="1100"/>
              <a:t> by </a:t>
            </a:r>
            <a:r>
              <a:rPr lang="en" sz="1100" u="sng">
                <a:hlinkClick r:id="rId13"/>
              </a:rPr>
              <a:t>Liza Summer</a:t>
            </a:r>
            <a:r>
              <a:rPr lang="en" sz="1100"/>
              <a:t> on </a:t>
            </a:r>
            <a:r>
              <a:rPr lang="en" sz="1100" u="sng">
                <a:hlinkClick r:id="rId7"/>
              </a:rPr>
              <a:t>Pexels</a:t>
            </a:r>
            <a:r>
              <a:rPr lang="en" sz="1100"/>
              <a:t> / Available under </a:t>
            </a:r>
            <a:r>
              <a:rPr lang="en" sz="1100" u="sng">
                <a:hlinkClick r:id="rId8"/>
              </a:rPr>
              <a:t>Pexels licence</a:t>
            </a:r>
            <a:endParaRPr sz="1100"/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Slides 15 &amp; 16: </a:t>
            </a:r>
            <a:r>
              <a:rPr lang="en" sz="1100" u="sng">
                <a:hlinkClick r:id="rId14"/>
              </a:rPr>
              <a:t>Untitled image</a:t>
            </a:r>
            <a:r>
              <a:rPr lang="en" sz="1100"/>
              <a:t> by </a:t>
            </a:r>
            <a:r>
              <a:rPr lang="en" sz="1100" u="sng">
                <a:hlinkClick r:id="rId15"/>
              </a:rPr>
              <a:t>harishs</a:t>
            </a:r>
            <a:r>
              <a:rPr lang="en" sz="1100"/>
              <a:t> on </a:t>
            </a:r>
            <a:r>
              <a:rPr lang="en" sz="1100" u="sng">
                <a:hlinkClick r:id="rId16"/>
              </a:rPr>
              <a:t>Pixabay</a:t>
            </a:r>
            <a:r>
              <a:rPr lang="en" sz="1100"/>
              <a:t> / Available under a </a:t>
            </a:r>
            <a:r>
              <a:rPr lang="en" sz="1100" u="sng">
                <a:hlinkClick r:id="rId17"/>
              </a:rPr>
              <a:t>Pixabay license</a:t>
            </a:r>
            <a:endParaRPr sz="11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22: </a:t>
            </a:r>
            <a:r>
              <a:rPr lang="en" sz="1100" u="sng">
                <a:hlinkClick r:id="rId18"/>
              </a:rPr>
              <a:t>Photo</a:t>
            </a:r>
            <a:r>
              <a:rPr lang="en" sz="1100"/>
              <a:t> by </a:t>
            </a:r>
            <a:r>
              <a:rPr lang="en" sz="1100" u="sng">
                <a:hlinkClick r:id="rId11"/>
              </a:rPr>
              <a:t>Karolina Grabowski</a:t>
            </a:r>
            <a:r>
              <a:rPr lang="en" sz="1100"/>
              <a:t> on </a:t>
            </a:r>
            <a:r>
              <a:rPr lang="en" sz="1100" u="sng">
                <a:hlinkClick r:id="rId7"/>
              </a:rPr>
              <a:t>Pexels</a:t>
            </a:r>
            <a:r>
              <a:rPr lang="en" sz="1100"/>
              <a:t> / Available under </a:t>
            </a:r>
            <a:r>
              <a:rPr lang="en" sz="1100" u="sng">
                <a:hlinkClick r:id="rId8"/>
              </a:rPr>
              <a:t>Pexels licence</a:t>
            </a:r>
            <a:endParaRPr sz="11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26: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19"/>
              </a:rPr>
              <a:t>Image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from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0"/>
              </a:rPr>
              <a:t>Creative Commons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,  available under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4"/>
              </a:rPr>
              <a:t>Creative Commons Attribution 4.0 International</a:t>
            </a:r>
            <a:endParaRPr sz="11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27: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1"/>
              </a:rPr>
              <a:t>Creative Commons licence buttons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by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0"/>
              </a:rPr>
              <a:t>Creative Commons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/ Available under a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4"/>
              </a:rPr>
              <a:t>Creative Commons Attribution 4.0 International licence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</a:t>
            </a:r>
            <a:endParaRPr sz="11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35: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2"/>
              </a:rPr>
              <a:t>Photo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by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3"/>
              </a:rPr>
              <a:t>Amy Hirschi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on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4"/>
              </a:rPr>
              <a:t>Unsplash 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/ Available under </a:t>
            </a:r>
            <a:r>
              <a:rPr lang="en" sz="1100" u="sng">
                <a:latin typeface="Poppins"/>
                <a:ea typeface="Poppins"/>
                <a:cs typeface="Poppins"/>
                <a:sym typeface="Poppins"/>
                <a:hlinkClick r:id="rId25"/>
              </a:rPr>
              <a:t>Unsplash licence</a:t>
            </a:r>
            <a:endParaRPr sz="11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36: </a:t>
            </a:r>
            <a:r>
              <a:rPr lang="en" sz="1100" u="sng">
                <a:hlinkClick r:id="rId26"/>
              </a:rPr>
              <a:t>Photo</a:t>
            </a:r>
            <a:r>
              <a:rPr lang="en" sz="1100"/>
              <a:t> by </a:t>
            </a:r>
            <a:r>
              <a:rPr lang="en" sz="1100" u="sng">
                <a:hlinkClick r:id="rId27"/>
              </a:rPr>
              <a:t>Fauxels</a:t>
            </a:r>
            <a:r>
              <a:rPr lang="en" sz="1100"/>
              <a:t> on </a:t>
            </a:r>
            <a:r>
              <a:rPr lang="en" sz="1100" u="sng">
                <a:hlinkClick r:id="rId7"/>
              </a:rPr>
              <a:t>Pexels</a:t>
            </a:r>
            <a:r>
              <a:rPr lang="en" sz="1100"/>
              <a:t> / Available under </a:t>
            </a:r>
            <a:r>
              <a:rPr lang="en" sz="1100" u="sng">
                <a:hlinkClick r:id="rId8"/>
              </a:rPr>
              <a:t>Pexels licence</a:t>
            </a:r>
            <a:endParaRPr sz="11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Slides 7, 10, 11, 17-21, 24, 28-30, 33-36: 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Screenshots of various resources taken by S. Quail</a:t>
            </a:r>
            <a:endParaRPr sz="11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845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Poppins"/>
              <a:buChar char="●"/>
            </a:pPr>
            <a:r>
              <a:rPr lang="en" sz="1100" b="1">
                <a:latin typeface="Poppins"/>
                <a:ea typeface="Poppins"/>
                <a:cs typeface="Poppins"/>
                <a:sym typeface="Poppins"/>
              </a:rPr>
              <a:t>Slide 1 &amp; 40: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1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28"/>
              </a:rPr>
              <a:t>Magnifying icon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by </a:t>
            </a:r>
            <a:r>
              <a:rPr lang="en" sz="11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29"/>
              </a:rPr>
              <a:t>Freepik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on </a:t>
            </a:r>
            <a:r>
              <a:rPr lang="en" sz="11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0"/>
              </a:rPr>
              <a:t>Flaticon</a:t>
            </a:r>
            <a:r>
              <a:rPr lang="en" sz="1100">
                <a:latin typeface="Poppins"/>
                <a:ea typeface="Poppins"/>
                <a:cs typeface="Poppins"/>
                <a:sym typeface="Poppins"/>
              </a:rPr>
              <a:t> / Available under a </a:t>
            </a:r>
            <a:r>
              <a:rPr lang="en" sz="11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1"/>
              </a:rPr>
              <a:t>Flaticon license</a:t>
            </a:r>
            <a:endParaRPr sz="1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5" name="Google Shape;485;p5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55"/>
          <p:cNvSpPr txBox="1">
            <a:spLocks noGrp="1"/>
          </p:cNvSpPr>
          <p:nvPr>
            <p:ph type="title"/>
          </p:nvPr>
        </p:nvSpPr>
        <p:spPr>
          <a:xfrm>
            <a:off x="457325" y="326350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- Part 1</a:t>
            </a:r>
            <a:endParaRPr/>
          </a:p>
        </p:txBody>
      </p:sp>
      <p:sp>
        <p:nvSpPr>
          <p:cNvPr id="493" name="Google Shape;493;p55"/>
          <p:cNvSpPr txBox="1">
            <a:spLocks noGrp="1"/>
          </p:cNvSpPr>
          <p:nvPr>
            <p:ph type="body" idx="4294967295"/>
          </p:nvPr>
        </p:nvSpPr>
        <p:spPr>
          <a:xfrm>
            <a:off x="603075" y="1009450"/>
            <a:ext cx="8388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7: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Santa Ana College. (2017, November 16). 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S</a:t>
            </a:r>
            <a:r>
              <a:rPr lang="en" sz="1000" i="1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AC student panel OpenEd 2017 – Cost factor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[Video file]. YouTube. https://www.youtube.com/watch?v=sZ6mTgQxG7A&amp;feature=youtu.be / Available under a </a:t>
            </a:r>
            <a:r>
              <a:rPr lang="en" sz="1000" u="sng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licence</a:t>
            </a:r>
            <a:endParaRPr sz="1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8: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Moore, H. (2014, April 15).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5"/>
              </a:rPr>
              <a:t>Soaring tuition costs force students to work more hours: analysis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. 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CBC.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Retrieved from http://www.cbc.ca/news/canada/manitoba/soaring-tuition-costs-force-students-to-work-more-hours-analysis-1.2610095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9: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  Fletch, C., Webster, J., Cornett, A., Niznik, A., Gardner, T., &amp; Knaff, C. (2022, Nov). S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tudent financial wellness survey: Fall 2021 semester results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. 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Trellis Research.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https://www.trelliscompany.org/wp-content/uploads/2022/11/SFWS-Report-Fall-2021.pdf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10: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York University. (n.d.).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7"/>
              </a:rPr>
              <a:t>Undergraduate tuition fees.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 In 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Future students.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Retrieved November 2021, from https://futurestudents.yorku.ca/tuition 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11: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LULCoffeehouse. (2019, March 4).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8"/>
              </a:rPr>
              <a:t>Textbooks or food? Manuels ou nourriture? #OEWeek @eCampusOntario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 [Twitter post]. Retrieved from https://twitter.com/LULCoffeehouse/status/1102637276167839745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11: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Amy_nusbaum. (2018, August 24).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9"/>
              </a:rPr>
              <a:t>Okay, friends, gather around for a story about why open access textbooks are so incredibly important (shared with permission of the student)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. [Twitter post]. Retrieved from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9"/>
              </a:rPr>
              <a:t>https://twitter.com/amy_nusbaum/status/1033021736512413696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14: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UNESCO. (n.d.).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10"/>
              </a:rPr>
              <a:t>Open educational resources (OER)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. Retrieved May 22, 2023, from https://en.unesco.org/themes/building-knowledge-societies/oer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2" name="Google Shape;492;p5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6"/>
          <p:cNvSpPr txBox="1">
            <a:spLocks noGrp="1"/>
          </p:cNvSpPr>
          <p:nvPr>
            <p:ph type="title"/>
          </p:nvPr>
        </p:nvSpPr>
        <p:spPr>
          <a:xfrm>
            <a:off x="457325" y="326350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 - Part 2</a:t>
            </a:r>
            <a:endParaRPr/>
          </a:p>
        </p:txBody>
      </p:sp>
      <p:sp>
        <p:nvSpPr>
          <p:cNvPr id="500" name="Google Shape;500;p56"/>
          <p:cNvSpPr txBox="1">
            <a:spLocks noGrp="1"/>
          </p:cNvSpPr>
          <p:nvPr>
            <p:ph type="body" idx="4294967295"/>
          </p:nvPr>
        </p:nvSpPr>
        <p:spPr>
          <a:xfrm>
            <a:off x="603075" y="1009450"/>
            <a:ext cx="8388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Slides 15 &amp; 16: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Allen, N. via The Association for Learning Technology’s YouTube channel [ALT]. (2017, April 5). </a:t>
            </a:r>
            <a:r>
              <a:rPr lang="en" sz="1000" u="sng">
                <a:latin typeface="Poppins"/>
                <a:ea typeface="Poppins"/>
                <a:cs typeface="Poppins"/>
                <a:sym typeface="Poppins"/>
                <a:hlinkClick r:id="rId3"/>
              </a:rPr>
              <a:t>Communicating “open”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 [Section of video file – 1:08:31-1:29:54]. In 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OER17 sessions: 1458 | 1462 | 1483 | 1584.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Retrieved from https://www.youtube.com/watch?v=pBpLQNsAj_g&amp;t=68m30s</a:t>
            </a:r>
            <a:endParaRPr sz="1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Slides 15 &amp; 16: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Wiley, D. (n.d. B). 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4"/>
              </a:rPr>
              <a:t>Defining the “open” in open content and open educational resources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. Retrieved May 22, 2020, from http://opencontent.org/definition/ </a:t>
            </a:r>
            <a:endParaRPr sz="1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Karla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24: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University of Guelph Library. (2018, September 21). </a:t>
            </a:r>
            <a:r>
              <a:rPr lang="en" sz="1000" i="1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5"/>
              </a:rPr>
              <a:t>What are Creative Commons licenses?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[Video file]. YouTube. https://www.youtube.com/watch?v=srVPLrmlBJY / Available under a </a:t>
            </a:r>
            <a:r>
              <a:rPr lang="en" sz="1000" u="sng">
                <a:solidFill>
                  <a:srgbClr val="2E363D"/>
                </a:solidFill>
                <a:latin typeface="Poppins"/>
                <a:ea typeface="Poppins"/>
                <a:cs typeface="Poppins"/>
                <a:sym typeface="Poppi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licence</a:t>
            </a:r>
            <a:endParaRPr sz="1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Karla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27: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Wiley, D. (n.d. A). </a:t>
            </a:r>
            <a:r>
              <a:rPr lang="en" sz="1000" i="1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7"/>
              </a:rPr>
              <a:t>Creative Commons, the 5Rs, and OER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[Google Slides presentation]. https://docs.google.com/presentation/d/15DhTr6A5i6PYWtUriyvxGJYCriobgm_BxvxdL2yoI9g/edit#slide=id.g4b305805a9_0_22</a:t>
            </a:r>
            <a:endParaRPr sz="1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Karla"/>
              <a:buChar char="●"/>
            </a:pPr>
            <a:r>
              <a:rPr lang="en" sz="1000" b="1">
                <a:latin typeface="Poppins"/>
                <a:ea typeface="Poppins"/>
                <a:cs typeface="Poppins"/>
                <a:sym typeface="Poppins"/>
              </a:rPr>
              <a:t>Slide 35 &amp; 38: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Elder, A. (2019). </a:t>
            </a:r>
            <a:r>
              <a:rPr lang="en" sz="1000" i="1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8"/>
              </a:rPr>
              <a:t>The OER starter kit.</a:t>
            </a:r>
            <a:r>
              <a:rPr lang="en" sz="1000" i="1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1000">
                <a:latin typeface="Poppins"/>
                <a:ea typeface="Poppins"/>
                <a:cs typeface="Poppins"/>
                <a:sym typeface="Poppins"/>
              </a:rPr>
              <a:t>Iowa State University Digital Press. https://iastate.pressbooks.pub/oerstarterkit/chapter/introduction/</a:t>
            </a:r>
            <a:endParaRPr sz="10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9" name="Google Shape;499;p5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43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77" name="Google Shape;177;p18"/>
          <p:cNvSpPr txBox="1">
            <a:spLocks noGrp="1"/>
          </p:cNvSpPr>
          <p:nvPr>
            <p:ph type="body" idx="4294967295"/>
          </p:nvPr>
        </p:nvSpPr>
        <p:spPr>
          <a:xfrm>
            <a:off x="457200" y="1849225"/>
            <a:ext cx="3906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AutoNum type="arabicPeriod"/>
            </a:pPr>
            <a:r>
              <a:rPr lang="en" sz="2000"/>
              <a:t>Higher Ed &amp; Student Debt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AutoNum type="arabicPeriod"/>
            </a:pPr>
            <a:r>
              <a:rPr lang="en" sz="2000"/>
              <a:t>OER 101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AutoNum type="arabicPeriod"/>
            </a:pPr>
            <a:r>
              <a:rPr lang="en" sz="2000"/>
              <a:t>Open Licensing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AutoNum type="arabicPeriod"/>
            </a:pPr>
            <a:r>
              <a:rPr lang="en" sz="2000"/>
              <a:t>Finding &amp; Locating OER</a:t>
            </a:r>
            <a:endParaRPr sz="2000"/>
          </a:p>
          <a:p>
            <a:pPr marL="457200" lvl="0" indent="-3556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Poppins"/>
              <a:buAutoNum type="arabicPeriod"/>
            </a:pPr>
            <a:r>
              <a:rPr lang="en" sz="2000"/>
              <a:t>Group Activity: Compile a List of Open Education Resources for the HUC Community</a:t>
            </a:r>
            <a:endParaRPr sz="2000"/>
          </a:p>
        </p:txBody>
      </p:sp>
      <p:sp>
        <p:nvSpPr>
          <p:cNvPr id="178" name="Google Shape;178;p18"/>
          <p:cNvSpPr/>
          <p:nvPr/>
        </p:nvSpPr>
        <p:spPr>
          <a:xfrm>
            <a:off x="4455250" y="877750"/>
            <a:ext cx="4618800" cy="4472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 b="1">
                <a:latin typeface="Poppins"/>
                <a:ea typeface="Poppins"/>
                <a:cs typeface="Poppins"/>
                <a:sym typeface="Poppins"/>
              </a:rPr>
              <a:t>Learning Outcomes</a:t>
            </a:r>
            <a:endParaRPr sz="2000"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Poppins"/>
              <a:buChar char="●"/>
            </a:pPr>
            <a:r>
              <a:rPr lang="en" sz="2000">
                <a:latin typeface="Poppins"/>
                <a:ea typeface="Poppins"/>
                <a:cs typeface="Poppins"/>
                <a:sym typeface="Poppins"/>
              </a:rPr>
              <a:t>Define OER </a:t>
            </a:r>
            <a:endParaRPr sz="2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Poppins"/>
              <a:buChar char="●"/>
            </a:pPr>
            <a:r>
              <a:rPr lang="en" sz="2000">
                <a:latin typeface="Poppins"/>
                <a:ea typeface="Poppins"/>
                <a:cs typeface="Poppins"/>
                <a:sym typeface="Poppins"/>
              </a:rPr>
              <a:t>Develop OER searching skills  </a:t>
            </a:r>
            <a:endParaRPr sz="2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Poppins"/>
              <a:buChar char="●"/>
            </a:pPr>
            <a:r>
              <a:rPr lang="en" sz="2000">
                <a:latin typeface="Poppins"/>
                <a:ea typeface="Poppins"/>
                <a:cs typeface="Poppins"/>
                <a:sym typeface="Poppins"/>
              </a:rPr>
              <a:t>Describe OER benefits for students &amp; faculty </a:t>
            </a:r>
            <a:endParaRPr sz="2000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55600" algn="l" rtl="0">
              <a:spcBef>
                <a:spcPts val="1000"/>
              </a:spcBef>
              <a:spcAft>
                <a:spcPts val="1000"/>
              </a:spcAft>
              <a:buSzPts val="2000"/>
              <a:buFont typeface="Poppins"/>
              <a:buChar char="●"/>
            </a:pPr>
            <a:r>
              <a:rPr lang="en" sz="2000">
                <a:latin typeface="Poppins"/>
                <a:ea typeface="Poppins"/>
                <a:cs typeface="Poppins"/>
                <a:sym typeface="Poppins"/>
              </a:rPr>
              <a:t>Discuss open licensing models</a:t>
            </a:r>
            <a:endParaRPr/>
          </a:p>
        </p:txBody>
      </p:sp>
      <p:sp>
        <p:nvSpPr>
          <p:cNvPr id="179" name="Google Shape;179;p1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"/>
          <p:cNvSpPr txBox="1">
            <a:spLocks noGrp="1"/>
          </p:cNvSpPr>
          <p:nvPr>
            <p:ph type="ctrTitle"/>
          </p:nvPr>
        </p:nvSpPr>
        <p:spPr>
          <a:xfrm>
            <a:off x="2569800" y="2617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 Education &amp; Student Debt</a:t>
            </a:r>
            <a:endParaRPr/>
          </a:p>
        </p:txBody>
      </p:sp>
      <p:sp>
        <p:nvSpPr>
          <p:cNvPr id="185" name="Google Shape;185;p19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0"/>
          <p:cNvSpPr txBox="1">
            <a:spLocks noGrp="1"/>
          </p:cNvSpPr>
          <p:nvPr>
            <p:ph type="title"/>
          </p:nvPr>
        </p:nvSpPr>
        <p:spPr>
          <a:xfrm>
            <a:off x="346000" y="944525"/>
            <a:ext cx="57189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Student Perspectives on Textbooks</a:t>
            </a:r>
            <a:endParaRPr dirty="0"/>
          </a:p>
        </p:txBody>
      </p:sp>
      <p:sp>
        <p:nvSpPr>
          <p:cNvPr id="191" name="Google Shape;191;p20"/>
          <p:cNvSpPr txBox="1"/>
          <p:nvPr/>
        </p:nvSpPr>
        <p:spPr>
          <a:xfrm>
            <a:off x="4956875" y="1627625"/>
            <a:ext cx="3599100" cy="22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latin typeface="Poppins"/>
                <a:ea typeface="Poppins"/>
                <a:cs typeface="Poppins"/>
                <a:sym typeface="Poppins"/>
              </a:rPr>
              <a:t>As you watch this video, think about the following questions: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Poppins Light"/>
              <a:buChar char="●"/>
            </a:pP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What types of barriers did this student face?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Font typeface="Poppins Light"/>
              <a:buChar char="●"/>
            </a:pP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How did OER help him overcome these barriers?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SzPts val="1400"/>
              <a:buFont typeface="Poppins Light"/>
              <a:buChar char="●"/>
            </a:pPr>
            <a:r>
              <a:rPr lang="en">
                <a:latin typeface="Poppins Light"/>
                <a:ea typeface="Poppins Light"/>
                <a:cs typeface="Poppins Light"/>
                <a:sym typeface="Poppins Light"/>
              </a:rPr>
              <a:t>Do you see students at your institution facing similar barriers? 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92" name="Google Shape;192;p20"/>
          <p:cNvSpPr txBox="1"/>
          <p:nvPr/>
        </p:nvSpPr>
        <p:spPr>
          <a:xfrm>
            <a:off x="530775" y="4428250"/>
            <a:ext cx="42369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>
                <a:solidFill>
                  <a:srgbClr val="333333"/>
                </a:solidFill>
                <a:latin typeface="Poppins"/>
                <a:ea typeface="Poppins"/>
                <a:cs typeface="Poppins"/>
                <a:sym typeface="Poppins"/>
              </a:rPr>
              <a:t>Source:</a:t>
            </a:r>
            <a:r>
              <a:rPr lang="en">
                <a:solidFill>
                  <a:srgbClr val="333333"/>
                </a:solidFill>
                <a:latin typeface="Poppins"/>
                <a:ea typeface="Poppins"/>
                <a:cs typeface="Poppins"/>
                <a:sym typeface="Poppins"/>
              </a:rPr>
              <a:t> (</a:t>
            </a:r>
            <a:r>
              <a:rPr lang="en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Santa Ana College, 2017</a:t>
            </a:r>
            <a:r>
              <a:rPr lang="en">
                <a:solidFill>
                  <a:srgbClr val="333333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93" name="Google Shape;193;p20" descr="Image of YouTube Vide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775" y="1627618"/>
            <a:ext cx="4236900" cy="269733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4" name="Google Shape;194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>
            <a:spLocks noGrp="1"/>
          </p:cNvSpPr>
          <p:nvPr>
            <p:ph type="title" idx="4294967295"/>
          </p:nvPr>
        </p:nvSpPr>
        <p:spPr>
          <a:xfrm>
            <a:off x="387225" y="627450"/>
            <a:ext cx="71547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Debt in Canada</a:t>
            </a:r>
            <a:endParaRPr/>
          </a:p>
        </p:txBody>
      </p:sp>
      <p:sp>
        <p:nvSpPr>
          <p:cNvPr id="200" name="Google Shape;200;p21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57438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</a:pPr>
            <a:r>
              <a:rPr lang="en" b="0"/>
              <a:t>Many university students have to work </a:t>
            </a:r>
            <a:r>
              <a:rPr lang="en"/>
              <a:t>double, triple </a:t>
            </a:r>
            <a:r>
              <a:rPr lang="en" b="0"/>
              <a:t>and in some cases </a:t>
            </a:r>
            <a:r>
              <a:rPr lang="en"/>
              <a:t>six times</a:t>
            </a:r>
            <a:r>
              <a:rPr lang="en" b="0"/>
              <a:t> the number of hours in minimum-wage jobs to afford tuition costs compared to 40 years ago…                       </a:t>
            </a:r>
            <a:r>
              <a:rPr lang="en"/>
              <a:t>Source:</a:t>
            </a:r>
            <a:r>
              <a:rPr lang="en" b="0"/>
              <a:t> </a:t>
            </a:r>
            <a:r>
              <a:rPr lang="en" b="0" u="sng">
                <a:solidFill>
                  <a:schemeClr val="hlink"/>
                </a:solidFill>
                <a:hlinkClick r:id="rId3"/>
              </a:rPr>
              <a:t>Moore, 2014, para. 1.</a:t>
            </a:r>
            <a:endParaRPr b="0"/>
          </a:p>
        </p:txBody>
      </p:sp>
      <p:sp>
        <p:nvSpPr>
          <p:cNvPr id="201" name="Google Shape;201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"/>
          <p:cNvSpPr txBox="1">
            <a:spLocks noGrp="1"/>
          </p:cNvSpPr>
          <p:nvPr>
            <p:ph type="title" idx="4294967295"/>
          </p:nvPr>
        </p:nvSpPr>
        <p:spPr>
          <a:xfrm>
            <a:off x="387225" y="627450"/>
            <a:ext cx="80931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 Debt in the United States</a:t>
            </a:r>
            <a:endParaRPr/>
          </a:p>
        </p:txBody>
      </p:sp>
      <p:sp>
        <p:nvSpPr>
          <p:cNvPr id="207" name="Google Shape;207;p22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61704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None/>
            </a:pPr>
            <a:r>
              <a:rPr lang="en" b="0"/>
              <a:t>More than </a:t>
            </a:r>
            <a:r>
              <a:rPr lang="en"/>
              <a:t>half </a:t>
            </a:r>
            <a:r>
              <a:rPr lang="en" b="0"/>
              <a:t>of all survey respondents indicate they continue to have </a:t>
            </a:r>
            <a:r>
              <a:rPr lang="en"/>
              <a:t>anxiety</a:t>
            </a:r>
            <a:r>
              <a:rPr lang="en" b="0"/>
              <a:t> about paying for school, monthly expenses, and would have </a:t>
            </a:r>
            <a:r>
              <a:rPr lang="en"/>
              <a:t>trouble finding $500</a:t>
            </a:r>
            <a:r>
              <a:rPr lang="en" b="0"/>
              <a:t> in case of an emergency.               </a:t>
            </a:r>
            <a:r>
              <a:rPr lang="en" sz="2000"/>
              <a:t>Source:</a:t>
            </a:r>
            <a:r>
              <a:rPr lang="en" sz="2000" b="0"/>
              <a:t> </a:t>
            </a:r>
            <a:r>
              <a:rPr lang="en" sz="2000" b="0" u="sng">
                <a:solidFill>
                  <a:schemeClr val="hlink"/>
                </a:solidFill>
                <a:hlinkClick r:id="rId3"/>
              </a:rPr>
              <a:t>The Trellis Foundation's Student Financial Wellness Survey, 2021, p. 11</a:t>
            </a:r>
            <a:endParaRPr sz="2000" b="0"/>
          </a:p>
        </p:txBody>
      </p:sp>
      <p:sp>
        <p:nvSpPr>
          <p:cNvPr id="208" name="Google Shape;208;p2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EFEFEF"/>
      </a:lt2>
      <a:accent1>
        <a:srgbClr val="485364"/>
      </a:accent1>
      <a:accent2>
        <a:srgbClr val="63728A"/>
      </a:accent2>
      <a:accent3>
        <a:srgbClr val="8B9AB3"/>
      </a:accent3>
      <a:accent4>
        <a:srgbClr val="9E8473"/>
      </a:accent4>
      <a:accent5>
        <a:srgbClr val="CAAE9C"/>
      </a:accent5>
      <a:accent6>
        <a:srgbClr val="DFCEC3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2301</Words>
  <Application>Microsoft Macintosh PowerPoint</Application>
  <PresentationFormat>On-screen Show (16:9)</PresentationFormat>
  <Paragraphs>246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Karla</vt:lpstr>
      <vt:lpstr>Karla Light</vt:lpstr>
      <vt:lpstr>Lato</vt:lpstr>
      <vt:lpstr>Poppins Light</vt:lpstr>
      <vt:lpstr>Calibri</vt:lpstr>
      <vt:lpstr>Poppins</vt:lpstr>
      <vt:lpstr>Cymbeline template</vt:lpstr>
      <vt:lpstr>Exploring Open Education Across the Hemispheres  York University Libraries June 6, 2023</vt:lpstr>
      <vt:lpstr>About Us</vt:lpstr>
      <vt:lpstr>Land Acknowledgement</vt:lpstr>
      <vt:lpstr>Quick Ice Breaker</vt:lpstr>
      <vt:lpstr>Agenda</vt:lpstr>
      <vt:lpstr>Higher Education &amp; Student Debt</vt:lpstr>
      <vt:lpstr>Student Perspectives on Textbooks</vt:lpstr>
      <vt:lpstr>Student Debt in Canada</vt:lpstr>
      <vt:lpstr>Student Debt in the United States</vt:lpstr>
      <vt:lpstr>The Cost of a YorkU Undergrad</vt:lpstr>
      <vt:lpstr>Course Materials: The Final Barrier?</vt:lpstr>
      <vt:lpstr>Question: What are some additional challenges or barriers that students experience at your institution?</vt:lpstr>
      <vt:lpstr>Open Educational Resources 101 Menti Poll!</vt:lpstr>
      <vt:lpstr>UNESCO’s OER Definition</vt:lpstr>
      <vt:lpstr>Part 1: Open Educational Resources Definition</vt:lpstr>
      <vt:lpstr>Part 2: Open Educational Resources Definition </vt:lpstr>
      <vt:lpstr>Open Textbook Examples</vt:lpstr>
      <vt:lpstr>Open Ancillary Examples</vt:lpstr>
      <vt:lpstr>Open Module Examples</vt:lpstr>
      <vt:lpstr>Open Image &amp; Media Examples</vt:lpstr>
      <vt:lpstr>Open Resources for Designing Teaching Materials</vt:lpstr>
      <vt:lpstr>Discussion: OER Examples</vt:lpstr>
      <vt:lpstr>Open Licensing</vt:lpstr>
      <vt:lpstr>What are Creative Commons Licences</vt:lpstr>
      <vt:lpstr>Introduction to Creative Commons Licences</vt:lpstr>
      <vt:lpstr>From Most Open to Least Open</vt:lpstr>
      <vt:lpstr>Which Creative Commons Licences Create OER?</vt:lpstr>
      <vt:lpstr>Example:  Citation Guides  (CC BY-NC-SA) </vt:lpstr>
      <vt:lpstr>Example: Revising an Open Textbook (CC BY-NC-SA)</vt:lpstr>
      <vt:lpstr>Selecting a Licence for Your Work</vt:lpstr>
      <vt:lpstr>31</vt:lpstr>
      <vt:lpstr>Finding &amp; Locating OER</vt:lpstr>
      <vt:lpstr>Search Strategy #1:  Start with OER Guides</vt:lpstr>
      <vt:lpstr>Search Strategy #2:  Using Language Filters for Major OER Collections</vt:lpstr>
      <vt:lpstr>Search Strategy #3: Google Search Filtered by Usage Rights</vt:lpstr>
      <vt:lpstr>Search Strategy #4: OER By Discipline / Adoption Guides </vt:lpstr>
      <vt:lpstr>Search Strategy #5:  Other Spanish OER or Open Access Collections</vt:lpstr>
      <vt:lpstr>An Example of an OER Search Strategy</vt:lpstr>
      <vt:lpstr>39</vt:lpstr>
      <vt:lpstr>Thank You!  York University Libraries June 6, 2023 </vt:lpstr>
      <vt:lpstr>Slide &amp; Image Credits</vt:lpstr>
      <vt:lpstr>References - Part 1</vt:lpstr>
      <vt:lpstr>References - Part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Stephanie Quail</cp:lastModifiedBy>
  <cp:revision>2</cp:revision>
  <dcterms:modified xsi:type="dcterms:W3CDTF">2025-07-31T15:07:35Z</dcterms:modified>
</cp:coreProperties>
</file>