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95" r:id="rId3"/>
    <p:sldId id="296" r:id="rId4"/>
    <p:sldId id="297" r:id="rId5"/>
    <p:sldId id="298" r:id="rId6"/>
    <p:sldId id="299" r:id="rId7"/>
    <p:sldId id="262" r:id="rId8"/>
    <p:sldId id="301" r:id="rId9"/>
    <p:sldId id="302" r:id="rId10"/>
    <p:sldId id="303" r:id="rId11"/>
    <p:sldId id="270" r:id="rId12"/>
    <p:sldId id="272" r:id="rId13"/>
    <p:sldId id="268" r:id="rId14"/>
    <p:sldId id="304" r:id="rId15"/>
    <p:sldId id="293" r:id="rId16"/>
    <p:sldId id="300" r:id="rId17"/>
    <p:sldId id="305" r:id="rId18"/>
    <p:sldId id="30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09"/>
  </p:normalViewPr>
  <p:slideViewPr>
    <p:cSldViewPr snapToGrid="0" snapToObjects="1">
      <p:cViewPr varScale="1">
        <p:scale>
          <a:sx n="93" d="100"/>
          <a:sy n="93" d="100"/>
        </p:scale>
        <p:origin x="456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ACBC2-620F-D84D-A5DE-508FF5376727}" type="datetimeFigureOut">
              <a:rPr lang="en-US" smtClean="0"/>
              <a:t>9/27/18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C5487-4585-2A47-B3FC-7FD32F35B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45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C5487-4585-2A47-B3FC-7FD32F35BE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578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E482-8DA1-1446-A9B1-F5CBB4A3C4E0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52720-138A-CB4D-9DC9-61720AA1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955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E482-8DA1-1446-A9B1-F5CBB4A3C4E0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52720-138A-CB4D-9DC9-61720AA1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87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E482-8DA1-1446-A9B1-F5CBB4A3C4E0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52720-138A-CB4D-9DC9-61720AA1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50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E482-8DA1-1446-A9B1-F5CBB4A3C4E0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52720-138A-CB4D-9DC9-61720AA1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75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E482-8DA1-1446-A9B1-F5CBB4A3C4E0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52720-138A-CB4D-9DC9-61720AA1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247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E482-8DA1-1446-A9B1-F5CBB4A3C4E0}" type="datetimeFigureOut">
              <a:rPr lang="en-US" smtClean="0"/>
              <a:t>9/27/18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52720-138A-CB4D-9DC9-61720AA1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43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E482-8DA1-1446-A9B1-F5CBB4A3C4E0}" type="datetimeFigureOut">
              <a:rPr lang="en-US" smtClean="0"/>
              <a:t>9/27/18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52720-138A-CB4D-9DC9-61720AA1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692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E482-8DA1-1446-A9B1-F5CBB4A3C4E0}" type="datetimeFigureOut">
              <a:rPr lang="en-US" smtClean="0"/>
              <a:t>9/27/18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52720-138A-CB4D-9DC9-61720AA1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2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E482-8DA1-1446-A9B1-F5CBB4A3C4E0}" type="datetimeFigureOut">
              <a:rPr lang="en-US" smtClean="0"/>
              <a:t>9/27/18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52720-138A-CB4D-9DC9-61720AA1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883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E482-8DA1-1446-A9B1-F5CBB4A3C4E0}" type="datetimeFigureOut">
              <a:rPr lang="en-US" smtClean="0"/>
              <a:t>9/27/18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52720-138A-CB4D-9DC9-61720AA1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430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E482-8DA1-1446-A9B1-F5CBB4A3C4E0}" type="datetimeFigureOut">
              <a:rPr lang="en-US" smtClean="0"/>
              <a:t>9/27/18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52720-138A-CB4D-9DC9-61720AA1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692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DE482-8DA1-1446-A9B1-F5CBB4A3C4E0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52720-138A-CB4D-9DC9-61720AA1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95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5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5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Tuning by Ear in Antiquity: Acoustics of Plucked Strings and Closed Pipes</a:t>
            </a:r>
            <a:br>
              <a:rPr lang="en-CA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Jay </a:t>
            </a:r>
            <a:r>
              <a:rPr lang="en-US" dirty="0" err="1"/>
              <a:t>Rahn</a:t>
            </a:r>
            <a:r>
              <a:rPr lang="en-US"/>
              <a:t>, York University, Toronto</a:t>
            </a:r>
          </a:p>
          <a:p>
            <a:r>
              <a:rPr lang="en-US" b="1"/>
              <a:t>Tonal Systems and Music Notation in Mesopotamian and Related Cultures Symposium</a:t>
            </a:r>
          </a:p>
          <a:p>
            <a:r>
              <a:rPr lang="en-US"/>
              <a:t>University of Würzburg </a:t>
            </a:r>
          </a:p>
          <a:p>
            <a:endParaRPr lang="en-US" b="1"/>
          </a:p>
          <a:p>
            <a:r>
              <a:rPr lang="en-US" b="1"/>
              <a:t>September 20, 2018 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4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A4799-2590-F343-ADC6-3A5F55134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Continuation of seven-fold cycle to </a:t>
            </a:r>
            <a:br>
              <a:rPr lang="en-US" dirty="0"/>
            </a:br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and 9</a:t>
            </a:r>
            <a:r>
              <a:rPr lang="en-US" baseline="30000" dirty="0"/>
              <a:t>th</a:t>
            </a:r>
            <a:r>
              <a:rPr lang="en-US" dirty="0"/>
              <a:t> strings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CFE29AA-15FB-DA4A-A597-0274CB7FD3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599412"/>
            <a:ext cx="9144000" cy="2527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49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en-US" sz="3200" b="1" dirty="0"/>
              <a:t>3 possible combinations of </a:t>
            </a:r>
            <a:br>
              <a:rPr lang="en-US" sz="3200" b="1" dirty="0"/>
            </a:br>
            <a:r>
              <a:rPr lang="en-US" sz="3200" b="1" dirty="0"/>
              <a:t>4-, 5-, and 8-string pairs that are zakû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8-string				     4- and 5-string zakû complements</a:t>
            </a:r>
          </a:p>
          <a:p>
            <a:pPr marL="0" indent="0">
              <a:buNone/>
            </a:pPr>
            <a:r>
              <a:rPr lang="en-US" b="1" dirty="0"/>
              <a:t>modulus</a:t>
            </a:r>
            <a:r>
              <a:rPr lang="en-US" dirty="0"/>
              <a:t>	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~1200 cents (2:1)	~498 cents (4:3) ~702 cents (3:2)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~702 cents (3:2)		~316 cents (6:5) ~386 cents (5:4)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~884 cents (5:3)		~386 cents (5:4)	 ~498 cents (4:3)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363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50620"/>
          </a:xfrm>
        </p:spPr>
        <p:txBody>
          <a:bodyPr>
            <a:noAutofit/>
          </a:bodyPr>
          <a:lstStyle/>
          <a:p>
            <a:r>
              <a:rPr lang="en-US" sz="3200" b="1" dirty="0"/>
              <a:t>‘Ideal’ sizes of the steps in the three possible realizations of </a:t>
            </a:r>
            <a:r>
              <a:rPr lang="en-US" sz="3200" b="1" dirty="0" err="1"/>
              <a:t>išartum</a:t>
            </a:r>
            <a:r>
              <a:rPr lang="en-US" sz="3200" b="1" dirty="0"/>
              <a:t> tuning (in cents)</a:t>
            </a:r>
            <a:br>
              <a:rPr lang="en-CA" sz="3200" dirty="0"/>
            </a:br>
            <a:r>
              <a:rPr lang="en-CA" sz="3200" dirty="0"/>
              <a:t>	</a:t>
            </a:r>
            <a:r>
              <a:rPr lang="en-CA" sz="2000" dirty="0"/>
              <a:t>Cents values for the strings of the </a:t>
            </a:r>
            <a:r>
              <a:rPr lang="en-US" sz="2000" dirty="0"/>
              <a:t>la-</a:t>
            </a:r>
            <a:r>
              <a:rPr lang="en-US" sz="2000" dirty="0" err="1"/>
              <a:t>zakû</a:t>
            </a:r>
            <a:r>
              <a:rPr lang="en-US" sz="2000" dirty="0"/>
              <a:t> dichords are </a:t>
            </a:r>
            <a:r>
              <a:rPr lang="en-US" sz="2000" b="1" i="1" u="sng" dirty="0"/>
              <a:t>highlighted</a:t>
            </a:r>
            <a:r>
              <a:rPr lang="en-US" sz="2000" dirty="0"/>
              <a:t>.</a:t>
            </a:r>
            <a:br>
              <a:rPr lang="en-CA" sz="2000" dirty="0"/>
            </a:br>
            <a:r>
              <a:rPr lang="en-CA" sz="2000" dirty="0"/>
              <a:t>	</a:t>
            </a:r>
            <a:r>
              <a:rPr lang="en-US" sz="2000" dirty="0"/>
              <a:t>Gradual, uninterrupted change from la-zakû to </a:t>
            </a:r>
            <a:r>
              <a:rPr lang="en-US" sz="2000" dirty="0" err="1"/>
              <a:t>zakû</a:t>
            </a:r>
            <a:r>
              <a:rPr lang="en-US" sz="2000" dirty="0"/>
              <a:t> is possible in each realization.</a:t>
            </a:r>
            <a:br>
              <a:rPr lang="en-CA" sz="2000" dirty="0"/>
            </a:br>
            <a:endParaRPr lang="en-US" sz="20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ECEA858-291C-3041-9CD8-4DDACDA663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2050619"/>
            <a:ext cx="5715000" cy="397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60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br>
              <a:rPr lang="en-US" sz="2800" b="1" dirty="0"/>
            </a:br>
            <a:r>
              <a:rPr lang="en-US" sz="2800" b="1" dirty="0"/>
              <a:t>Anomalous 11-string intervals in two of the three possible tunings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1689F82-1427-4145-AD11-843FD4B39A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008909"/>
            <a:ext cx="9144000" cy="386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44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FF26E-D113-644E-8E4B-4ADE5D354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71055"/>
            <a:ext cx="9144000" cy="1330036"/>
          </a:xfrm>
        </p:spPr>
        <p:txBody>
          <a:bodyPr>
            <a:normAutofit fontScale="90000"/>
          </a:bodyPr>
          <a:lstStyle/>
          <a:p>
            <a:r>
              <a:rPr lang="en-US" sz="3600" b="1" i="1" dirty="0" err="1"/>
              <a:t>zakû</a:t>
            </a:r>
            <a:r>
              <a:rPr lang="en-US" sz="3600" b="1" dirty="0"/>
              <a:t>  11ths (?) in 3 tunings:</a:t>
            </a:r>
            <a:br>
              <a:rPr lang="en-US" sz="3600" b="1" dirty="0"/>
            </a:br>
            <a:br>
              <a:rPr lang="en-US" dirty="0"/>
            </a:br>
            <a:r>
              <a:rPr lang="en-US" sz="2700" b="1" dirty="0"/>
              <a:t>diatonic		‘root-position major triad’ 	‘2</a:t>
            </a:r>
            <a:r>
              <a:rPr lang="en-US" sz="2700" b="1" baseline="30000" dirty="0"/>
              <a:t>nd</a:t>
            </a:r>
            <a:r>
              <a:rPr lang="en-US" sz="2700" b="1" dirty="0"/>
              <a:t>-inversion major triad’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15CB0C6-52E6-B948-9707-D84112B595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57200" y="3218245"/>
            <a:ext cx="8229600" cy="1289872"/>
          </a:xfrm>
          <a:prstGeom prst="rect">
            <a:avLst/>
          </a:prstGeom>
        </p:spPr>
      </p:pic>
      <p:pic>
        <p:nvPicPr>
          <p:cNvPr id="5" name="A_4_300 &amp; 800 540 625 6 partials w fade in &amp; out.wav">
            <a:hlinkClick r:id="" action="ppaction://media"/>
            <a:extLst>
              <a:ext uri="{FF2B5EF4-FFF2-40B4-BE49-F238E27FC236}">
                <a16:creationId xmlns:a16="http://schemas.microsoft.com/office/drawing/2014/main" id="{A5A886DD-3BFD-3045-88BB-0C6493D178F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14400" y="5112471"/>
            <a:ext cx="812800" cy="812800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269277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4390"/>
            <a:ext cx="9144000" cy="1375028"/>
          </a:xfrm>
        </p:spPr>
        <p:txBody>
          <a:bodyPr>
            <a:normAutofit fontScale="90000"/>
          </a:bodyPr>
          <a:lstStyle/>
          <a:p>
            <a:r>
              <a:rPr lang="en-US" sz="3200" b="1" dirty="0" err="1"/>
              <a:t>Aristoxenus’s</a:t>
            </a:r>
            <a:r>
              <a:rPr lang="en-US" sz="3200" b="1" dirty="0"/>
              <a:t> realization of a ‘D#-Bb’ interval on </a:t>
            </a:r>
            <a:br>
              <a:rPr lang="en-US" sz="3200" b="1" dirty="0"/>
            </a:br>
            <a:r>
              <a:rPr lang="en-US" sz="3200" b="1" dirty="0"/>
              <a:t>7 strings of a lyre</a:t>
            </a:r>
            <a:br>
              <a:rPr lang="en-US" sz="3200" b="1" dirty="0"/>
            </a:br>
            <a:endParaRPr lang="en-US" sz="32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/>
          <a:srcRect l="-28944" r="-28944"/>
          <a:stretch>
            <a:fillRect/>
          </a:stretch>
        </p:blipFill>
        <p:spPr>
          <a:xfrm>
            <a:off x="0" y="2014697"/>
            <a:ext cx="9144000" cy="4204586"/>
          </a:xfrm>
        </p:spPr>
      </p:pic>
      <p:pic>
        <p:nvPicPr>
          <p:cNvPr id="3" name="A_5_Aristoxenus 2 1:2 tones in 4th new.wav">
            <a:hlinkClick r:id="" action="ppaction://media"/>
            <a:extLst>
              <a:ext uri="{FF2B5EF4-FFF2-40B4-BE49-F238E27FC236}">
                <a16:creationId xmlns:a16="http://schemas.microsoft.com/office/drawing/2014/main" id="{3EBD1B2D-EE52-ED47-86B4-D6D355F95B7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41745" y="5161720"/>
            <a:ext cx="812800" cy="812800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247507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E07AD-358A-1D45-8A71-4671D1AD9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/>
              <a:t>‘D#-Bb’ fifth of 678 cents in the middle register, </a:t>
            </a:r>
            <a:br>
              <a:rPr lang="en-US" sz="3600" dirty="0"/>
            </a:br>
            <a:r>
              <a:rPr lang="en-US" sz="3600" dirty="0"/>
              <a:t>beating at a rate of 12 beats per second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A52F211-5DC3-494B-BAD3-8C98CD22E5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59264" y="2757054"/>
            <a:ext cx="7827536" cy="2382981"/>
          </a:xfrm>
          <a:prstGeom prst="rect">
            <a:avLst/>
          </a:prstGeom>
        </p:spPr>
      </p:pic>
      <p:pic>
        <p:nvPicPr>
          <p:cNvPr id="4" name="A_6_678 cents 5th.wav">
            <a:hlinkClick r:id="" action="ppaction://media"/>
            <a:extLst>
              <a:ext uri="{FF2B5EF4-FFF2-40B4-BE49-F238E27FC236}">
                <a16:creationId xmlns:a16="http://schemas.microsoft.com/office/drawing/2014/main" id="{18DF1F5C-B788-8144-BF09-B6ADD7A4D58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78876" y="5555673"/>
            <a:ext cx="812800" cy="812800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2950372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5E842-61F0-CC49-B548-9F1F5904C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Small and ‘ideal’ 5</a:t>
            </a:r>
            <a:r>
              <a:rPr lang="en-US" sz="3600" baseline="30000" dirty="0"/>
              <a:t>th</a:t>
            </a:r>
            <a:r>
              <a:rPr lang="en-US" sz="3600" dirty="0"/>
              <a:t>s produced by two pipes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10A797E-84A5-7D4A-B606-513DE2F5FF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57200" y="3100051"/>
            <a:ext cx="8229600" cy="1526261"/>
          </a:xfrm>
          <a:prstGeom prst="rect">
            <a:avLst/>
          </a:prstGeom>
        </p:spPr>
      </p:pic>
      <p:pic>
        <p:nvPicPr>
          <p:cNvPr id="3" name="A_8_685_702_685_702_pipes.wav">
            <a:hlinkClick r:id="" action="ppaction://media"/>
            <a:extLst>
              <a:ext uri="{FF2B5EF4-FFF2-40B4-BE49-F238E27FC236}">
                <a16:creationId xmlns:a16="http://schemas.microsoft.com/office/drawing/2014/main" id="{4B8DFD9B-EBF9-3141-AE60-840BBD96A30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74254" y="5294745"/>
            <a:ext cx="812800" cy="812800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247515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37410-F93E-FA40-85FF-00073DE3A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302CB-6F84-1D49-902A-6323B9BA6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An acoustical and perceptual assessment of what is known concerning pre-monochord tunings </a:t>
            </a:r>
          </a:p>
          <a:p>
            <a:pPr marL="0" indent="0">
              <a:buNone/>
            </a:pPr>
            <a:r>
              <a:rPr lang="en-US" dirty="0"/>
              <a:t>a) reveals that they could have been realized by ear </a:t>
            </a:r>
          </a:p>
          <a:p>
            <a:pPr marL="0" indent="0">
              <a:buNone/>
            </a:pPr>
            <a:r>
              <a:rPr lang="en-US" dirty="0"/>
              <a:t>b) admits the possibility of basins of low roughness and beating as guides to tuning </a:t>
            </a:r>
          </a:p>
          <a:p>
            <a:pPr marL="0" indent="0">
              <a:buNone/>
            </a:pPr>
            <a:r>
              <a:rPr lang="en-US" dirty="0"/>
              <a:t>c) counters a view that would impose precise ratios on the tunings that resulted.</a:t>
            </a:r>
            <a:endParaRPr lang="en-C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934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AE657-A855-6E4D-BE9C-CFAB7A902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 pairs of simultaneous tones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1EAD17F-6D5D-AA47-8770-BE74666019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356598"/>
            <a:ext cx="9033164" cy="101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654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88B97-B342-6440-8290-6DD6365DD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Changes in energy/loudness during </a:t>
            </a:r>
            <a:br>
              <a:rPr lang="en-US" dirty="0"/>
            </a:br>
            <a:r>
              <a:rPr lang="en-US" dirty="0"/>
              <a:t>each of the 11 pairs of simultaneous tones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783966B-4944-E74E-B2B2-933AAACA88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503553"/>
            <a:ext cx="9144000" cy="271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25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0CA0B-7667-3747-BDE6-9B6A5ABA8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Rougher to smoother to rougher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71DF089-5D62-DC45-B891-345B30386D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87212"/>
            <a:ext cx="9144000" cy="3379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996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B6864-761A-0E43-8DC8-0E21F2055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047018" cy="1011382"/>
          </a:xfrm>
        </p:spPr>
        <p:txBody>
          <a:bodyPr>
            <a:normAutofit/>
          </a:bodyPr>
          <a:lstStyle/>
          <a:p>
            <a:r>
              <a:rPr lang="en-US" sz="3600" dirty="0"/>
              <a:t>Changes in roughness and beats per second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9D7DD0F-79C4-7846-97A9-E5204C94978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1011382"/>
            <a:ext cx="9144000" cy="5846618"/>
          </a:xfrm>
          <a:prstGeom prst="rect">
            <a:avLst/>
          </a:prstGeom>
        </p:spPr>
      </p:pic>
      <p:pic>
        <p:nvPicPr>
          <p:cNvPr id="3" name="A_2_300 &amp; 444 to 456 Hz -12 to +12 beats 6 partials w fade in &amp; out.wav">
            <a:hlinkClick r:id="" action="ppaction://media"/>
            <a:extLst>
              <a:ext uri="{FF2B5EF4-FFF2-40B4-BE49-F238E27FC236}">
                <a16:creationId xmlns:a16="http://schemas.microsoft.com/office/drawing/2014/main" id="{A3E593DD-FA66-E44E-9A90-89072D752EF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33927" y="4477328"/>
            <a:ext cx="812800" cy="812800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1058595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5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2526C-56D7-4A40-810F-3C4AB9D12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rougher/la- zakû vs smoother/zakû</a:t>
            </a:r>
            <a:endParaRPr lang="en-CA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9621987-59EB-0E49-967E-853BE32F52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31664"/>
            <a:ext cx="9144000" cy="449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93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Sevenfold cycle of string-pairs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-26106" b="-26106"/>
          <a:stretch>
            <a:fillRect/>
          </a:stretch>
        </p:blipFill>
        <p:spPr>
          <a:xfrm>
            <a:off x="0" y="1627910"/>
            <a:ext cx="9144000" cy="5257800"/>
          </a:xfrm>
        </p:spPr>
      </p:pic>
    </p:spTree>
    <p:extLst>
      <p:ext uri="{BB962C8B-B14F-4D97-AF65-F5344CB8AC3E}">
        <p14:creationId xmlns:p14="http://schemas.microsoft.com/office/powerpoint/2010/main" val="2125603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6C805-E82F-174C-994D-775A25D6D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9220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dirty="0"/>
              <a:t>In </a:t>
            </a:r>
            <a:r>
              <a:rPr lang="en-CA" sz="3200" i="1" dirty="0" err="1"/>
              <a:t>išartum</a:t>
            </a:r>
            <a:r>
              <a:rPr lang="en-CA" sz="3200" dirty="0"/>
              <a:t> </a:t>
            </a:r>
            <a:r>
              <a:rPr lang="en-US" sz="3200" dirty="0"/>
              <a:t>tuning, loosening string 2 </a:t>
            </a:r>
            <a:br>
              <a:rPr lang="en-US" sz="3200" dirty="0"/>
            </a:br>
            <a:r>
              <a:rPr lang="en-US" sz="3200" dirty="0"/>
              <a:t>changes strings 5 &amp; 2 from </a:t>
            </a:r>
            <a:r>
              <a:rPr lang="en-US" sz="3200" i="1" dirty="0"/>
              <a:t>la-</a:t>
            </a:r>
            <a:r>
              <a:rPr lang="en-CA" sz="3200" i="1" dirty="0" err="1"/>
              <a:t>zakû</a:t>
            </a:r>
            <a:r>
              <a:rPr lang="en-CA" sz="3200" dirty="0"/>
              <a:t>  </a:t>
            </a:r>
            <a:r>
              <a:rPr lang="en-US" sz="3200" dirty="0"/>
              <a:t>to </a:t>
            </a:r>
            <a:r>
              <a:rPr lang="en-CA" sz="3200" i="1" dirty="0" err="1"/>
              <a:t>zakû</a:t>
            </a:r>
            <a:r>
              <a:rPr lang="en-CA" sz="3200" i="1" dirty="0"/>
              <a:t> </a:t>
            </a:r>
            <a:endParaRPr lang="en-CA" sz="32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09FA5F5-5088-D44B-96B6-E62388AC77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340877"/>
            <a:ext cx="8229600" cy="304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213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8A1BF-3458-C149-8F61-EF276B298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dirty="0"/>
              <a:t>Simultaneously, loosening string 2 </a:t>
            </a:r>
            <a:br>
              <a:rPr lang="en-US" sz="3200" dirty="0"/>
            </a:br>
            <a:r>
              <a:rPr lang="en-US" sz="3200" dirty="0"/>
              <a:t>changes strings 2 &amp; 6 from </a:t>
            </a:r>
            <a:r>
              <a:rPr lang="en-CA" sz="3200" i="1" dirty="0" err="1"/>
              <a:t>zakû</a:t>
            </a:r>
            <a:r>
              <a:rPr lang="en-CA" sz="3200" dirty="0"/>
              <a:t>  </a:t>
            </a:r>
            <a:r>
              <a:rPr lang="en-US" sz="3200" dirty="0"/>
              <a:t>to </a:t>
            </a:r>
            <a:r>
              <a:rPr lang="en-US" sz="3200" i="1" dirty="0"/>
              <a:t>la-</a:t>
            </a:r>
            <a:r>
              <a:rPr lang="en-CA" sz="3200" i="1" dirty="0" err="1"/>
              <a:t>zakû</a:t>
            </a:r>
            <a:r>
              <a:rPr lang="en-CA" sz="3200" i="1" dirty="0"/>
              <a:t>, and</a:t>
            </a:r>
            <a:r>
              <a:rPr lang="en-CA" sz="3200" dirty="0"/>
              <a:t> </a:t>
            </a:r>
            <a:br>
              <a:rPr lang="en-CA" sz="3200" dirty="0"/>
            </a:br>
            <a:r>
              <a:rPr lang="en-CA" sz="3200" dirty="0"/>
              <a:t>the tuning has changed from </a:t>
            </a:r>
            <a:r>
              <a:rPr lang="en-CA" sz="3200" i="1" dirty="0" err="1"/>
              <a:t>išartum</a:t>
            </a:r>
            <a:r>
              <a:rPr lang="en-CA" sz="3200" i="1" dirty="0"/>
              <a:t> </a:t>
            </a:r>
            <a:r>
              <a:rPr lang="en-CA" sz="3200" dirty="0"/>
              <a:t>to </a:t>
            </a:r>
            <a:r>
              <a:rPr lang="en-CA" sz="3200" i="1" dirty="0" err="1"/>
              <a:t>kitmum</a:t>
            </a:r>
            <a:r>
              <a:rPr lang="en-CA" sz="3200" i="1" dirty="0"/>
              <a:t> </a:t>
            </a:r>
            <a:endParaRPr lang="en-US" sz="32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AD98647-34DC-DA4D-84A0-F65639A07D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295094"/>
            <a:ext cx="8229600" cy="313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178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11160</TotalTime>
  <Words>215</Words>
  <Application>Microsoft Macintosh PowerPoint</Application>
  <PresentationFormat>On-screen Show (4:3)</PresentationFormat>
  <Paragraphs>38</Paragraphs>
  <Slides>18</Slides>
  <Notes>1</Notes>
  <HiddenSlides>0</HiddenSlides>
  <MMClips>5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Tuning by Ear in Antiquity: Acoustics of Plucked Strings and Closed Pipes </vt:lpstr>
      <vt:lpstr>11 pairs of simultaneous tones</vt:lpstr>
      <vt:lpstr>Changes in energy/loudness during  each of the 11 pairs of simultaneous tones</vt:lpstr>
      <vt:lpstr>Rougher to smoother to rougher</vt:lpstr>
      <vt:lpstr>Changes in roughness and beats per second</vt:lpstr>
      <vt:lpstr>rougher/la- zakû vs smoother/zakû</vt:lpstr>
      <vt:lpstr>Sevenfold cycle of string-pairs</vt:lpstr>
      <vt:lpstr>In išartum tuning, loosening string 2  changes strings 5 &amp; 2 from la-zakû  to zakû </vt:lpstr>
      <vt:lpstr>Simultaneously, loosening string 2  changes strings 2 &amp; 6 from zakû  to la-zakû, and  the tuning has changed from išartum to kitmum </vt:lpstr>
      <vt:lpstr>Continuation of seven-fold cycle to  8th and 9th strings</vt:lpstr>
      <vt:lpstr>3 possible combinations of  4-, 5-, and 8-string pairs that are zakû   </vt:lpstr>
      <vt:lpstr>‘Ideal’ sizes of the steps in the three possible realizations of išartum tuning (in cents)  Cents values for the strings of the la-zakû dichords are highlighted.  Gradual, uninterrupted change from la-zakû to zakû is possible in each realization. </vt:lpstr>
      <vt:lpstr> Anomalous 11-string intervals in two of the three possible tunings</vt:lpstr>
      <vt:lpstr>zakû  11ths (?) in 3 tunings:  diatonic  ‘root-position major triad’  ‘2nd-inversion major triad’ </vt:lpstr>
      <vt:lpstr>Aristoxenus’s realization of a ‘D#-Bb’ interval on  7 strings of a lyre </vt:lpstr>
      <vt:lpstr>‘D#-Bb’ fifth of 678 cents in the middle register,  beating at a rate of 12 beats per second</vt:lpstr>
      <vt:lpstr>Small and ‘ideal’ 5ths produced by two pipes </vt:lpstr>
      <vt:lpstr>Conclusion</vt:lpstr>
    </vt:vector>
  </TitlesOfParts>
  <Company>York University</Company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Tuning by Ear in Antiquity: Acoustics of Plucked Strings and Closed Pipes </dc:title>
  <dc:creator>Jay Rahn</dc:creator>
  <cp:lastModifiedBy>Microsoft Office User</cp:lastModifiedBy>
  <cp:revision>102</cp:revision>
  <dcterms:created xsi:type="dcterms:W3CDTF">2018-05-19T13:35:55Z</dcterms:created>
  <dcterms:modified xsi:type="dcterms:W3CDTF">2018-09-27T15:21:56Z</dcterms:modified>
</cp:coreProperties>
</file>