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61" r:id="rId3"/>
    <p:sldId id="262" r:id="rId4"/>
    <p:sldId id="260" r:id="rId5"/>
    <p:sldId id="258" r:id="rId6"/>
    <p:sldId id="263" r:id="rId7"/>
    <p:sldId id="259"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878"/>
    <p:restoredTop sz="69265" autoAdjust="0"/>
  </p:normalViewPr>
  <p:slideViewPr>
    <p:cSldViewPr snapToGrid="0" snapToObjects="1">
      <p:cViewPr varScale="1">
        <p:scale>
          <a:sx n="75" d="100"/>
          <a:sy n="75" d="100"/>
        </p:scale>
        <p:origin x="2056"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B00F88-C19C-2B48-AFC0-CB0A384B3F8D}" type="datetimeFigureOut">
              <a:rPr lang="en-US" smtClean="0"/>
              <a:t>4/12/19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F0695C-F6BF-9A4A-AD8F-9728E93831A6}" type="slidenum">
              <a:rPr lang="en-US" smtClean="0"/>
              <a:t>‹#›</a:t>
            </a:fld>
            <a:endParaRPr lang="en-US"/>
          </a:p>
        </p:txBody>
      </p:sp>
    </p:spTree>
    <p:extLst>
      <p:ext uri="{BB962C8B-B14F-4D97-AF65-F5344CB8AC3E}">
        <p14:creationId xmlns:p14="http://schemas.microsoft.com/office/powerpoint/2010/main" val="429581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wipo.int/treaties/en/ShowResults.jsp?treaty_id=843"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wipo.int/export/sites/www/treaties/en/documents/pdf/marrakesh.pdf"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www.ifla.org/publications/node/71175"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As the number of countries who have ratified the Marrakesh Treaty continues to grow, the question of building an effective exchange of accessible texts across our national borders has been raised by the OCUL accessibility community. My aim is to start a dialogue about practical implications of how we can grow our international partnerships, what technology and policy implications need to be considered in order to position our community to take full advantage of this provision in an effort to support our users with print disabilities more fairly and effectively. I will need your feedback and ideas</a:t>
            </a:r>
            <a:r>
              <a:rPr lang="en-US" sz="1200" b="0" i="0" kern="1200" baseline="0" dirty="0">
                <a:solidFill>
                  <a:schemeClr val="tx1"/>
                </a:solidFill>
                <a:effectLst/>
                <a:latin typeface="+mn-lt"/>
                <a:ea typeface="+mn-ea"/>
                <a:cs typeface="+mn-cs"/>
              </a:rPr>
              <a:t> which I could communicate back to OCUL executive and our working groups in order to set a list of priorities for accessibility in the coming few years.</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Throughout this</a:t>
            </a:r>
            <a:r>
              <a:rPr lang="en-US" sz="1200" b="0" i="0" kern="1200" baseline="0" dirty="0">
                <a:solidFill>
                  <a:schemeClr val="tx1"/>
                </a:solidFill>
                <a:effectLst/>
                <a:latin typeface="+mn-lt"/>
                <a:ea typeface="+mn-ea"/>
                <a:cs typeface="+mn-cs"/>
              </a:rPr>
              <a:t> presentation I will be polling the audience in order to capture a sense of collective direction which will help to inform OCUL accessibility priorities in the next few years. To do this please navigate to </a:t>
            </a:r>
            <a:r>
              <a:rPr lang="en-US" sz="1200" b="1" dirty="0">
                <a:solidFill>
                  <a:srgbClr val="0070C0"/>
                </a:solidFill>
              </a:rPr>
              <a:t>sli.do/OCUL</a:t>
            </a:r>
            <a:r>
              <a:rPr lang="en-US" sz="1200" b="1" baseline="0" dirty="0">
                <a:solidFill>
                  <a:srgbClr val="0070C0"/>
                </a:solidFill>
              </a:rPr>
              <a:t> </a:t>
            </a:r>
            <a:r>
              <a:rPr lang="en-US" sz="1200" b="0" baseline="0" dirty="0">
                <a:solidFill>
                  <a:srgbClr val="0070C0"/>
                </a:solidFill>
              </a:rPr>
              <a:t>to respond to a few simple questions.</a:t>
            </a:r>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1</a:t>
            </a:fld>
            <a:endParaRPr lang="en-US"/>
          </a:p>
        </p:txBody>
      </p:sp>
    </p:spTree>
    <p:extLst>
      <p:ext uri="{BB962C8B-B14F-4D97-AF65-F5344CB8AC3E}">
        <p14:creationId xmlns:p14="http://schemas.microsoft.com/office/powerpoint/2010/main" val="142602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The Marrakesh Treaty to Facilitate Access to Published Works by Visually Impaired Persons and Persons with Print Disabilities (commonly known just as the ‘Marrakesh Treaty’, the ‘Marrakesh provision’ or just the ‘Treaty’) is an intellectual property treaty adopted in Marrakesh, Morocco, on 28 June 2013. </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There are two important provisions in the treaty for libraries. The first is that it allows libraries to act as “authorized entities” or producers/distributors of accessible materials. The second is that it enables the international exchange of accessible texts.</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This treaty came into full effect on 30 September 2016, following its ratification by twenty states, the twentieth being Canada. The </a:t>
            </a:r>
            <a:r>
              <a:rPr lang="en-US" sz="1200" b="0" i="0" u="sng" strike="noStrike" kern="1200" dirty="0">
                <a:solidFill>
                  <a:schemeClr val="tx1"/>
                </a:solidFill>
                <a:effectLst/>
                <a:latin typeface="+mn-lt"/>
                <a:ea typeface="+mn-ea"/>
                <a:cs typeface="+mn-cs"/>
                <a:hlinkClick r:id="rId3"/>
              </a:rPr>
              <a:t>number of states</a:t>
            </a:r>
            <a:r>
              <a:rPr lang="en-US" sz="1200" b="0" i="0" u="none" strike="noStrike" kern="1200" dirty="0">
                <a:solidFill>
                  <a:schemeClr val="tx1"/>
                </a:solidFill>
                <a:effectLst/>
                <a:latin typeface="+mn-lt"/>
                <a:ea typeface="+mn-ea"/>
                <a:cs typeface="+mn-cs"/>
              </a:rPr>
              <a:t> which have ratified the Treaty continues to grow and presently at 48.</a:t>
            </a:r>
            <a:r>
              <a:rPr lang="en-US" sz="1200" b="0" i="0" u="none" strike="noStrike" kern="1200" baseline="0" dirty="0">
                <a:solidFill>
                  <a:schemeClr val="tx1"/>
                </a:solidFill>
                <a:effectLst/>
                <a:latin typeface="+mn-lt"/>
                <a:ea typeface="+mn-ea"/>
                <a:cs typeface="+mn-cs"/>
              </a:rPr>
              <a:t> </a:t>
            </a:r>
          </a:p>
          <a:p>
            <a:endParaRPr lang="en-US" sz="1200" b="0" i="0" u="none" strike="noStrike" kern="1200" baseline="0" dirty="0">
              <a:solidFill>
                <a:schemeClr val="tx1"/>
              </a:solidFill>
              <a:effectLst/>
              <a:latin typeface="+mn-lt"/>
              <a:ea typeface="+mn-ea"/>
              <a:cs typeface="+mn-cs"/>
            </a:endParaRPr>
          </a:p>
          <a:p>
            <a:endParaRPr lang="en-US" sz="1200" b="0" i="0" u="none" strike="noStrike" kern="1200" baseline="0" dirty="0">
              <a:solidFill>
                <a:schemeClr val="tx1"/>
              </a:solidFill>
              <a:effectLst/>
              <a:latin typeface="+mn-lt"/>
              <a:ea typeface="+mn-ea"/>
              <a:cs typeface="+mn-cs"/>
            </a:endParaRPr>
          </a:p>
          <a:p>
            <a:r>
              <a:rPr lang="en-US" dirty="0"/>
              <a:t>sli.do/OCUL</a:t>
            </a:r>
          </a:p>
        </p:txBody>
      </p:sp>
      <p:sp>
        <p:nvSpPr>
          <p:cNvPr id="4" name="Slide Number Placeholder 3"/>
          <p:cNvSpPr>
            <a:spLocks noGrp="1"/>
          </p:cNvSpPr>
          <p:nvPr>
            <p:ph type="sldNum" sz="quarter" idx="10"/>
          </p:nvPr>
        </p:nvSpPr>
        <p:spPr/>
        <p:txBody>
          <a:bodyPr/>
          <a:lstStyle/>
          <a:p>
            <a:fld id="{8CF0695C-F6BF-9A4A-AD8F-9728E93831A6}" type="slidenum">
              <a:rPr lang="en-US" smtClean="0"/>
              <a:t>2</a:t>
            </a:fld>
            <a:endParaRPr lang="en-US"/>
          </a:p>
        </p:txBody>
      </p:sp>
    </p:spTree>
    <p:extLst>
      <p:ext uri="{BB962C8B-B14F-4D97-AF65-F5344CB8AC3E}">
        <p14:creationId xmlns:p14="http://schemas.microsoft.com/office/powerpoint/2010/main" val="1428740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Canadian research libraries provide access to information to a diverse user base, including people with print disabilities. While not every organization has policies and procedures to define their role as a producer of accessible content, libraries have an obligation to support individual requests to make their content accessible to patrons with specific needs. </a:t>
            </a:r>
          </a:p>
          <a:p>
            <a:pPr rtl="0"/>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This means scanning print materials where a digital copy is unavailable, turning image PDFs into readable </a:t>
            </a:r>
            <a:r>
              <a:rPr lang="en-US" sz="1200" b="0" i="0" u="none" strike="noStrike" kern="1200" dirty="0" err="1">
                <a:solidFill>
                  <a:schemeClr val="tx1"/>
                </a:solidFill>
                <a:effectLst/>
                <a:latin typeface="+mn-lt"/>
                <a:ea typeface="+mn-ea"/>
                <a:cs typeface="+mn-cs"/>
              </a:rPr>
              <a:t>OCRd</a:t>
            </a:r>
            <a:r>
              <a:rPr lang="en-US" sz="1200" b="0" i="0" u="none" strike="noStrike" kern="1200" dirty="0">
                <a:solidFill>
                  <a:schemeClr val="tx1"/>
                </a:solidFill>
                <a:effectLst/>
                <a:latin typeface="+mn-lt"/>
                <a:ea typeface="+mn-ea"/>
                <a:cs typeface="+mn-cs"/>
              </a:rPr>
              <a:t> files and converting formats to be more compatible with a specific device or software that a given user may rely on to access content. </a:t>
            </a:r>
            <a:endParaRPr lang="en-US" b="0" dirty="0">
              <a:effectLst/>
            </a:endParaRPr>
          </a:p>
          <a:p>
            <a:pPr rtl="0"/>
            <a:br>
              <a:rPr lang="en-US" b="0" dirty="0">
                <a:effectLst/>
              </a:rPr>
            </a:br>
            <a:r>
              <a:rPr lang="en-US" sz="1200" b="0" i="0" u="none" strike="noStrike" kern="1200" dirty="0">
                <a:solidFill>
                  <a:schemeClr val="tx1"/>
                </a:solidFill>
                <a:effectLst/>
                <a:latin typeface="+mn-lt"/>
                <a:ea typeface="+mn-ea"/>
                <a:cs typeface="+mn-cs"/>
              </a:rPr>
              <a:t>Providing access to collections can also mean working with publishers to acquire digital copies of print materials and where they are not available, finding solutions through collaboration with agencies and services like Canadian National Institute for the Blind (CNIB), Center for Accessible Post Secondary Educational Resources (CAPER-BC), Accessible Content </a:t>
            </a:r>
            <a:r>
              <a:rPr lang="en-US" sz="1200" b="0" i="0" u="none" strike="noStrike" kern="1200" dirty="0" err="1">
                <a:solidFill>
                  <a:schemeClr val="tx1"/>
                </a:solidFill>
                <a:effectLst/>
                <a:latin typeface="+mn-lt"/>
                <a:ea typeface="+mn-ea"/>
                <a:cs typeface="+mn-cs"/>
              </a:rPr>
              <a:t>ePortal</a:t>
            </a:r>
            <a:r>
              <a:rPr lang="en-US" sz="1200" b="0" i="0" u="none" strike="noStrike" kern="1200" dirty="0">
                <a:solidFill>
                  <a:schemeClr val="tx1"/>
                </a:solidFill>
                <a:effectLst/>
                <a:latin typeface="+mn-lt"/>
                <a:ea typeface="+mn-ea"/>
                <a:cs typeface="+mn-cs"/>
              </a:rPr>
              <a:t> (ACE) or Alternative Educational Resources Ontario (AERO), to name just a few.</a:t>
            </a:r>
          </a:p>
          <a:p>
            <a:pPr rtl="0"/>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Workflows around provision can</a:t>
            </a:r>
            <a:r>
              <a:rPr lang="en-US" sz="1200" b="0" i="0" u="none" strike="noStrike" kern="1200" baseline="0" dirty="0">
                <a:solidFill>
                  <a:schemeClr val="tx1"/>
                </a:solidFill>
                <a:effectLst/>
                <a:latin typeface="+mn-lt"/>
                <a:ea typeface="+mn-ea"/>
                <a:cs typeface="+mn-cs"/>
              </a:rPr>
              <a:t> be pretty complex, making it hard for institutions to adhere to one single set of standards, quality, metadata and be fair to the requesting patron providing them with access within a fair period of time. Being able to trade content across national borders opens up access to a wealth of materials which have previously been off limits. </a:t>
            </a:r>
            <a:endParaRPr lang="en-US" b="0" dirty="0">
              <a:effectLst/>
            </a:endParaRPr>
          </a:p>
          <a:p>
            <a:br>
              <a:rPr lang="en-US" dirty="0"/>
            </a:b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3</a:t>
            </a:fld>
            <a:endParaRPr lang="en-US"/>
          </a:p>
        </p:txBody>
      </p:sp>
    </p:spTree>
    <p:extLst>
      <p:ext uri="{BB962C8B-B14F-4D97-AF65-F5344CB8AC3E}">
        <p14:creationId xmlns:p14="http://schemas.microsoft.com/office/powerpoint/2010/main" val="3875938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So if the prospect of international exchange of materials sparks joy and you feel ready to borrow someone else’s content, you should take a minute to reflect as to whether you are able to loan any of your stuff in exchange.</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I’d like everyone who is involved with production of accessible formats to think about the</a:t>
            </a:r>
            <a:r>
              <a:rPr lang="en-US" sz="1200" kern="1200" baseline="0" dirty="0">
                <a:solidFill>
                  <a:schemeClr val="tx1"/>
                </a:solidFill>
                <a:effectLst/>
                <a:latin typeface="+mn-lt"/>
                <a:ea typeface="+mn-ea"/>
                <a:cs typeface="+mn-cs"/>
              </a:rPr>
              <a:t> accessible content their institution retains. In order to move forward with any kind of collaboration we need to clean up old messes and adhere to a reasonable standard. </a:t>
            </a:r>
            <a:r>
              <a:rPr lang="en-US" sz="1200" kern="1200" baseline="0" dirty="0" err="1">
                <a:solidFill>
                  <a:schemeClr val="tx1"/>
                </a:solidFill>
                <a:effectLst/>
                <a:latin typeface="+mn-lt"/>
                <a:ea typeface="+mn-ea"/>
                <a:cs typeface="+mn-cs"/>
              </a:rPr>
              <a:t>Ive</a:t>
            </a:r>
            <a:r>
              <a:rPr lang="en-US" sz="1200" kern="1200" baseline="0" dirty="0">
                <a:solidFill>
                  <a:schemeClr val="tx1"/>
                </a:solidFill>
                <a:effectLst/>
                <a:latin typeface="+mn-lt"/>
                <a:ea typeface="+mn-ea"/>
                <a:cs typeface="+mn-cs"/>
              </a:rPr>
              <a:t> created a quick self audit cheat sheet you can use as a part of this reflection, just follow the link on this slide by going to </a:t>
            </a:r>
            <a:r>
              <a:rPr lang="en-US" b="1" dirty="0">
                <a:solidFill>
                  <a:srgbClr val="0070C0"/>
                </a:solidFill>
              </a:rPr>
              <a:t>Bit.ly/</a:t>
            </a:r>
            <a:r>
              <a:rPr lang="en-US" b="1" dirty="0" err="1">
                <a:solidFill>
                  <a:srgbClr val="0070C0"/>
                </a:solidFill>
              </a:rPr>
              <a:t>OCUL_Marrakesh</a:t>
            </a:r>
            <a:endParaRPr lang="en-US" b="1" dirty="0">
              <a:solidFill>
                <a:srgbClr val="0070C0"/>
              </a:solidFill>
            </a:endParaRPr>
          </a:p>
          <a:p>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How many files are you currently “hoarding”?</a:t>
            </a:r>
          </a:p>
          <a:p>
            <a:pPr lvl="0"/>
            <a:r>
              <a:rPr lang="en-US" sz="1200" kern="1200" dirty="0">
                <a:solidFill>
                  <a:schemeClr val="tx1"/>
                </a:solidFill>
                <a:effectLst/>
                <a:latin typeface="+mn-lt"/>
                <a:ea typeface="+mn-ea"/>
                <a:cs typeface="+mn-cs"/>
              </a:rPr>
              <a:t>How good are they?</a:t>
            </a:r>
          </a:p>
          <a:p>
            <a:pPr lvl="0"/>
            <a:r>
              <a:rPr lang="en-US" sz="1200" kern="1200" dirty="0">
                <a:solidFill>
                  <a:schemeClr val="tx1"/>
                </a:solidFill>
                <a:effectLst/>
                <a:latin typeface="+mn-lt"/>
                <a:ea typeface="+mn-ea"/>
                <a:cs typeface="+mn-cs"/>
              </a:rPr>
              <a:t>How many duplicates are there?</a:t>
            </a:r>
          </a:p>
          <a:p>
            <a:pPr lvl="0"/>
            <a:r>
              <a:rPr lang="en-US" sz="1200" kern="1200" dirty="0">
                <a:solidFill>
                  <a:schemeClr val="tx1"/>
                </a:solidFill>
                <a:effectLst/>
                <a:latin typeface="+mn-lt"/>
                <a:ea typeface="+mn-ea"/>
                <a:cs typeface="+mn-cs"/>
              </a:rPr>
              <a:t>What types of formats do you produce?</a:t>
            </a:r>
          </a:p>
          <a:p>
            <a:pPr lvl="0"/>
            <a:r>
              <a:rPr lang="en-US" sz="1200" kern="1200" dirty="0">
                <a:solidFill>
                  <a:schemeClr val="tx1"/>
                </a:solidFill>
                <a:effectLst/>
                <a:latin typeface="+mn-lt"/>
                <a:ea typeface="+mn-ea"/>
                <a:cs typeface="+mn-cs"/>
              </a:rPr>
              <a:t>How many unusable formats are there?</a:t>
            </a:r>
          </a:p>
          <a:p>
            <a:pPr lvl="0"/>
            <a:r>
              <a:rPr lang="en-US" sz="1200" kern="1200" dirty="0">
                <a:solidFill>
                  <a:schemeClr val="tx1"/>
                </a:solidFill>
                <a:effectLst/>
                <a:latin typeface="+mn-lt"/>
                <a:ea typeface="+mn-ea"/>
                <a:cs typeface="+mn-cs"/>
              </a:rPr>
              <a:t>How are they organized, if at all?</a:t>
            </a:r>
          </a:p>
          <a:p>
            <a:pPr lvl="0"/>
            <a:r>
              <a:rPr lang="en-US" sz="1200" kern="1200" dirty="0">
                <a:solidFill>
                  <a:schemeClr val="tx1"/>
                </a:solidFill>
                <a:effectLst/>
                <a:latin typeface="+mn-lt"/>
                <a:ea typeface="+mn-ea"/>
                <a:cs typeface="+mn-cs"/>
              </a:rPr>
              <a:t>How are they named and is there consistency across all content following a single naming convention?</a:t>
            </a:r>
          </a:p>
          <a:p>
            <a:r>
              <a:rPr lang="en-US" sz="1200" kern="1200" dirty="0">
                <a:solidFill>
                  <a:schemeClr val="tx1"/>
                </a:solidFill>
                <a:effectLst/>
                <a:latin typeface="+mn-lt"/>
                <a:ea typeface="+mn-ea"/>
                <a:cs typeface="+mn-cs"/>
              </a:rPr>
              <a:t>Because the question you should ask yourself is, if you’d like to share what you’ve got in order to borrow what someone else has, will it be an embarrassing or an empowering exercise? In other words, will they be grateful for it or will they just be worried about you?</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Tidy up your messes</a:t>
            </a:r>
          </a:p>
          <a:p>
            <a:r>
              <a:rPr lang="en-US" sz="1200" kern="1200" dirty="0">
                <a:solidFill>
                  <a:schemeClr val="tx1"/>
                </a:solidFill>
                <a:effectLst/>
                <a:latin typeface="+mn-lt"/>
                <a:ea typeface="+mn-ea"/>
                <a:cs typeface="+mn-cs"/>
              </a:rPr>
              <a:t>Find a reasonable way of organizing and keeping the good stuff</a:t>
            </a:r>
          </a:p>
          <a:p>
            <a:r>
              <a:rPr lang="en-US" sz="1200" kern="1200" dirty="0">
                <a:solidFill>
                  <a:schemeClr val="tx1"/>
                </a:solidFill>
                <a:effectLst/>
                <a:latin typeface="+mn-lt"/>
                <a:ea typeface="+mn-ea"/>
                <a:cs typeface="+mn-cs"/>
              </a:rPr>
              <a:t>Follow some kind of a consistent system</a:t>
            </a:r>
          </a:p>
          <a:p>
            <a:r>
              <a:rPr lang="en-US" sz="1200" kern="1200" dirty="0">
                <a:solidFill>
                  <a:schemeClr val="tx1"/>
                </a:solidFill>
                <a:effectLst/>
                <a:latin typeface="+mn-lt"/>
                <a:ea typeface="+mn-ea"/>
                <a:cs typeface="+mn-cs"/>
              </a:rPr>
              <a:t>Be proud of the quality of your content and how well its organized</a:t>
            </a:r>
          </a:p>
          <a:p>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4</a:t>
            </a:fld>
            <a:endParaRPr lang="en-US"/>
          </a:p>
        </p:txBody>
      </p:sp>
    </p:spTree>
    <p:extLst>
      <p:ext uri="{BB962C8B-B14F-4D97-AF65-F5344CB8AC3E}">
        <p14:creationId xmlns:p14="http://schemas.microsoft.com/office/powerpoint/2010/main" val="319497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OCUL</a:t>
            </a:r>
            <a:r>
              <a:rPr lang="en-US" baseline="0" dirty="0"/>
              <a:t> members are well positioned to take advantage of the Marrakesh treaty and I feel that a few things need to happen before doing so collectively:</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1. </a:t>
            </a:r>
            <a:r>
              <a:rPr lang="en-US" sz="1200" b="0" i="0" u="none" strike="noStrike" kern="1200" dirty="0">
                <a:solidFill>
                  <a:schemeClr val="tx1"/>
                </a:solidFill>
                <a:effectLst/>
                <a:latin typeface="+mn-lt"/>
                <a:ea typeface="+mn-ea"/>
                <a:cs typeface="+mn-cs"/>
              </a:rPr>
              <a:t>Make sure the country you’d like to trade with has ratified the Treaty. Check </a:t>
            </a:r>
            <a:r>
              <a:rPr lang="en-US" sz="1200" b="0" i="0" u="sng" strike="noStrike" kern="1200" dirty="0">
                <a:solidFill>
                  <a:schemeClr val="tx1"/>
                </a:solidFill>
                <a:effectLst/>
                <a:latin typeface="+mn-lt"/>
                <a:ea typeface="+mn-ea"/>
                <a:cs typeface="+mn-cs"/>
                <a:hlinkClick r:id="rId3"/>
              </a:rPr>
              <a:t>WIPO list</a:t>
            </a:r>
            <a:r>
              <a:rPr lang="en-US" sz="1200" b="0" i="0" u="none" strike="noStrike" kern="1200" dirty="0">
                <a:solidFill>
                  <a:schemeClr val="tx1"/>
                </a:solidFill>
                <a:effectLst/>
                <a:latin typeface="+mn-lt"/>
                <a:ea typeface="+mn-ea"/>
                <a:cs typeface="+mn-cs"/>
              </a:rPr>
              <a:t> for an update on which countries have ratified the treaty.</a:t>
            </a:r>
          </a:p>
          <a:p>
            <a:r>
              <a:rPr lang="en-US" baseline="0" dirty="0"/>
              <a:t>2. Review existing content and compile a collection ready to share</a:t>
            </a:r>
          </a:p>
          <a:p>
            <a:r>
              <a:rPr lang="en-US" baseline="0" dirty="0"/>
              <a:t>2. Set a standard on the national level – this might require setting up a CARL group to broaden our reach, expertise and introduce a set of standards on the national level</a:t>
            </a:r>
          </a:p>
          <a:p>
            <a:r>
              <a:rPr lang="en-US" baseline="0" dirty="0"/>
              <a:t>3. Compile collections or curate subsets of collections by theme or quality or formats</a:t>
            </a:r>
          </a:p>
          <a:p>
            <a:r>
              <a:rPr lang="en-US" baseline="0" dirty="0"/>
              <a:t>4. Identify potential partners and reach out to establish an effective dialogue. Share your standards and discuss means of sharing</a:t>
            </a:r>
          </a:p>
          <a:p>
            <a:r>
              <a:rPr lang="en-US" baseline="0" dirty="0"/>
              <a:t>5. When you receive a request from your student think more broadly about your options and try an international loan if content is less time sensitive.</a:t>
            </a:r>
          </a:p>
          <a:p>
            <a:endParaRPr lang="en-US" baseline="0" dirty="0"/>
          </a:p>
          <a:p>
            <a:pPr rtl="0" fontAlgn="base"/>
            <a:r>
              <a:rPr lang="en-US" sz="1200" b="0" i="0" u="none" strike="noStrike" kern="1200" dirty="0">
                <a:solidFill>
                  <a:schemeClr val="tx1"/>
                </a:solidFill>
                <a:effectLst/>
                <a:latin typeface="+mn-lt"/>
                <a:ea typeface="+mn-ea"/>
                <a:cs typeface="+mn-cs"/>
              </a:rPr>
              <a:t> </a:t>
            </a:r>
          </a:p>
          <a:p>
            <a:r>
              <a:rPr lang="en-US" sz="1200" b="0" i="0" u="none" strike="noStrike" kern="1200" dirty="0">
                <a:solidFill>
                  <a:schemeClr val="tx1"/>
                </a:solidFill>
                <a:effectLst/>
                <a:latin typeface="+mn-lt"/>
                <a:ea typeface="+mn-ea"/>
                <a:cs typeface="+mn-cs"/>
              </a:rPr>
              <a:t>IFLA’s </a:t>
            </a:r>
            <a:r>
              <a:rPr lang="en-US" sz="1200" b="0" i="1" u="sng" strike="noStrike" kern="1200" dirty="0">
                <a:solidFill>
                  <a:schemeClr val="tx1"/>
                </a:solidFill>
                <a:effectLst/>
                <a:latin typeface="+mn-lt"/>
                <a:ea typeface="+mn-ea"/>
                <a:cs typeface="+mn-cs"/>
                <a:hlinkClick r:id="rId4"/>
              </a:rPr>
              <a:t>Marrakesh Treaty Implementation Guide for Librarians</a:t>
            </a:r>
            <a:r>
              <a:rPr lang="en-US" sz="1200" b="0" i="0" u="none" strike="noStrike" kern="1200" dirty="0">
                <a:solidFill>
                  <a:schemeClr val="tx1"/>
                </a:solidFill>
                <a:effectLst/>
                <a:latin typeface="+mn-lt"/>
                <a:ea typeface="+mn-ea"/>
                <a:cs typeface="+mn-cs"/>
              </a:rPr>
              <a:t> is an excellent resource which is now openly available and provides clear FAQ style guidelines for libraries on what and how they can share across national borders under the Treaty provision.  I strongly encourage you to read</a:t>
            </a:r>
            <a:r>
              <a:rPr lang="en-US" sz="1200" b="0" i="0" u="none" strike="noStrike" kern="1200" baseline="0" dirty="0">
                <a:solidFill>
                  <a:schemeClr val="tx1"/>
                </a:solidFill>
                <a:effectLst/>
                <a:latin typeface="+mn-lt"/>
                <a:ea typeface="+mn-ea"/>
                <a:cs typeface="+mn-cs"/>
              </a:rPr>
              <a:t> it and disseminate it to your colleagues.</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5</a:t>
            </a:fld>
            <a:endParaRPr lang="en-US"/>
          </a:p>
        </p:txBody>
      </p:sp>
    </p:spTree>
    <p:extLst>
      <p:ext uri="{BB962C8B-B14F-4D97-AF65-F5344CB8AC3E}">
        <p14:creationId xmlns:p14="http://schemas.microsoft.com/office/powerpoint/2010/main" val="41293333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u="none" strike="noStrike" kern="1200" dirty="0">
                <a:solidFill>
                  <a:schemeClr val="tx1"/>
                </a:solidFill>
                <a:effectLst/>
                <a:latin typeface="+mn-lt"/>
                <a:ea typeface="+mn-ea"/>
                <a:cs typeface="+mn-cs"/>
              </a:rPr>
              <a:t> </a:t>
            </a:r>
          </a:p>
          <a:p>
            <a:pPr rtl="0" fontAlgn="base"/>
            <a:r>
              <a:rPr lang="en-US" sz="1200" b="0" i="0" u="none" strike="noStrike" kern="1200" dirty="0">
                <a:solidFill>
                  <a:schemeClr val="tx1"/>
                </a:solidFill>
                <a:effectLst/>
                <a:latin typeface="+mn-lt"/>
                <a:ea typeface="+mn-ea"/>
                <a:cs typeface="+mn-cs"/>
              </a:rPr>
              <a:t>The following are</a:t>
            </a:r>
            <a:r>
              <a:rPr lang="en-US" sz="1200" b="0" i="0" u="none" strike="noStrike" kern="1200" baseline="0" dirty="0">
                <a:solidFill>
                  <a:schemeClr val="tx1"/>
                </a:solidFill>
                <a:effectLst/>
                <a:latin typeface="+mn-lt"/>
                <a:ea typeface="+mn-ea"/>
                <a:cs typeface="+mn-cs"/>
              </a:rPr>
              <a:t> a number of questions which can help us to establish a sense of direction in the coming years:</a:t>
            </a:r>
          </a:p>
          <a:p>
            <a:pPr rtl="0" fontAlgn="base"/>
            <a:endParaRPr lang="en-US" sz="1200" b="0" i="0" u="none" strike="noStrike" kern="1200" baseline="0" dirty="0">
              <a:solidFill>
                <a:schemeClr val="tx1"/>
              </a:solidFill>
              <a:effectLst/>
              <a:latin typeface="+mn-lt"/>
              <a:ea typeface="+mn-ea"/>
              <a:cs typeface="+mn-cs"/>
            </a:endParaRPr>
          </a:p>
          <a:p>
            <a:pPr marL="228600" indent="-228600" rtl="0" fontAlgn="base">
              <a:buAutoNum type="arabicPeriod"/>
            </a:pPr>
            <a:r>
              <a:rPr lang="en-US" sz="1200" b="0" i="0" u="none" strike="noStrike" kern="1200" dirty="0">
                <a:solidFill>
                  <a:schemeClr val="tx1"/>
                </a:solidFill>
                <a:effectLst/>
                <a:latin typeface="+mn-lt"/>
                <a:ea typeface="+mn-ea"/>
                <a:cs typeface="+mn-cs"/>
              </a:rPr>
              <a:t>How will the implementation of the Marrakesh Treaty change the current accessibility landscape across OCUL libraries? </a:t>
            </a:r>
          </a:p>
          <a:p>
            <a:pPr marL="457200" lvl="1" indent="0" rtl="0" fontAlgn="base">
              <a:buNone/>
            </a:pPr>
            <a:r>
              <a:rPr lang="en-US" b="0" i="0" u="none" strike="noStrike" kern="1200" dirty="0">
                <a:solidFill>
                  <a:schemeClr val="tx1"/>
                </a:solidFill>
                <a:effectLst/>
                <a:latin typeface="+mn-lt"/>
                <a:ea typeface="+mn-ea"/>
                <a:cs typeface="+mn-cs"/>
              </a:rPr>
              <a:t>- This is a question</a:t>
            </a:r>
            <a:r>
              <a:rPr lang="en-US" b="0" i="0" u="none" strike="noStrike" kern="1200" baseline="0" dirty="0">
                <a:solidFill>
                  <a:schemeClr val="tx1"/>
                </a:solidFill>
                <a:effectLst/>
                <a:latin typeface="+mn-lt"/>
                <a:ea typeface="+mn-ea"/>
                <a:cs typeface="+mn-cs"/>
              </a:rPr>
              <a:t> which refers to our needs as a community as well as independent institutions and how they can be fulfilled via this treaty</a:t>
            </a:r>
            <a:endParaRPr lang="en-US" b="0" dirty="0">
              <a:effectLst/>
            </a:endParaRPr>
          </a:p>
          <a:p>
            <a:pPr rtl="0"/>
            <a:r>
              <a:rPr lang="en-US" sz="1200" b="0" i="0" u="none" strike="noStrike" kern="1200" dirty="0">
                <a:solidFill>
                  <a:schemeClr val="tx1"/>
                </a:solidFill>
                <a:effectLst/>
                <a:latin typeface="+mn-lt"/>
                <a:ea typeface="+mn-ea"/>
                <a:cs typeface="+mn-cs"/>
              </a:rPr>
              <a:t> </a:t>
            </a:r>
            <a:br>
              <a:rPr lang="en-US" b="0" dirty="0">
                <a:effectLst/>
              </a:rPr>
            </a:br>
            <a:r>
              <a:rPr lang="en-US" b="0" dirty="0">
                <a:effectLst/>
              </a:rPr>
              <a:t>2. </a:t>
            </a:r>
            <a:r>
              <a:rPr lang="en-US" sz="1200" b="0" i="0" u="none" strike="noStrike" kern="1200" dirty="0">
                <a:solidFill>
                  <a:schemeClr val="tx1"/>
                </a:solidFill>
                <a:effectLst/>
                <a:latin typeface="+mn-lt"/>
                <a:ea typeface="+mn-ea"/>
                <a:cs typeface="+mn-cs"/>
              </a:rPr>
              <a:t>What policy language can be developed to help OCUL community ensure balanced and fair approach to copyright and accessibility</a:t>
            </a:r>
            <a:r>
              <a:rPr lang="en-US" sz="1200" b="0" i="0" u="none" strike="noStrike" kern="1200" baseline="0" dirty="0">
                <a:solidFill>
                  <a:schemeClr val="tx1"/>
                </a:solidFill>
                <a:effectLst/>
                <a:latin typeface="+mn-lt"/>
                <a:ea typeface="+mn-ea"/>
                <a:cs typeface="+mn-cs"/>
              </a:rPr>
              <a:t> and factor in a protocol for international exchange? </a:t>
            </a:r>
          </a:p>
          <a:p>
            <a:pPr rtl="0"/>
            <a:r>
              <a:rPr lang="en-US" sz="1200" b="0" i="0" u="none" strike="noStrike" kern="1200" baseline="0" dirty="0">
                <a:solidFill>
                  <a:schemeClr val="tx1"/>
                </a:solidFill>
                <a:effectLst/>
                <a:latin typeface="+mn-lt"/>
                <a:ea typeface="+mn-ea"/>
                <a:cs typeface="+mn-cs"/>
              </a:rPr>
              <a:t>           - I feel that there is an opportunity to organize a review and create a suggested workflows/policy language for OCUL institutions who are ready to move forward with building international partnerships</a:t>
            </a:r>
          </a:p>
          <a:p>
            <a:pPr rtl="0"/>
            <a:endParaRPr lang="en-US" sz="1200" b="0" i="0" u="none" strike="noStrike" kern="1200" baseline="0" dirty="0">
              <a:solidFill>
                <a:schemeClr val="tx1"/>
              </a:solidFill>
              <a:effectLst/>
              <a:latin typeface="+mn-lt"/>
              <a:ea typeface="+mn-ea"/>
              <a:cs typeface="+mn-cs"/>
            </a:endParaRPr>
          </a:p>
          <a:p>
            <a:pPr rtl="0"/>
            <a:r>
              <a:rPr lang="en-US" sz="1200" b="0" i="0" u="none" strike="noStrike" kern="1200" baseline="0" dirty="0">
                <a:solidFill>
                  <a:schemeClr val="tx1"/>
                </a:solidFill>
                <a:effectLst/>
                <a:latin typeface="+mn-lt"/>
                <a:ea typeface="+mn-ea"/>
                <a:cs typeface="+mn-cs"/>
              </a:rPr>
              <a:t>3. Who will be taking the lead and how can we ensure maximum benefit from partnerships we build?</a:t>
            </a:r>
          </a:p>
          <a:p>
            <a:pPr rtl="0"/>
            <a:r>
              <a:rPr lang="en-US" sz="1200" b="0" i="0" u="none" strike="noStrike" kern="1200" baseline="0" dirty="0">
                <a:solidFill>
                  <a:schemeClr val="tx1"/>
                </a:solidFill>
                <a:effectLst/>
                <a:latin typeface="+mn-lt"/>
                <a:ea typeface="+mn-ea"/>
                <a:cs typeface="+mn-cs"/>
              </a:rPr>
              <a:t>           - There is an OCUL accessibility community and the ACE service working group but we need to think more broadly as to who needs to be involved in the bigger conversation to establish a successful protocol for cross border exchange of accessible texts</a:t>
            </a:r>
            <a:endParaRPr lang="en-US" b="0" dirty="0">
              <a:effectLst/>
            </a:endParaRPr>
          </a:p>
          <a:p>
            <a:pPr rtl="0"/>
            <a:br>
              <a:rPr lang="en-US" b="0" dirty="0">
                <a:effectLst/>
              </a:rPr>
            </a:br>
            <a:r>
              <a:rPr lang="en-US" b="0" dirty="0">
                <a:effectLst/>
              </a:rPr>
              <a:t>4. </a:t>
            </a:r>
            <a:r>
              <a:rPr lang="en-US" sz="1200" b="0" i="0" u="none" strike="noStrike" kern="1200" dirty="0">
                <a:solidFill>
                  <a:schemeClr val="tx1"/>
                </a:solidFill>
                <a:effectLst/>
                <a:latin typeface="+mn-lt"/>
                <a:ea typeface="+mn-ea"/>
                <a:cs typeface="+mn-cs"/>
              </a:rPr>
              <a:t>What other collaborative opportunities exist to help mobilize national level initiatives to advance cost saving and innovation in the area of equitable access to information?</a:t>
            </a:r>
          </a:p>
          <a:p>
            <a:pPr rtl="0"/>
            <a:r>
              <a:rPr lang="en-US" sz="1200" b="0" i="0" u="none" strike="noStrike" kern="1200" dirty="0">
                <a:solidFill>
                  <a:schemeClr val="tx1"/>
                </a:solidFill>
                <a:effectLst/>
                <a:latin typeface="+mn-lt"/>
                <a:ea typeface="+mn-ea"/>
                <a:cs typeface="+mn-cs"/>
              </a:rPr>
              <a:t>          - I don’t know whether this is something we could do via CARL and other consortia</a:t>
            </a:r>
            <a:r>
              <a:rPr lang="en-US" sz="1200" b="0" i="0" u="none" strike="noStrike" kern="1200" baseline="0" dirty="0">
                <a:solidFill>
                  <a:schemeClr val="tx1"/>
                </a:solidFill>
                <a:effectLst/>
                <a:latin typeface="+mn-lt"/>
                <a:ea typeface="+mn-ea"/>
                <a:cs typeface="+mn-cs"/>
              </a:rPr>
              <a:t> but I think it might be valuable to build some type of national network of libraries which want to loan and borrow internationally.</a:t>
            </a:r>
            <a:endParaRPr lang="en-US" sz="1200" b="0" i="0" u="none" strike="noStrike" kern="1200" dirty="0">
              <a:solidFill>
                <a:schemeClr val="tx1"/>
              </a:solidFill>
              <a:effectLst/>
              <a:latin typeface="+mn-lt"/>
              <a:ea typeface="+mn-ea"/>
              <a:cs typeface="+mn-cs"/>
            </a:endParaRPr>
          </a:p>
          <a:p>
            <a:pPr rtl="0"/>
            <a:endParaRPr lang="en-US" sz="1200" b="0" i="0" u="none" strike="noStrike" kern="1200" dirty="0">
              <a:solidFill>
                <a:schemeClr val="tx1"/>
              </a:solidFill>
              <a:effectLst/>
              <a:latin typeface="+mn-lt"/>
              <a:ea typeface="+mn-ea"/>
              <a:cs typeface="+mn-cs"/>
            </a:endParaRPr>
          </a:p>
          <a:p>
            <a:pPr rtl="0"/>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5. What tools and technologies are available to us to facilitate an international exchange? Such as ACE platform for content delivery or Own Cloud.</a:t>
            </a:r>
            <a:endParaRPr lang="en-US" b="0" dirty="0">
              <a:effectLst/>
            </a:endParaRPr>
          </a:p>
          <a:p>
            <a:br>
              <a:rPr lang="en-US" b="0" dirty="0">
                <a:effectLst/>
              </a:rPr>
            </a:b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6</a:t>
            </a:fld>
            <a:endParaRPr lang="en-US"/>
          </a:p>
        </p:txBody>
      </p:sp>
    </p:spTree>
    <p:extLst>
      <p:ext uri="{BB962C8B-B14F-4D97-AF65-F5344CB8AC3E}">
        <p14:creationId xmlns:p14="http://schemas.microsoft.com/office/powerpoint/2010/main" val="1778332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all for your feedback and participation</a:t>
            </a:r>
            <a:r>
              <a:rPr lang="en-US" baseline="0" dirty="0"/>
              <a:t> throughout this presentation. </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7</a:t>
            </a:fld>
            <a:endParaRPr lang="en-US"/>
          </a:p>
        </p:txBody>
      </p:sp>
    </p:spTree>
    <p:extLst>
      <p:ext uri="{BB962C8B-B14F-4D97-AF65-F5344CB8AC3E}">
        <p14:creationId xmlns:p14="http://schemas.microsoft.com/office/powerpoint/2010/main" val="12983677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64B7045A-997F-6F4D-B9FF-BF21AE7D3137}" type="datetimeFigureOut">
              <a:rPr lang="en-US" smtClean="0"/>
              <a:t>4/12/19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760698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4B7045A-997F-6F4D-B9FF-BF21AE7D3137}" type="datetimeFigureOut">
              <a:rPr lang="en-US" smtClean="0"/>
              <a:t>4/12/19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158745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4B7045A-997F-6F4D-B9FF-BF21AE7D3137}" type="datetimeFigureOut">
              <a:rPr lang="en-US" smtClean="0"/>
              <a:t>4/12/19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49474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4B7045A-997F-6F4D-B9FF-BF21AE7D3137}" type="datetimeFigureOut">
              <a:rPr lang="en-US" smtClean="0"/>
              <a:t>4/12/19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336401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64B7045A-997F-6F4D-B9FF-BF21AE7D3137}" type="datetimeFigureOut">
              <a:rPr lang="en-US" smtClean="0"/>
              <a:t>4/12/19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4148017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4B7045A-997F-6F4D-B9FF-BF21AE7D3137}" type="datetimeFigureOut">
              <a:rPr lang="en-US" smtClean="0"/>
              <a:t>4/12/19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47740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4B7045A-997F-6F4D-B9FF-BF21AE7D3137}" type="datetimeFigureOut">
              <a:rPr lang="en-US" smtClean="0"/>
              <a:t>4/12/19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984983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4B7045A-997F-6F4D-B9FF-BF21AE7D3137}" type="datetimeFigureOut">
              <a:rPr lang="en-US" smtClean="0"/>
              <a:t>4/12/19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18622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B7045A-997F-6F4D-B9FF-BF21AE7D3137}" type="datetimeFigureOut">
              <a:rPr lang="en-US" smtClean="0"/>
              <a:t>4/12/19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784790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4B7045A-997F-6F4D-B9FF-BF21AE7D3137}" type="datetimeFigureOut">
              <a:rPr lang="en-US" smtClean="0"/>
              <a:t>4/12/19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931171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4B7045A-997F-6F4D-B9FF-BF21AE7D3137}" type="datetimeFigureOut">
              <a:rPr lang="en-US" smtClean="0"/>
              <a:t>4/12/19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041342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B7045A-997F-6F4D-B9FF-BF21AE7D3137}" type="datetimeFigureOut">
              <a:rPr lang="en-US" smtClean="0"/>
              <a:t>4/12/19</a:t>
            </a:fld>
            <a:endParaRPr lang="en-US"/>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t>‹#›</a:t>
            </a:fld>
            <a:endParaRPr lang="en-US"/>
          </a:p>
        </p:txBody>
      </p:sp>
    </p:spTree>
    <p:extLst>
      <p:ext uri="{BB962C8B-B14F-4D97-AF65-F5344CB8AC3E}">
        <p14:creationId xmlns:p14="http://schemas.microsoft.com/office/powerpoint/2010/main" val="3856465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thenounproject.com/hadivoic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s://thenounproject.com/national-park-service/collection/national-park-service" TargetMode="External"/><Relationship Id="rId4" Type="http://schemas.openxmlformats.org/officeDocument/2006/relationships/hyperlink" Target="https://thenounproject.com/national-park-service"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katya@scholarsportal.info"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p_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159" y="1234982"/>
            <a:ext cx="3803082" cy="686079"/>
          </a:xfrm>
          <a:prstGeom prst="rect">
            <a:avLst/>
          </a:prstGeom>
        </p:spPr>
      </p:pic>
      <p:sp>
        <p:nvSpPr>
          <p:cNvPr id="2" name="Subtitle 1"/>
          <p:cNvSpPr>
            <a:spLocks noGrp="1"/>
          </p:cNvSpPr>
          <p:nvPr>
            <p:ph type="subTitle" idx="1"/>
          </p:nvPr>
        </p:nvSpPr>
        <p:spPr>
          <a:xfrm>
            <a:off x="539391" y="2746545"/>
            <a:ext cx="7861699" cy="2980113"/>
          </a:xfrm>
        </p:spPr>
        <p:txBody>
          <a:bodyPr>
            <a:normAutofit fontScale="92500" lnSpcReduction="20000"/>
          </a:bodyPr>
          <a:lstStyle/>
          <a:p>
            <a:r>
              <a:rPr lang="en-US" sz="4300" b="1" dirty="0"/>
              <a:t>Marrakesh Treaty: </a:t>
            </a:r>
          </a:p>
          <a:p>
            <a:r>
              <a:rPr lang="en-US" sz="4300" b="1" dirty="0"/>
              <a:t>getting our game face on</a:t>
            </a:r>
          </a:p>
          <a:p>
            <a:endParaRPr lang="en-US" dirty="0"/>
          </a:p>
          <a:p>
            <a:r>
              <a:rPr lang="en-US" sz="2400" dirty="0"/>
              <a:t>Katya </a:t>
            </a:r>
            <a:r>
              <a:rPr lang="en-US" sz="2400" dirty="0" err="1"/>
              <a:t>Pereyaslavska</a:t>
            </a:r>
            <a:endParaRPr lang="en-US" sz="2400" dirty="0"/>
          </a:p>
          <a:p>
            <a:r>
              <a:rPr lang="en-US" sz="2400" dirty="0"/>
              <a:t>Scholars Portal, OCUL</a:t>
            </a:r>
          </a:p>
          <a:p>
            <a:endParaRPr lang="en-US" sz="2400" dirty="0"/>
          </a:p>
          <a:p>
            <a:r>
              <a:rPr lang="en-US" sz="2000" b="1" dirty="0">
                <a:solidFill>
                  <a:srgbClr val="0070C0"/>
                </a:solidFill>
              </a:rPr>
              <a:t>sli.do/OCUL</a:t>
            </a:r>
          </a:p>
          <a:p>
            <a:endParaRPr lang="en-US" sz="2400" dirty="0"/>
          </a:p>
        </p:txBody>
      </p:sp>
    </p:spTree>
    <p:extLst>
      <p:ext uri="{BB962C8B-B14F-4D97-AF65-F5344CB8AC3E}">
        <p14:creationId xmlns:p14="http://schemas.microsoft.com/office/powerpoint/2010/main" val="3054147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what's all the buzz?</a:t>
            </a:r>
          </a:p>
        </p:txBody>
      </p:sp>
      <p:pic>
        <p:nvPicPr>
          <p:cNvPr id="4" name="Picture 3" descr="Noun Project icon with three stylized rows of people in a group" title="image of a stylized group of peopl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6475" y="1276550"/>
            <a:ext cx="5291050" cy="5291050"/>
          </a:xfrm>
          <a:prstGeom prst="rect">
            <a:avLst/>
          </a:prstGeom>
        </p:spPr>
      </p:pic>
      <p:sp>
        <p:nvSpPr>
          <p:cNvPr id="6" name="Rectangle 5"/>
          <p:cNvSpPr/>
          <p:nvPr/>
        </p:nvSpPr>
        <p:spPr>
          <a:xfrm>
            <a:off x="5316755" y="5887781"/>
            <a:ext cx="1489510" cy="369332"/>
          </a:xfrm>
          <a:prstGeom prst="rect">
            <a:avLst/>
          </a:prstGeom>
        </p:spPr>
        <p:txBody>
          <a:bodyPr wrap="none">
            <a:spAutoFit/>
          </a:bodyPr>
          <a:lstStyle/>
          <a:p>
            <a:r>
              <a:rPr lang="en-US" b="1" dirty="0">
                <a:solidFill>
                  <a:srgbClr val="0070C0"/>
                </a:solidFill>
              </a:rPr>
              <a:t>sli.do/OCUL</a:t>
            </a:r>
          </a:p>
        </p:txBody>
      </p:sp>
    </p:spTree>
    <p:extLst>
      <p:ext uri="{BB962C8B-B14F-4D97-AF65-F5344CB8AC3E}">
        <p14:creationId xmlns:p14="http://schemas.microsoft.com/office/powerpoint/2010/main" val="2217870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2709"/>
            <a:ext cx="8229600" cy="1026039"/>
          </a:xfrm>
        </p:spPr>
        <p:txBody>
          <a:bodyPr/>
          <a:lstStyle/>
          <a:p>
            <a:r>
              <a:rPr lang="en-US" dirty="0" err="1"/>
              <a:t>Informig</a:t>
            </a:r>
            <a:r>
              <a:rPr lang="en-US" dirty="0"/>
              <a:t>: why does this matter?</a:t>
            </a:r>
          </a:p>
        </p:txBody>
      </p:sp>
      <p:pic>
        <p:nvPicPr>
          <p:cNvPr id="4" name="Content Placeholder 3" descr="simple icon of a person reading a book" title="reading person"/>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59727" y="2750178"/>
            <a:ext cx="2309135" cy="2309135"/>
          </a:xfrm>
        </p:spPr>
      </p:pic>
      <p:sp>
        <p:nvSpPr>
          <p:cNvPr id="5" name="Rectangle 4"/>
          <p:cNvSpPr/>
          <p:nvPr/>
        </p:nvSpPr>
        <p:spPr>
          <a:xfrm>
            <a:off x="1159727" y="5647816"/>
            <a:ext cx="4572000" cy="646331"/>
          </a:xfrm>
          <a:prstGeom prst="rect">
            <a:avLst/>
          </a:prstGeom>
        </p:spPr>
        <p:txBody>
          <a:bodyPr>
            <a:spAutoFit/>
          </a:bodyPr>
          <a:lstStyle/>
          <a:p>
            <a:r>
              <a:rPr lang="en-US" sz="1200" dirty="0">
                <a:latin typeface="Medium-65"/>
              </a:rPr>
              <a:t>By </a:t>
            </a:r>
            <a:r>
              <a:rPr lang="en-US" sz="1200" u="sng" dirty="0">
                <a:latin typeface="Medium-65"/>
                <a:hlinkClick r:id="rId4"/>
              </a:rPr>
              <a:t>National Park Service</a:t>
            </a:r>
            <a:r>
              <a:rPr lang="en-US" sz="1200" dirty="0">
                <a:latin typeface="Medium-65"/>
              </a:rPr>
              <a:t>, US </a:t>
            </a:r>
          </a:p>
          <a:p>
            <a:r>
              <a:rPr lang="en-US" sz="1200" dirty="0">
                <a:latin typeface="Light-45"/>
              </a:rPr>
              <a:t>In the </a:t>
            </a:r>
            <a:r>
              <a:rPr lang="en-US" sz="1200" u="sng" dirty="0">
                <a:latin typeface="Light-45"/>
                <a:hlinkClick r:id="rId5" tooltip="View the National Park Service collection"/>
              </a:rPr>
              <a:t>National Park Service Collection</a:t>
            </a:r>
            <a:endParaRPr lang="en-US" sz="1200" dirty="0">
              <a:latin typeface="Light-45"/>
            </a:endParaRPr>
          </a:p>
          <a:p>
            <a:r>
              <a:rPr lang="en-US" sz="1200" dirty="0">
                <a:latin typeface="Medium-65"/>
              </a:rPr>
              <a:t>Public Domain</a:t>
            </a:r>
            <a:endParaRPr lang="en-US" sz="1200" b="0" i="0" dirty="0">
              <a:effectLst/>
              <a:latin typeface="Medium-65"/>
            </a:endParaRPr>
          </a:p>
        </p:txBody>
      </p:sp>
      <p:pic>
        <p:nvPicPr>
          <p:cNvPr id="6" name="Picture 5" descr="icon of a person reading a book in a wheelchair" title="wheelchair readi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18662" y="1403516"/>
            <a:ext cx="2693324" cy="2693324"/>
          </a:xfrm>
          <a:prstGeom prst="rect">
            <a:avLst/>
          </a:prstGeom>
        </p:spPr>
      </p:pic>
      <p:sp>
        <p:nvSpPr>
          <p:cNvPr id="7" name="Rectangle 6"/>
          <p:cNvSpPr/>
          <p:nvPr/>
        </p:nvSpPr>
        <p:spPr>
          <a:xfrm>
            <a:off x="5918662" y="4341316"/>
            <a:ext cx="2269375" cy="646331"/>
          </a:xfrm>
          <a:prstGeom prst="rect">
            <a:avLst/>
          </a:prstGeom>
        </p:spPr>
        <p:txBody>
          <a:bodyPr wrap="square">
            <a:spAutoFit/>
          </a:bodyPr>
          <a:lstStyle/>
          <a:p>
            <a:r>
              <a:rPr lang="en-US" sz="1200" dirty="0">
                <a:latin typeface="Medium-65"/>
              </a:rPr>
              <a:t>Reading </a:t>
            </a:r>
          </a:p>
          <a:p>
            <a:r>
              <a:rPr lang="en-US" sz="1200" dirty="0">
                <a:latin typeface="Medium-65"/>
              </a:rPr>
              <a:t>By </a:t>
            </a:r>
            <a:r>
              <a:rPr lang="en-US" sz="1200" dirty="0" err="1">
                <a:latin typeface="Medium-65"/>
                <a:hlinkClick r:id="rId7"/>
              </a:rPr>
              <a:t>Hadi</a:t>
            </a:r>
            <a:r>
              <a:rPr lang="en-US" sz="1200" dirty="0">
                <a:latin typeface="Medium-65"/>
                <a:hlinkClick r:id="rId7"/>
              </a:rPr>
              <a:t> </a:t>
            </a:r>
            <a:r>
              <a:rPr lang="en-US" sz="1200" dirty="0" err="1">
                <a:latin typeface="Medium-65"/>
                <a:hlinkClick r:id="rId7"/>
              </a:rPr>
              <a:t>Davodpour</a:t>
            </a:r>
            <a:r>
              <a:rPr lang="en-US" sz="1200" dirty="0">
                <a:latin typeface="Medium-65"/>
              </a:rPr>
              <a:t>, IR </a:t>
            </a:r>
          </a:p>
          <a:p>
            <a:r>
              <a:rPr lang="en-US" sz="1200" dirty="0">
                <a:latin typeface="Medium-65"/>
              </a:rPr>
              <a:t>Public Domain</a:t>
            </a:r>
            <a:endParaRPr lang="en-US" sz="1200" b="0" i="0" dirty="0">
              <a:effectLst/>
              <a:latin typeface="Medium-65"/>
            </a:endParaRPr>
          </a:p>
        </p:txBody>
      </p:sp>
      <p:sp>
        <p:nvSpPr>
          <p:cNvPr id="8" name="Rectangle 7"/>
          <p:cNvSpPr/>
          <p:nvPr/>
        </p:nvSpPr>
        <p:spPr>
          <a:xfrm>
            <a:off x="6138183" y="6228166"/>
            <a:ext cx="1489510" cy="369332"/>
          </a:xfrm>
          <a:prstGeom prst="rect">
            <a:avLst/>
          </a:prstGeom>
        </p:spPr>
        <p:txBody>
          <a:bodyPr wrap="none">
            <a:spAutoFit/>
          </a:bodyPr>
          <a:lstStyle/>
          <a:p>
            <a:r>
              <a:rPr lang="en-US" b="1" dirty="0">
                <a:solidFill>
                  <a:srgbClr val="0070C0"/>
                </a:solidFill>
              </a:rPr>
              <a:t>sli.do/OCUL</a:t>
            </a:r>
          </a:p>
        </p:txBody>
      </p:sp>
    </p:spTree>
    <p:extLst>
      <p:ext uri="{BB962C8B-B14F-4D97-AF65-F5344CB8AC3E}">
        <p14:creationId xmlns:p14="http://schemas.microsoft.com/office/powerpoint/2010/main" val="2590340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Kon</a:t>
            </a:r>
            <a:r>
              <a:rPr lang="en-US" dirty="0"/>
              <a:t>-Mari method  </a:t>
            </a:r>
          </a:p>
        </p:txBody>
      </p:sp>
      <p:sp>
        <p:nvSpPr>
          <p:cNvPr id="3" name="Content Placeholder 2"/>
          <p:cNvSpPr>
            <a:spLocks noGrp="1"/>
          </p:cNvSpPr>
          <p:nvPr>
            <p:ph idx="1"/>
          </p:nvPr>
        </p:nvSpPr>
        <p:spPr/>
        <p:txBody>
          <a:bodyPr/>
          <a:lstStyle/>
          <a:p>
            <a:r>
              <a:rPr lang="en-US" dirty="0"/>
              <a:t>Tidy up your messes</a:t>
            </a:r>
          </a:p>
          <a:p>
            <a:r>
              <a:rPr lang="en-US" dirty="0"/>
              <a:t>Find a reasonable way of organizing and keeping the good stuff</a:t>
            </a:r>
          </a:p>
          <a:p>
            <a:r>
              <a:rPr lang="en-US" dirty="0"/>
              <a:t>Follow some kind of a consistent system</a:t>
            </a:r>
          </a:p>
          <a:p>
            <a:r>
              <a:rPr lang="en-US" dirty="0"/>
              <a:t>Share your standards to achieve national level consistency across other institutions</a:t>
            </a:r>
          </a:p>
        </p:txBody>
      </p:sp>
      <p:sp>
        <p:nvSpPr>
          <p:cNvPr id="5" name="Rectangle 4"/>
          <p:cNvSpPr/>
          <p:nvPr/>
        </p:nvSpPr>
        <p:spPr>
          <a:xfrm>
            <a:off x="789107" y="6210531"/>
            <a:ext cx="2699778" cy="369332"/>
          </a:xfrm>
          <a:prstGeom prst="rect">
            <a:avLst/>
          </a:prstGeom>
        </p:spPr>
        <p:txBody>
          <a:bodyPr wrap="none">
            <a:spAutoFit/>
          </a:bodyPr>
          <a:lstStyle/>
          <a:p>
            <a:r>
              <a:rPr lang="en-US" b="1" dirty="0">
                <a:solidFill>
                  <a:srgbClr val="0070C0"/>
                </a:solidFill>
              </a:rPr>
              <a:t>Bit.ly/</a:t>
            </a:r>
            <a:r>
              <a:rPr lang="en-US" b="1" dirty="0" err="1">
                <a:solidFill>
                  <a:srgbClr val="0070C0"/>
                </a:solidFill>
              </a:rPr>
              <a:t>OCUL_Marrakesh</a:t>
            </a:r>
            <a:endParaRPr lang="en-US" b="1" dirty="0">
              <a:solidFill>
                <a:srgbClr val="0070C0"/>
              </a:solidFill>
            </a:endParaRPr>
          </a:p>
        </p:txBody>
      </p:sp>
    </p:spTree>
    <p:extLst>
      <p:ext uri="{BB962C8B-B14F-4D97-AF65-F5344CB8AC3E}">
        <p14:creationId xmlns:p14="http://schemas.microsoft.com/office/powerpoint/2010/main" val="41651953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opportunities</a:t>
            </a:r>
          </a:p>
        </p:txBody>
      </p:sp>
      <p:sp>
        <p:nvSpPr>
          <p:cNvPr id="3" name="Content Placeholder 2"/>
          <p:cNvSpPr>
            <a:spLocks noGrp="1"/>
          </p:cNvSpPr>
          <p:nvPr>
            <p:ph idx="1"/>
          </p:nvPr>
        </p:nvSpPr>
        <p:spPr/>
        <p:txBody>
          <a:bodyPr>
            <a:normAutofit lnSpcReduction="10000"/>
          </a:bodyPr>
          <a:lstStyle/>
          <a:p>
            <a:pPr marL="0" indent="0">
              <a:buNone/>
            </a:pPr>
            <a:endParaRPr lang="en-US" dirty="0"/>
          </a:p>
          <a:p>
            <a:pPr marL="0" indent="0">
              <a:buNone/>
            </a:pPr>
            <a:r>
              <a:rPr lang="en-US" dirty="0"/>
              <a:t>What makes us prepared?</a:t>
            </a:r>
          </a:p>
          <a:p>
            <a:pPr marL="0" indent="0">
              <a:buNone/>
            </a:pPr>
            <a:endParaRPr lang="en-US" dirty="0"/>
          </a:p>
          <a:p>
            <a:pPr marL="0" indent="0">
              <a:buNone/>
            </a:pPr>
            <a:r>
              <a:rPr lang="en-US" dirty="0"/>
              <a:t>National vs international</a:t>
            </a:r>
          </a:p>
          <a:p>
            <a:pPr marL="0" indent="0">
              <a:buNone/>
            </a:pPr>
            <a:endParaRPr lang="en-US" dirty="0"/>
          </a:p>
          <a:p>
            <a:pPr marL="0" indent="0">
              <a:buNone/>
            </a:pPr>
            <a:r>
              <a:rPr lang="en-US" dirty="0"/>
              <a:t>Identifying partnerships</a:t>
            </a:r>
          </a:p>
          <a:p>
            <a:pPr marL="0" indent="0">
              <a:buNone/>
            </a:pPr>
            <a:endParaRPr lang="en-US" dirty="0"/>
          </a:p>
          <a:p>
            <a:pPr marL="0" indent="0">
              <a:buNone/>
            </a:pPr>
            <a:r>
              <a:rPr lang="en-US" dirty="0"/>
              <a:t> </a:t>
            </a:r>
          </a:p>
          <a:p>
            <a:pPr marL="0" indent="0">
              <a:buNone/>
            </a:pPr>
            <a:endParaRPr lang="en-US" dirty="0"/>
          </a:p>
          <a:p>
            <a:pPr marL="0" indent="0">
              <a:buNone/>
            </a:pPr>
            <a:endParaRPr lang="en-US" dirty="0"/>
          </a:p>
        </p:txBody>
      </p:sp>
      <p:sp>
        <p:nvSpPr>
          <p:cNvPr id="4" name="Rectangle 3"/>
          <p:cNvSpPr/>
          <p:nvPr/>
        </p:nvSpPr>
        <p:spPr>
          <a:xfrm>
            <a:off x="6470692" y="6064711"/>
            <a:ext cx="1489510" cy="369332"/>
          </a:xfrm>
          <a:prstGeom prst="rect">
            <a:avLst/>
          </a:prstGeom>
        </p:spPr>
        <p:txBody>
          <a:bodyPr wrap="none">
            <a:spAutoFit/>
          </a:bodyPr>
          <a:lstStyle/>
          <a:p>
            <a:r>
              <a:rPr lang="en-US" b="1" dirty="0">
                <a:solidFill>
                  <a:srgbClr val="0070C0"/>
                </a:solidFill>
              </a:rPr>
              <a:t>sli.do/OCUL</a:t>
            </a:r>
          </a:p>
        </p:txBody>
      </p:sp>
    </p:spTree>
    <p:extLst>
      <p:ext uri="{BB962C8B-B14F-4D97-AF65-F5344CB8AC3E}">
        <p14:creationId xmlns:p14="http://schemas.microsoft.com/office/powerpoint/2010/main" val="824802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activating</a:t>
            </a:r>
          </a:p>
        </p:txBody>
      </p:sp>
      <p:sp>
        <p:nvSpPr>
          <p:cNvPr id="3" name="Content Placeholder 2"/>
          <p:cNvSpPr>
            <a:spLocks noGrp="1"/>
          </p:cNvSpPr>
          <p:nvPr>
            <p:ph idx="1"/>
          </p:nvPr>
        </p:nvSpPr>
        <p:spPr/>
        <p:txBody>
          <a:bodyPr/>
          <a:lstStyle/>
          <a:p>
            <a:endParaRPr lang="en-US"/>
          </a:p>
          <a:p>
            <a:r>
              <a:rPr lang="en-US"/>
              <a:t>What can </a:t>
            </a:r>
            <a:r>
              <a:rPr lang="en-US" i="1"/>
              <a:t>you</a:t>
            </a:r>
            <a:r>
              <a:rPr lang="en-US"/>
              <a:t> do?</a:t>
            </a:r>
          </a:p>
          <a:p>
            <a:endParaRPr lang="en-US"/>
          </a:p>
          <a:p>
            <a:r>
              <a:rPr lang="en-US"/>
              <a:t>What can </a:t>
            </a:r>
            <a:r>
              <a:rPr lang="en-US" i="1"/>
              <a:t>we</a:t>
            </a:r>
            <a:r>
              <a:rPr lang="en-US"/>
              <a:t> do?</a:t>
            </a:r>
          </a:p>
          <a:p>
            <a:endParaRPr lang="en-US" b="1" dirty="0"/>
          </a:p>
        </p:txBody>
      </p:sp>
      <p:pic>
        <p:nvPicPr>
          <p:cNvPr id="4" name="Picture 3" descr="icon is called helping hand&quot; and depicts a profile of two simple black figures helping one another climb a rock" title="two people climing a mountai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9076" y="2411614"/>
            <a:ext cx="4064924" cy="4064924"/>
          </a:xfrm>
          <a:prstGeom prst="rect">
            <a:avLst/>
          </a:prstGeom>
        </p:spPr>
      </p:pic>
      <p:sp>
        <p:nvSpPr>
          <p:cNvPr id="5" name="Rectangle 4"/>
          <p:cNvSpPr/>
          <p:nvPr/>
        </p:nvSpPr>
        <p:spPr>
          <a:xfrm>
            <a:off x="718285" y="5901292"/>
            <a:ext cx="1489510" cy="369332"/>
          </a:xfrm>
          <a:prstGeom prst="rect">
            <a:avLst/>
          </a:prstGeom>
        </p:spPr>
        <p:txBody>
          <a:bodyPr wrap="none">
            <a:spAutoFit/>
          </a:bodyPr>
          <a:lstStyle/>
          <a:p>
            <a:r>
              <a:rPr lang="en-US" b="1" dirty="0">
                <a:solidFill>
                  <a:srgbClr val="0070C0"/>
                </a:solidFill>
              </a:rPr>
              <a:t>sli.do/OCUL</a:t>
            </a:r>
          </a:p>
        </p:txBody>
      </p:sp>
    </p:spTree>
    <p:extLst>
      <p:ext uri="{BB962C8B-B14F-4D97-AF65-F5344CB8AC3E}">
        <p14:creationId xmlns:p14="http://schemas.microsoft.com/office/powerpoint/2010/main" val="1041724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Thank you!</a:t>
            </a:r>
          </a:p>
        </p:txBody>
      </p:sp>
      <p:sp>
        <p:nvSpPr>
          <p:cNvPr id="3" name="Content Placeholder 2"/>
          <p:cNvSpPr>
            <a:spLocks noGrp="1"/>
          </p:cNvSpPr>
          <p:nvPr>
            <p:ph idx="1"/>
          </p:nvPr>
        </p:nvSpPr>
        <p:spPr>
          <a:xfrm>
            <a:off x="2091432" y="4399131"/>
            <a:ext cx="5203768" cy="1649227"/>
          </a:xfrm>
        </p:spPr>
        <p:txBody>
          <a:bodyPr>
            <a:normAutofit fontScale="62500" lnSpcReduction="20000"/>
          </a:bodyPr>
          <a:lstStyle/>
          <a:p>
            <a:endParaRPr lang="en-US" dirty="0"/>
          </a:p>
          <a:p>
            <a:endParaRPr lang="en-US" dirty="0"/>
          </a:p>
          <a:p>
            <a:pPr marL="0" indent="0">
              <a:buNone/>
            </a:pPr>
            <a:endParaRPr lang="en-US" sz="2900" dirty="0"/>
          </a:p>
          <a:p>
            <a:pPr marL="0" indent="0">
              <a:buNone/>
            </a:pPr>
            <a:r>
              <a:rPr lang="en-US" sz="3400" dirty="0"/>
              <a:t>Tweet @katya_pereyas</a:t>
            </a:r>
          </a:p>
          <a:p>
            <a:pPr marL="0" indent="0">
              <a:buNone/>
            </a:pPr>
            <a:r>
              <a:rPr lang="en-US" sz="3400" dirty="0"/>
              <a:t>Email </a:t>
            </a:r>
            <a:r>
              <a:rPr lang="en-US" sz="3400" b="1" dirty="0">
                <a:solidFill>
                  <a:srgbClr val="0070C0"/>
                </a:solidFill>
                <a:hlinkClick r:id="rId3"/>
              </a:rPr>
              <a:t>katya@scholarsportal.info</a:t>
            </a:r>
            <a:endParaRPr lang="en-US" sz="3400" b="1" dirty="0">
              <a:solidFill>
                <a:srgbClr val="0070C0"/>
              </a:solidFill>
            </a:endParaRPr>
          </a:p>
          <a:p>
            <a:pPr marL="0" indent="0">
              <a:buNone/>
            </a:pPr>
            <a:endParaRPr lang="en-US" dirty="0"/>
          </a:p>
        </p:txBody>
      </p:sp>
      <p:pic>
        <p:nvPicPr>
          <p:cNvPr id="1030" name="Picture 6" descr="Image result for twitter pict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1432" y="2068382"/>
            <a:ext cx="4804468" cy="27011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9176656"/>
      </p:ext>
    </p:extLst>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13144</TotalTime>
  <Words>1141</Words>
  <Application>Microsoft Macintosh PowerPoint</Application>
  <PresentationFormat>On-screen Show (4:3)</PresentationFormat>
  <Paragraphs>117</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Century Gothic</vt:lpstr>
      <vt:lpstr>Light-45</vt:lpstr>
      <vt:lpstr>Medium-65</vt:lpstr>
      <vt:lpstr>Office Theme</vt:lpstr>
      <vt:lpstr>PowerPoint Presentation</vt:lpstr>
      <vt:lpstr>what's all the buzz?</vt:lpstr>
      <vt:lpstr>Informig: why does this matter?</vt:lpstr>
      <vt:lpstr>Kon-Mari method  </vt:lpstr>
      <vt:lpstr>opportunities</vt:lpstr>
      <vt:lpstr>activating</vt:lpstr>
      <vt:lpstr>Thank you!</vt:lpstr>
    </vt:vector>
  </TitlesOfParts>
  <Company>OCUL SP</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Bartek Kawula</dc:creator>
  <cp:lastModifiedBy>Meredith Hatton</cp:lastModifiedBy>
  <cp:revision>39</cp:revision>
  <dcterms:created xsi:type="dcterms:W3CDTF">2015-05-15T14:32:32Z</dcterms:created>
  <dcterms:modified xsi:type="dcterms:W3CDTF">2019-04-12T16:13:16Z</dcterms:modified>
</cp:coreProperties>
</file>