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custDataLst>
    <p:tags r:id="rId4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4" d="100"/>
          <a:sy n="74" d="100"/>
        </p:scale>
        <p:origin x="-10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516103-5BF9-AF4F-9D57-9C6DDB9240AC}" type="datetimeFigureOut">
              <a:rPr lang="en-US" smtClean="0"/>
              <a:pPr/>
              <a:t>9/29/2011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CEEC6C-21AA-F24F-80AB-EDC6E2C165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903830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03C46817-F6D4-9243-A155-5168264A0FDD}" type="slidenum">
              <a:rPr lang="en-US" sz="1200">
                <a:solidFill>
                  <a:prstClr val="black"/>
                </a:solidFill>
              </a:rPr>
              <a:pPr eaLnBrk="1" hangingPunct="1"/>
              <a:t>1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>
                <a:ea typeface="ＭＳ Ｐゴシック" charset="0"/>
                <a:cs typeface="ＭＳ Ｐゴシック" charset="0"/>
              </a:rPr>
              <a:t>This flow chart summarizing recruitment…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01A760-B164-7D4D-A6CE-7D90760DD40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500957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AA9C64-E5C9-E24A-8BFB-606CABCB4CF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8452888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26D0AF-6DF4-C44D-8E0D-D4F07370163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6453496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FCA1B2-E185-3143-A391-CFE55A67D14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5440623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3E708A-0FF3-4A45-92C5-7C16E978F2D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780023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69254C7-D111-814D-B672-D5BBB206875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4800297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405758-0742-1E46-B8D3-7BA494BA0F3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04485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528215-311D-BC42-AC20-EF0B28C079B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2883904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B3EF028-C32F-7F40-B47B-D4B51AC0E72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5475883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E0E7D66-D5A5-C046-BF31-016CA6A2C82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6779296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FF3DEF-731B-F246-8AA7-71B6B59F753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8165081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D1B053-4D43-0E44-9357-07A9328864E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41175291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928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928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928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0FA2994F-BD21-834E-A055-3A87987F5E8E}" type="slidenum">
              <a:rPr lang="en-US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2385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802" name="Group 33"/>
          <p:cNvGrpSpPr>
            <a:grpSpLocks/>
          </p:cNvGrpSpPr>
          <p:nvPr/>
        </p:nvGrpSpPr>
        <p:grpSpPr bwMode="auto">
          <a:xfrm>
            <a:off x="1878012" y="598488"/>
            <a:ext cx="6607175" cy="5638800"/>
            <a:chOff x="1066800" y="838200"/>
            <a:chExt cx="6607175" cy="5638800"/>
          </a:xfrm>
        </p:grpSpPr>
        <p:sp>
          <p:nvSpPr>
            <p:cNvPr id="76804" name="AutoShape 3"/>
            <p:cNvSpPr>
              <a:spLocks noChangeAspect="1" noChangeArrowheads="1"/>
            </p:cNvSpPr>
            <p:nvPr/>
          </p:nvSpPr>
          <p:spPr bwMode="auto">
            <a:xfrm>
              <a:off x="1066800" y="838200"/>
              <a:ext cx="6607175" cy="5638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u="sng">
                <a:solidFill>
                  <a:srgbClr val="000000"/>
                </a:solidFill>
                <a:latin typeface="Verdana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76805" name="Rectangle 4"/>
            <p:cNvSpPr>
              <a:spLocks noChangeArrowheads="1"/>
            </p:cNvSpPr>
            <p:nvPr/>
          </p:nvSpPr>
          <p:spPr bwMode="auto">
            <a:xfrm>
              <a:off x="3883025" y="1450975"/>
              <a:ext cx="1298575" cy="46196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76806" name="Text Box 5"/>
            <p:cNvSpPr txBox="1">
              <a:spLocks noChangeArrowheads="1"/>
            </p:cNvSpPr>
            <p:nvPr/>
          </p:nvSpPr>
          <p:spPr bwMode="auto">
            <a:xfrm>
              <a:off x="3883025" y="1450975"/>
              <a:ext cx="1652588" cy="46196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sz="1200">
                  <a:solidFill>
                    <a:srgbClr val="204162"/>
                  </a:solidFill>
                </a:rPr>
                <a:t>5767 Inpatients from 11 hospitals</a:t>
              </a:r>
              <a:endParaRPr lang="en-US" sz="1800">
                <a:solidFill>
                  <a:srgbClr val="204162"/>
                </a:solidFill>
              </a:endParaRPr>
            </a:p>
          </p:txBody>
        </p:sp>
        <p:sp>
          <p:nvSpPr>
            <p:cNvPr id="76807" name="Line 6"/>
            <p:cNvSpPr>
              <a:spLocks noChangeShapeType="1"/>
            </p:cNvSpPr>
            <p:nvPr/>
          </p:nvSpPr>
          <p:spPr bwMode="auto">
            <a:xfrm flipH="1">
              <a:off x="3074988" y="1905000"/>
              <a:ext cx="1368425" cy="58737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76808" name="Text Box 7"/>
            <p:cNvSpPr txBox="1">
              <a:spLocks noChangeArrowheads="1"/>
            </p:cNvSpPr>
            <p:nvPr/>
          </p:nvSpPr>
          <p:spPr bwMode="auto">
            <a:xfrm>
              <a:off x="1482725" y="2514600"/>
              <a:ext cx="1652588" cy="5334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>
                  <a:solidFill>
                    <a:srgbClr val="204162"/>
                  </a:solidFill>
                </a:rPr>
                <a:t>2635 </a:t>
              </a:r>
              <a:r>
                <a:rPr lang="en-US" sz="1200" dirty="0" smtClean="0">
                  <a:solidFill>
                    <a:srgbClr val="204162"/>
                  </a:solidFill>
                </a:rPr>
                <a:t>(61%)</a:t>
              </a:r>
            </a:p>
            <a:p>
              <a:pPr algn="ctr"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 smtClean="0">
                  <a:solidFill>
                    <a:srgbClr val="204162"/>
                  </a:solidFill>
                </a:rPr>
                <a:t>participated</a:t>
              </a:r>
              <a:endParaRPr lang="en-US" sz="1200" dirty="0">
                <a:solidFill>
                  <a:srgbClr val="204162"/>
                </a:solidFill>
              </a:endParaRPr>
            </a:p>
          </p:txBody>
        </p:sp>
        <p:sp>
          <p:nvSpPr>
            <p:cNvPr id="76809" name="Text Box 8"/>
            <p:cNvSpPr txBox="1">
              <a:spLocks noChangeArrowheads="1"/>
            </p:cNvSpPr>
            <p:nvPr/>
          </p:nvSpPr>
          <p:spPr bwMode="auto">
            <a:xfrm>
              <a:off x="3810000" y="2590800"/>
              <a:ext cx="1652588" cy="3048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sz="1200">
                  <a:solidFill>
                    <a:srgbClr val="204162"/>
                  </a:solidFill>
                </a:rPr>
                <a:t>1499 ineligible</a:t>
              </a:r>
              <a:endParaRPr lang="en-US" sz="1800">
                <a:solidFill>
                  <a:srgbClr val="204162"/>
                </a:solidFill>
              </a:endParaRPr>
            </a:p>
          </p:txBody>
        </p:sp>
        <p:sp>
          <p:nvSpPr>
            <p:cNvPr id="76810" name="Text Box 9"/>
            <p:cNvSpPr txBox="1">
              <a:spLocks noChangeArrowheads="1"/>
            </p:cNvSpPr>
            <p:nvPr/>
          </p:nvSpPr>
          <p:spPr bwMode="auto">
            <a:xfrm>
              <a:off x="5892800" y="2608263"/>
              <a:ext cx="1651000" cy="28733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sz="1200">
                  <a:solidFill>
                    <a:srgbClr val="204162"/>
                  </a:solidFill>
                </a:rPr>
                <a:t>1632 declined</a:t>
              </a:r>
              <a:endParaRPr lang="en-US" sz="1800">
                <a:solidFill>
                  <a:srgbClr val="204162"/>
                </a:solidFill>
              </a:endParaRPr>
            </a:p>
          </p:txBody>
        </p:sp>
        <p:sp>
          <p:nvSpPr>
            <p:cNvPr id="76811" name="Line 10"/>
            <p:cNvSpPr>
              <a:spLocks noChangeShapeType="1"/>
            </p:cNvSpPr>
            <p:nvPr/>
          </p:nvSpPr>
          <p:spPr bwMode="auto">
            <a:xfrm>
              <a:off x="4648200" y="1905000"/>
              <a:ext cx="0" cy="609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76812" name="Line 11"/>
            <p:cNvSpPr>
              <a:spLocks noChangeShapeType="1"/>
            </p:cNvSpPr>
            <p:nvPr/>
          </p:nvSpPr>
          <p:spPr bwMode="auto">
            <a:xfrm>
              <a:off x="4800600" y="1905000"/>
              <a:ext cx="1541463" cy="6858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76813" name="Line 12"/>
            <p:cNvSpPr>
              <a:spLocks noChangeShapeType="1"/>
            </p:cNvSpPr>
            <p:nvPr/>
          </p:nvSpPr>
          <p:spPr bwMode="auto">
            <a:xfrm>
              <a:off x="2057400" y="3048000"/>
              <a:ext cx="0" cy="3810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76814" name="Text Box 13"/>
            <p:cNvSpPr txBox="1">
              <a:spLocks noChangeArrowheads="1"/>
            </p:cNvSpPr>
            <p:nvPr/>
          </p:nvSpPr>
          <p:spPr bwMode="auto">
            <a:xfrm>
              <a:off x="1116013" y="3417888"/>
              <a:ext cx="2617787" cy="46196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>
                  <a:solidFill>
                    <a:srgbClr val="204162"/>
                  </a:solidFill>
                </a:rPr>
                <a:t>2500 </a:t>
              </a:r>
              <a:r>
                <a:rPr lang="en-US" sz="1200" dirty="0" smtClean="0">
                  <a:solidFill>
                    <a:srgbClr val="204162"/>
                  </a:solidFill>
                </a:rPr>
                <a:t>(94.9%) successfully </a:t>
              </a:r>
              <a:r>
                <a:rPr lang="en-US" sz="1200" dirty="0">
                  <a:solidFill>
                    <a:srgbClr val="204162"/>
                  </a:solidFill>
                </a:rPr>
                <a:t>linked to </a:t>
              </a:r>
              <a:r>
                <a:rPr lang="en-US" sz="1200" dirty="0" smtClean="0">
                  <a:solidFill>
                    <a:srgbClr val="204162"/>
                  </a:solidFill>
                </a:rPr>
                <a:t>administrative databases</a:t>
              </a:r>
              <a:endParaRPr lang="en-US" sz="1200" dirty="0">
                <a:solidFill>
                  <a:srgbClr val="204162"/>
                </a:solidFill>
              </a:endParaRPr>
            </a:p>
          </p:txBody>
        </p:sp>
        <p:sp>
          <p:nvSpPr>
            <p:cNvPr id="76817" name="Text Box 16"/>
            <p:cNvSpPr txBox="1">
              <a:spLocks noChangeArrowheads="1"/>
            </p:cNvSpPr>
            <p:nvPr/>
          </p:nvSpPr>
          <p:spPr bwMode="auto">
            <a:xfrm>
              <a:off x="1447800" y="4648200"/>
              <a:ext cx="1654175" cy="6096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>
                  <a:solidFill>
                    <a:srgbClr val="204162"/>
                  </a:solidFill>
                </a:rPr>
                <a:t>1717 </a:t>
              </a:r>
              <a:r>
                <a:rPr lang="en-US" sz="1200" dirty="0" smtClean="0">
                  <a:solidFill>
                    <a:srgbClr val="204162"/>
                  </a:solidFill>
                </a:rPr>
                <a:t>(83.5</a:t>
              </a:r>
              <a:r>
                <a:rPr lang="en-US" sz="1200" dirty="0" smtClean="0">
                  <a:solidFill>
                    <a:srgbClr val="204162"/>
                  </a:solidFill>
                </a:rPr>
                <a:t>%)</a:t>
              </a:r>
              <a:endParaRPr lang="en-US" sz="1800" dirty="0" smtClean="0">
                <a:solidFill>
                  <a:srgbClr val="204162"/>
                </a:solidFill>
              </a:endParaRPr>
            </a:p>
            <a:p>
              <a:pPr algn="ctr"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 smtClean="0">
                  <a:solidFill>
                    <a:srgbClr val="204162"/>
                  </a:solidFill>
                </a:rPr>
                <a:t>retained</a:t>
              </a:r>
              <a:endParaRPr lang="en-US" sz="1200" dirty="0">
                <a:solidFill>
                  <a:srgbClr val="204162"/>
                </a:solidFill>
              </a:endParaRPr>
            </a:p>
          </p:txBody>
        </p:sp>
        <p:sp>
          <p:nvSpPr>
            <p:cNvPr id="76818" name="Line 17"/>
            <p:cNvSpPr>
              <a:spLocks noChangeShapeType="1"/>
            </p:cNvSpPr>
            <p:nvPr/>
          </p:nvSpPr>
          <p:spPr bwMode="auto">
            <a:xfrm>
              <a:off x="2133600" y="3886200"/>
              <a:ext cx="0" cy="7620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76821" name="Text Box 8"/>
            <p:cNvSpPr txBox="1">
              <a:spLocks noChangeArrowheads="1"/>
            </p:cNvSpPr>
            <p:nvPr/>
          </p:nvSpPr>
          <p:spPr bwMode="auto">
            <a:xfrm>
              <a:off x="4572000" y="3505200"/>
              <a:ext cx="1652588" cy="3048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sz="1200">
                  <a:solidFill>
                    <a:srgbClr val="204162"/>
                  </a:solidFill>
                </a:rPr>
                <a:t>135 unmatched</a:t>
              </a:r>
              <a:endParaRPr lang="en-US" sz="1800">
                <a:solidFill>
                  <a:srgbClr val="204162"/>
                </a:solidFill>
              </a:endParaRPr>
            </a:p>
          </p:txBody>
        </p:sp>
        <p:sp>
          <p:nvSpPr>
            <p:cNvPr id="76822" name="Line 18"/>
            <p:cNvSpPr>
              <a:spLocks noChangeShapeType="1"/>
            </p:cNvSpPr>
            <p:nvPr/>
          </p:nvSpPr>
          <p:spPr bwMode="auto">
            <a:xfrm>
              <a:off x="3124200" y="2971801"/>
              <a:ext cx="1447800" cy="5334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76824" name="Text Box 16"/>
            <p:cNvSpPr txBox="1">
              <a:spLocks noChangeArrowheads="1"/>
            </p:cNvSpPr>
            <p:nvPr/>
          </p:nvSpPr>
          <p:spPr bwMode="auto">
            <a:xfrm>
              <a:off x="1470025" y="5714999"/>
              <a:ext cx="1654175" cy="6096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defTabSz="914400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>
                  <a:solidFill>
                    <a:srgbClr val="204162"/>
                  </a:solidFill>
                </a:rPr>
                <a:t>1692 </a:t>
              </a:r>
              <a:r>
                <a:rPr lang="en-US" sz="1200" dirty="0" smtClean="0">
                  <a:solidFill>
                    <a:srgbClr val="204162"/>
                  </a:solidFill>
                </a:rPr>
                <a:t>(98.5%) completed </a:t>
              </a:r>
              <a:r>
                <a:rPr lang="en-US" sz="1200" dirty="0">
                  <a:solidFill>
                    <a:srgbClr val="204162"/>
                  </a:solidFill>
                </a:rPr>
                <a:t>PTGI</a:t>
              </a:r>
              <a:endParaRPr lang="en-US" sz="1800" dirty="0">
                <a:solidFill>
                  <a:srgbClr val="204162"/>
                </a:solidFill>
              </a:endParaRPr>
            </a:p>
          </p:txBody>
        </p:sp>
        <p:sp>
          <p:nvSpPr>
            <p:cNvPr id="76826" name="Line 12"/>
            <p:cNvSpPr>
              <a:spLocks noChangeShapeType="1"/>
            </p:cNvSpPr>
            <p:nvPr/>
          </p:nvSpPr>
          <p:spPr bwMode="auto">
            <a:xfrm>
              <a:off x="2133600" y="5268913"/>
              <a:ext cx="0" cy="3810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</p:grpSp>
      <p:sp>
        <p:nvSpPr>
          <p:cNvPr id="76803" name="Rectangle 34"/>
          <p:cNvSpPr>
            <a:spLocks noChangeArrowheads="1"/>
          </p:cNvSpPr>
          <p:nvPr/>
        </p:nvSpPr>
        <p:spPr bwMode="auto">
          <a:xfrm>
            <a:off x="228600" y="392113"/>
            <a:ext cx="42243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b="1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rPr>
              <a:t>Flowchart of Participant Recruitment</a:t>
            </a:r>
            <a:r>
              <a:rPr lang="en-US">
                <a:solidFill>
                  <a:srgbClr val="000000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</a:p>
        </p:txBody>
      </p:sp>
      <p:sp>
        <p:nvSpPr>
          <p:cNvPr id="26" name="Text Box 7"/>
          <p:cNvSpPr txBox="1">
            <a:spLocks noChangeArrowheads="1"/>
          </p:cNvSpPr>
          <p:nvPr/>
        </p:nvSpPr>
        <p:spPr bwMode="auto">
          <a:xfrm>
            <a:off x="225424" y="2149475"/>
            <a:ext cx="1652588" cy="1116014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CA" sz="1200" dirty="0" smtClean="0"/>
              <a:t>In-hospital: </a:t>
            </a:r>
            <a:endParaRPr lang="en-CA" sz="1200" dirty="0" smtClean="0"/>
          </a:p>
          <a:p>
            <a:r>
              <a:rPr lang="en-CA" sz="1200" dirty="0" smtClean="0"/>
              <a:t>Clinical  data from charts.</a:t>
            </a:r>
          </a:p>
          <a:p>
            <a:r>
              <a:rPr lang="en-CA" sz="1200" dirty="0" smtClean="0"/>
              <a:t>Self-reported socio-demographic data, and </a:t>
            </a:r>
            <a:r>
              <a:rPr lang="en-CA" sz="1200" dirty="0" smtClean="0"/>
              <a:t>perceived </a:t>
            </a:r>
            <a:r>
              <a:rPr lang="en-CA" sz="1200" dirty="0" smtClean="0"/>
              <a:t>stress</a:t>
            </a:r>
            <a:endParaRPr lang="en-US" sz="1200" dirty="0"/>
          </a:p>
        </p:txBody>
      </p:sp>
      <p:sp>
        <p:nvSpPr>
          <p:cNvPr id="27" name="Text Box 7"/>
          <p:cNvSpPr txBox="1">
            <a:spLocks noChangeArrowheads="1"/>
          </p:cNvSpPr>
          <p:nvPr/>
        </p:nvSpPr>
        <p:spPr bwMode="auto">
          <a:xfrm>
            <a:off x="228600" y="4408488"/>
            <a:ext cx="1652588" cy="1001713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CA" sz="1200" dirty="0" smtClean="0"/>
              <a:t>One-Year Later:</a:t>
            </a:r>
            <a:endParaRPr lang="en-US" sz="1200" dirty="0" smtClean="0"/>
          </a:p>
          <a:p>
            <a:r>
              <a:rPr lang="en-CA" sz="1200" dirty="0" smtClean="0"/>
              <a:t>Self-reported PTG &amp; healthcare utilization.</a:t>
            </a:r>
          </a:p>
          <a:p>
            <a:r>
              <a:rPr lang="en-CA" sz="1200" dirty="0" smtClean="0"/>
              <a:t>Morbidity ascertained from admin. data</a:t>
            </a:r>
            <a:endParaRPr lang="en-US" sz="1200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927225" y="3966693"/>
            <a:ext cx="671449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470018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&quot;/&gt;&lt;property id=&quot;20307&quot; value=&quot;257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3_Default Design">
  <a:themeElements>
    <a:clrScheme name="3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3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76</Words>
  <Application>Microsoft Office PowerPoint</Application>
  <PresentationFormat>On-screen Show (4:3)</PresentationFormat>
  <Paragraphs>19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3_Default Design</vt:lpstr>
      <vt:lpstr>Slide 1</vt:lpstr>
    </vt:vector>
  </TitlesOfParts>
  <Company>York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Yvonne Leung</dc:creator>
  <cp:lastModifiedBy>Sherry Grace</cp:lastModifiedBy>
  <cp:revision>12</cp:revision>
  <dcterms:created xsi:type="dcterms:W3CDTF">2011-09-29T16:51:31Z</dcterms:created>
  <dcterms:modified xsi:type="dcterms:W3CDTF">2011-09-29T19:27:12Z</dcterms:modified>
</cp:coreProperties>
</file>