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oter1.xml" ContentType="application/vnd.openxmlformats-officedocument.wordprocessingml.footer+xml"/>
  <Override PartName="/word/header1.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9630A93" w14:textId="77777777" w:rsidR="00425763" w:rsidRPr="007116EB" w:rsidRDefault="00425763">
      <w:pPr>
        <w:tabs>
          <w:tab w:val="left" w:pos="3162"/>
        </w:tabs>
        <w:jc w:val="center"/>
        <w:rPr>
          <w:b/>
        </w:rPr>
      </w:pPr>
    </w:p>
    <w:p w14:paraId="0AFB736A" w14:textId="0E1F7D6E" w:rsidR="00425763" w:rsidRPr="007116EB" w:rsidRDefault="00B03554">
      <w:pPr>
        <w:rPr>
          <w:b/>
          <w:color w:val="000000"/>
        </w:rPr>
      </w:pPr>
      <w:r w:rsidRPr="007116EB">
        <w:rPr>
          <w:b/>
        </w:rPr>
        <w:t xml:space="preserve">Titre </w:t>
      </w:r>
      <w:r w:rsidR="00317FB8" w:rsidRPr="007116EB">
        <w:rPr>
          <w:b/>
        </w:rPr>
        <w:t xml:space="preserve">: </w:t>
      </w:r>
      <w:r w:rsidR="00724A15" w:rsidRPr="007116EB">
        <w:t>Jeu d</w:t>
      </w:r>
      <w:r w:rsidR="0030188A">
        <w:t>’</w:t>
      </w:r>
      <w:r w:rsidR="00724A15" w:rsidRPr="007116EB">
        <w:t xml:space="preserve">évasion : </w:t>
      </w:r>
      <w:r w:rsidR="00BB0F03" w:rsidRPr="007116EB">
        <w:t xml:space="preserve">Un </w:t>
      </w:r>
      <w:r w:rsidR="000C0AAC">
        <w:t>cambriolage</w:t>
      </w:r>
      <w:r w:rsidR="00BB0F03" w:rsidRPr="007116EB">
        <w:t>… t</w:t>
      </w:r>
      <w:r w:rsidR="00DA2B0C" w:rsidRPr="007116EB">
        <w:t>rigonométri</w:t>
      </w:r>
      <w:r w:rsidR="00BB0F03" w:rsidRPr="007116EB">
        <w:t>que</w:t>
      </w:r>
      <w:r w:rsidR="00317FB8" w:rsidRPr="007116EB">
        <w:br/>
      </w:r>
    </w:p>
    <w:p w14:paraId="6B876479" w14:textId="6420E1EF" w:rsidR="00425763" w:rsidRPr="007116EB" w:rsidRDefault="00724A15">
      <w:bookmarkStart w:id="0" w:name="_heading=h.30j0zll" w:colFirst="0" w:colLast="0"/>
      <w:bookmarkEnd w:id="0"/>
      <w:r w:rsidRPr="007116EB">
        <w:rPr>
          <w:b/>
        </w:rPr>
        <w:t>D</w:t>
      </w:r>
      <w:r w:rsidR="00302420" w:rsidRPr="007116EB">
        <w:rPr>
          <w:b/>
        </w:rPr>
        <w:t>escription</w:t>
      </w:r>
      <w:r w:rsidRPr="007116EB">
        <w:rPr>
          <w:b/>
        </w:rPr>
        <w:t xml:space="preserve"> de l</w:t>
      </w:r>
      <w:r w:rsidR="0030188A">
        <w:rPr>
          <w:b/>
        </w:rPr>
        <w:t>’</w:t>
      </w:r>
      <w:r w:rsidRPr="007116EB">
        <w:rPr>
          <w:b/>
        </w:rPr>
        <w:t xml:space="preserve">atelier </w:t>
      </w:r>
      <w:r w:rsidR="00317FB8" w:rsidRPr="007116EB">
        <w:rPr>
          <w:b/>
        </w:rPr>
        <w:t xml:space="preserve">: </w:t>
      </w:r>
    </w:p>
    <w:p w14:paraId="44267449" w14:textId="66B585F5" w:rsidR="00425763" w:rsidRPr="007116EB" w:rsidRDefault="00DA2B0C">
      <w:bookmarkStart w:id="1" w:name="_heading=h.8o27y22rdce3" w:colFirst="0" w:colLast="0"/>
      <w:bookmarkEnd w:id="1"/>
      <w:r w:rsidRPr="007116EB">
        <w:t>Cet atelier s</w:t>
      </w:r>
      <w:r w:rsidR="0030188A">
        <w:t>’</w:t>
      </w:r>
      <w:r w:rsidRPr="007116EB">
        <w:t>adresse aux élèves de 1</w:t>
      </w:r>
      <w:r w:rsidR="00CA39DE">
        <w:t>1</w:t>
      </w:r>
      <w:r w:rsidRPr="007116EB">
        <w:rPr>
          <w:vertAlign w:val="superscript"/>
        </w:rPr>
        <w:t>e</w:t>
      </w:r>
      <w:r w:rsidRPr="007116EB">
        <w:t xml:space="preserve"> année qui étudient les mathématiques. Il se veut un moyen divertissant de mettre à l</w:t>
      </w:r>
      <w:r w:rsidR="0030188A">
        <w:t>’</w:t>
      </w:r>
      <w:r w:rsidRPr="007116EB">
        <w:t xml:space="preserve">épreuve </w:t>
      </w:r>
      <w:r w:rsidR="0074172B" w:rsidRPr="007116EB">
        <w:t>les</w:t>
      </w:r>
      <w:r w:rsidRPr="007116EB">
        <w:t xml:space="preserve"> connaissances acquises dans le cadre de leurs cours de mathématiques, </w:t>
      </w:r>
      <w:r w:rsidR="0074172B" w:rsidRPr="007116EB">
        <w:t>en particulier</w:t>
      </w:r>
      <w:r w:rsidR="00DA42C1" w:rsidRPr="007116EB">
        <w:t xml:space="preserve"> celles liées à la trigonométrie. Les participantes et participants réviseront l</w:t>
      </w:r>
      <w:r w:rsidR="002E46E1">
        <w:t>es</w:t>
      </w:r>
      <w:r w:rsidR="00DA42C1" w:rsidRPr="007116EB">
        <w:t xml:space="preserve"> </w:t>
      </w:r>
      <w:r w:rsidR="002E46E1">
        <w:t>techniques</w:t>
      </w:r>
      <w:r w:rsidR="000C0AAC">
        <w:t xml:space="preserve"> </w:t>
      </w:r>
      <w:r w:rsidR="0030188A">
        <w:t xml:space="preserve">appropriées </w:t>
      </w:r>
      <w:r w:rsidR="000C0AAC">
        <w:t>pour</w:t>
      </w:r>
      <w:r w:rsidR="00DA42C1" w:rsidRPr="007116EB">
        <w:t xml:space="preserve"> résoudre des problèmes faisant intervenir des triangles ayant divers angles et différentes longueurs de côté</w:t>
      </w:r>
      <w:r w:rsidR="00317FB8" w:rsidRPr="007116EB">
        <w:t>.</w:t>
      </w:r>
      <w:r w:rsidR="007116EB">
        <w:t xml:space="preserve"> </w:t>
      </w:r>
      <w:r w:rsidR="00DA42C1" w:rsidRPr="007116EB">
        <w:t>Elles et ils se familiariseront davantage avec :</w:t>
      </w:r>
      <w:r w:rsidR="007116EB">
        <w:t xml:space="preserve"> </w:t>
      </w:r>
    </w:p>
    <w:p w14:paraId="1247F7F4" w14:textId="1B6F82C7" w:rsidR="00425763" w:rsidRPr="007116EB" w:rsidRDefault="0030188A">
      <w:pPr>
        <w:numPr>
          <w:ilvl w:val="0"/>
          <w:numId w:val="2"/>
        </w:numPr>
        <w:spacing w:after="0"/>
      </w:pPr>
      <w:proofErr w:type="gramStart"/>
      <w:r>
        <w:t>l</w:t>
      </w:r>
      <w:r w:rsidR="00DA42C1" w:rsidRPr="007116EB">
        <w:t>es</w:t>
      </w:r>
      <w:proofErr w:type="gramEnd"/>
      <w:r w:rsidR="00DA42C1" w:rsidRPr="007116EB">
        <w:t xml:space="preserve"> triangles </w:t>
      </w:r>
      <w:r w:rsidR="00F14E6F" w:rsidRPr="007116EB">
        <w:t>particuliers</w:t>
      </w:r>
      <w:r>
        <w:t>,</w:t>
      </w:r>
      <w:r w:rsidR="00317FB8" w:rsidRPr="007116EB">
        <w:t xml:space="preserve"> </w:t>
      </w:r>
    </w:p>
    <w:p w14:paraId="6E00008A" w14:textId="1FF8CB03" w:rsidR="00425763" w:rsidRPr="007116EB" w:rsidRDefault="0030188A">
      <w:pPr>
        <w:numPr>
          <w:ilvl w:val="0"/>
          <w:numId w:val="2"/>
        </w:numPr>
        <w:spacing w:after="0"/>
      </w:pPr>
      <w:bookmarkStart w:id="2" w:name="_heading=h.qbb9j4a9abnn" w:colFirst="0" w:colLast="0"/>
      <w:bookmarkEnd w:id="2"/>
      <w:proofErr w:type="gramStart"/>
      <w:r>
        <w:t>l</w:t>
      </w:r>
      <w:r w:rsidR="003E4A38" w:rsidRPr="007116EB">
        <w:t>es</w:t>
      </w:r>
      <w:proofErr w:type="gramEnd"/>
      <w:r w:rsidR="003E4A38" w:rsidRPr="007116EB">
        <w:t xml:space="preserve"> rapports trigonométriques</w:t>
      </w:r>
      <w:r>
        <w:t>,</w:t>
      </w:r>
    </w:p>
    <w:p w14:paraId="1121911E" w14:textId="2690E6D7" w:rsidR="00425763" w:rsidRPr="007116EB" w:rsidRDefault="0030188A">
      <w:pPr>
        <w:numPr>
          <w:ilvl w:val="0"/>
          <w:numId w:val="2"/>
        </w:numPr>
        <w:spacing w:after="0"/>
      </w:pPr>
      <w:proofErr w:type="gramStart"/>
      <w:r>
        <w:t>l</w:t>
      </w:r>
      <w:r w:rsidR="002E46E1">
        <w:t>e</w:t>
      </w:r>
      <w:proofErr w:type="gramEnd"/>
      <w:r w:rsidR="002E46E1">
        <w:t xml:space="preserve"> moyen mnémotechnique </w:t>
      </w:r>
      <w:r w:rsidR="00317FB8" w:rsidRPr="007116EB">
        <w:t>SOH</w:t>
      </w:r>
      <w:r w:rsidR="00BB3076" w:rsidRPr="007116EB">
        <w:t>-</w:t>
      </w:r>
      <w:r w:rsidR="00317FB8" w:rsidRPr="007116EB">
        <w:t>CAH</w:t>
      </w:r>
      <w:r w:rsidR="00BB3076" w:rsidRPr="007116EB">
        <w:t>-</w:t>
      </w:r>
      <w:r w:rsidR="00317FB8" w:rsidRPr="007116EB">
        <w:t>TOA</w:t>
      </w:r>
      <w:r>
        <w:t>,</w:t>
      </w:r>
    </w:p>
    <w:p w14:paraId="4FC8DD6D" w14:textId="04EF52E2" w:rsidR="00425763" w:rsidRPr="007116EB" w:rsidRDefault="003E4A38">
      <w:pPr>
        <w:numPr>
          <w:ilvl w:val="0"/>
          <w:numId w:val="2"/>
        </w:numPr>
      </w:pPr>
      <w:r w:rsidRPr="007116EB">
        <w:t>Les lois d</w:t>
      </w:r>
      <w:r w:rsidR="006B20AD" w:rsidRPr="007116EB">
        <w:t>es</w:t>
      </w:r>
      <w:r w:rsidRPr="007116EB">
        <w:t xml:space="preserve"> sinus et du cosinus</w:t>
      </w:r>
      <w:r w:rsidR="0030188A">
        <w:t>.</w:t>
      </w:r>
    </w:p>
    <w:p w14:paraId="62D9319D" w14:textId="615D1501" w:rsidR="00B41C31" w:rsidRPr="007116EB" w:rsidRDefault="00B41C31">
      <w:bookmarkStart w:id="3" w:name="_heading=h.hf48gzjut7t8" w:colFirst="0" w:colLast="0"/>
      <w:bookmarkEnd w:id="3"/>
      <w:r w:rsidRPr="007116EB">
        <w:t>L</w:t>
      </w:r>
      <w:r w:rsidR="0030188A">
        <w:t>’</w:t>
      </w:r>
      <w:r w:rsidRPr="007116EB">
        <w:t>atelier s</w:t>
      </w:r>
      <w:r w:rsidR="0030188A">
        <w:t>’</w:t>
      </w:r>
      <w:r w:rsidRPr="007116EB">
        <w:t>inspire du principe du jeu d</w:t>
      </w:r>
      <w:r w:rsidR="0030188A">
        <w:t>’</w:t>
      </w:r>
      <w:r w:rsidRPr="007116EB">
        <w:t>évasion</w:t>
      </w:r>
      <w:r w:rsidR="00824568">
        <w:t xml:space="preserve"> : </w:t>
      </w:r>
      <w:r w:rsidRPr="007116EB">
        <w:t xml:space="preserve">les participantes et participants </w:t>
      </w:r>
      <w:r w:rsidR="00824568">
        <w:t>doivent</w:t>
      </w:r>
      <w:r w:rsidRPr="007116EB">
        <w:t xml:space="preserve"> résoudre une série de problèmes pour passer d</w:t>
      </w:r>
      <w:r w:rsidR="0030188A">
        <w:t>’</w:t>
      </w:r>
      <w:r w:rsidRPr="007116EB">
        <w:t>une salle à l</w:t>
      </w:r>
      <w:r w:rsidR="0030188A">
        <w:t>’</w:t>
      </w:r>
      <w:r w:rsidRPr="007116EB">
        <w:t xml:space="preserve">autre et </w:t>
      </w:r>
      <w:r w:rsidR="0030188A">
        <w:t>« </w:t>
      </w:r>
      <w:r w:rsidRPr="007116EB">
        <w:t>s</w:t>
      </w:r>
      <w:r w:rsidR="0030188A">
        <w:t>’</w:t>
      </w:r>
      <w:r w:rsidRPr="007116EB">
        <w:t>évader</w:t>
      </w:r>
      <w:r w:rsidR="0030188A">
        <w:t> »</w:t>
      </w:r>
      <w:r w:rsidRPr="007116EB">
        <w:t xml:space="preserve">. Elles et ils travailleront en groupe afin de pouvoir </w:t>
      </w:r>
      <w:r w:rsidR="00824568">
        <w:t>terminer le jeu</w:t>
      </w:r>
      <w:r w:rsidRPr="007116EB">
        <w:t xml:space="preserve">. </w:t>
      </w:r>
    </w:p>
    <w:p w14:paraId="1CEF0E18" w14:textId="77777777" w:rsidR="00425763" w:rsidRPr="007116EB" w:rsidRDefault="00425763">
      <w:pPr>
        <w:pBdr>
          <w:top w:val="nil"/>
          <w:left w:val="nil"/>
          <w:bottom w:val="nil"/>
          <w:right w:val="nil"/>
          <w:between w:val="nil"/>
        </w:pBdr>
        <w:spacing w:after="0" w:line="240" w:lineRule="auto"/>
        <w:rPr>
          <w:color w:val="000000"/>
        </w:rPr>
      </w:pPr>
    </w:p>
    <w:p w14:paraId="19FC7335" w14:textId="3C8AC1E9" w:rsidR="00425763" w:rsidRPr="007116EB" w:rsidRDefault="00AB53E9" w:rsidP="77E45095">
      <w:pPr>
        <w:pBdr>
          <w:top w:val="nil"/>
          <w:left w:val="nil"/>
          <w:bottom w:val="nil"/>
          <w:right w:val="nil"/>
          <w:between w:val="nil"/>
        </w:pBdr>
        <w:spacing w:after="0" w:line="240" w:lineRule="auto"/>
        <w:rPr>
          <w:b/>
          <w:bCs/>
          <w:color w:val="000000"/>
        </w:rPr>
      </w:pPr>
      <w:r w:rsidRPr="007116EB">
        <w:rPr>
          <w:b/>
          <w:bCs/>
          <w:color w:val="000000" w:themeColor="text1"/>
        </w:rPr>
        <w:t>À propos des auteures de l</w:t>
      </w:r>
      <w:r w:rsidR="0030188A">
        <w:rPr>
          <w:b/>
          <w:bCs/>
          <w:color w:val="000000" w:themeColor="text1"/>
        </w:rPr>
        <w:t>’</w:t>
      </w:r>
      <w:r w:rsidRPr="007116EB">
        <w:rPr>
          <w:b/>
          <w:bCs/>
          <w:color w:val="000000" w:themeColor="text1"/>
        </w:rPr>
        <w:t xml:space="preserve">atelier : </w:t>
      </w:r>
    </w:p>
    <w:p w14:paraId="15137EC7" w14:textId="3031EAFF" w:rsidR="004E0EAC" w:rsidRPr="007116EB" w:rsidRDefault="004E0EAC" w:rsidP="00BD1FDB">
      <w:pPr>
        <w:spacing w:after="0" w:line="240" w:lineRule="auto"/>
        <w:textAlignment w:val="baseline"/>
        <w:rPr>
          <w:rFonts w:eastAsia="Times New Roman"/>
        </w:rPr>
      </w:pPr>
      <w:r w:rsidRPr="007116EB">
        <w:rPr>
          <w:rFonts w:eastAsia="Times New Roman"/>
        </w:rPr>
        <w:t xml:space="preserve">La professeure Samia </w:t>
      </w:r>
      <w:proofErr w:type="spellStart"/>
      <w:r w:rsidRPr="007116EB">
        <w:rPr>
          <w:rFonts w:eastAsia="Times New Roman"/>
        </w:rPr>
        <w:t>Challal</w:t>
      </w:r>
      <w:proofErr w:type="spellEnd"/>
      <w:r w:rsidRPr="007116EB">
        <w:rPr>
          <w:rFonts w:eastAsia="Times New Roman"/>
        </w:rPr>
        <w:t xml:space="preserve"> est professeure associée au Département de mathématiques du campus </w:t>
      </w:r>
      <w:proofErr w:type="spellStart"/>
      <w:r w:rsidRPr="007116EB">
        <w:rPr>
          <w:rFonts w:eastAsia="Times New Roman"/>
        </w:rPr>
        <w:t>Glendon</w:t>
      </w:r>
      <w:proofErr w:type="spellEnd"/>
      <w:r w:rsidRPr="007116EB">
        <w:rPr>
          <w:rFonts w:eastAsia="Times New Roman"/>
        </w:rPr>
        <w:t xml:space="preserve"> de l</w:t>
      </w:r>
      <w:r w:rsidR="0030188A">
        <w:rPr>
          <w:rFonts w:eastAsia="Times New Roman"/>
        </w:rPr>
        <w:t>’</w:t>
      </w:r>
      <w:r w:rsidRPr="007116EB">
        <w:rPr>
          <w:rFonts w:eastAsia="Times New Roman"/>
        </w:rPr>
        <w:t>Université de York. Ses recherches portent sur l</w:t>
      </w:r>
      <w:r w:rsidR="0030188A">
        <w:rPr>
          <w:rFonts w:eastAsia="Times New Roman"/>
        </w:rPr>
        <w:t>’</w:t>
      </w:r>
      <w:r w:rsidRPr="007116EB">
        <w:rPr>
          <w:rFonts w:eastAsia="Times New Roman"/>
        </w:rPr>
        <w:t>homogénéisation, l</w:t>
      </w:r>
      <w:r w:rsidR="0030188A">
        <w:rPr>
          <w:rFonts w:eastAsia="Times New Roman"/>
        </w:rPr>
        <w:t>’</w:t>
      </w:r>
      <w:r w:rsidRPr="007116EB">
        <w:rPr>
          <w:rFonts w:eastAsia="Times New Roman"/>
        </w:rPr>
        <w:t>optimisation, les problèmes de frontières libres, les équations aux dérivées partielles et les problèmes découlant de la mécanique.</w:t>
      </w:r>
    </w:p>
    <w:p w14:paraId="69F287EE" w14:textId="3857A2F6" w:rsidR="00BD1FDB" w:rsidRPr="007116EB" w:rsidRDefault="00BD1FDB" w:rsidP="00BD1FDB">
      <w:pPr>
        <w:spacing w:after="0" w:line="240" w:lineRule="auto"/>
        <w:textAlignment w:val="baseline"/>
        <w:rPr>
          <w:rFonts w:ascii="Segoe UI" w:eastAsia="Times New Roman" w:hAnsi="Segoe UI" w:cs="Segoe UI"/>
          <w:sz w:val="18"/>
          <w:szCs w:val="18"/>
        </w:rPr>
      </w:pPr>
      <w:r w:rsidRPr="007116EB">
        <w:rPr>
          <w:rFonts w:eastAsia="Times New Roman"/>
        </w:rPr>
        <w:t> </w:t>
      </w:r>
    </w:p>
    <w:p w14:paraId="1855AA0D" w14:textId="14274895" w:rsidR="00BD1FDB" w:rsidRPr="007116EB" w:rsidRDefault="004E0EAC" w:rsidP="00BD1FDB">
      <w:pPr>
        <w:spacing w:after="0" w:line="240" w:lineRule="auto"/>
        <w:textAlignment w:val="baseline"/>
        <w:rPr>
          <w:rFonts w:ascii="Segoe UI" w:eastAsia="Times New Roman" w:hAnsi="Segoe UI" w:cs="Segoe UI"/>
          <w:sz w:val="18"/>
          <w:szCs w:val="18"/>
        </w:rPr>
      </w:pPr>
      <w:r w:rsidRPr="007116EB">
        <w:rPr>
          <w:rFonts w:asciiTheme="minorHAnsi" w:eastAsiaTheme="minorEastAsia" w:hAnsiTheme="minorHAnsi" w:cstheme="minorBidi"/>
        </w:rPr>
        <w:t xml:space="preserve">La professeure Samia </w:t>
      </w:r>
      <w:proofErr w:type="spellStart"/>
      <w:r w:rsidRPr="007116EB">
        <w:rPr>
          <w:rFonts w:asciiTheme="minorHAnsi" w:eastAsiaTheme="minorEastAsia" w:hAnsiTheme="minorHAnsi" w:cstheme="minorBidi"/>
        </w:rPr>
        <w:t>Challal</w:t>
      </w:r>
      <w:proofErr w:type="spellEnd"/>
      <w:r w:rsidRPr="007116EB">
        <w:rPr>
          <w:rFonts w:asciiTheme="minorHAnsi" w:eastAsiaTheme="minorEastAsia" w:hAnsiTheme="minorHAnsi" w:cstheme="minorBidi"/>
        </w:rPr>
        <w:t xml:space="preserve"> est titulaire d</w:t>
      </w:r>
      <w:r w:rsidR="0030188A">
        <w:rPr>
          <w:rFonts w:asciiTheme="minorHAnsi" w:eastAsiaTheme="minorEastAsia" w:hAnsiTheme="minorHAnsi" w:cstheme="minorBidi"/>
        </w:rPr>
        <w:t>’</w:t>
      </w:r>
      <w:r w:rsidRPr="007116EB">
        <w:rPr>
          <w:rFonts w:asciiTheme="minorHAnsi" w:eastAsiaTheme="minorEastAsia" w:hAnsiTheme="minorHAnsi" w:cstheme="minorBidi"/>
        </w:rPr>
        <w:t>une maîtrise de l</w:t>
      </w:r>
      <w:r w:rsidR="0030188A">
        <w:rPr>
          <w:rFonts w:asciiTheme="minorHAnsi" w:eastAsiaTheme="minorEastAsia" w:hAnsiTheme="minorHAnsi" w:cstheme="minorBidi"/>
        </w:rPr>
        <w:t>’</w:t>
      </w:r>
      <w:r w:rsidRPr="007116EB">
        <w:rPr>
          <w:rFonts w:asciiTheme="minorHAnsi" w:eastAsiaTheme="minorEastAsia" w:hAnsiTheme="minorHAnsi" w:cstheme="minorBidi"/>
        </w:rPr>
        <w:t>Université de Rennes en France, où elle a été exposée pour la première fois à la mécanique et à la modélisation des continus. Elle a subséquemment obtenu un doctorat à l</w:t>
      </w:r>
      <w:r w:rsidR="0030188A">
        <w:rPr>
          <w:rFonts w:asciiTheme="minorHAnsi" w:eastAsiaTheme="minorEastAsia" w:hAnsiTheme="minorHAnsi" w:cstheme="minorBidi"/>
        </w:rPr>
        <w:t>’</w:t>
      </w:r>
      <w:r w:rsidRPr="007116EB">
        <w:rPr>
          <w:rFonts w:asciiTheme="minorHAnsi" w:eastAsiaTheme="minorEastAsia" w:hAnsiTheme="minorHAnsi" w:cstheme="minorBidi"/>
        </w:rPr>
        <w:t>Université de Metz et a travaillé dans le domaine de la théorie de l</w:t>
      </w:r>
      <w:r w:rsidR="0030188A">
        <w:rPr>
          <w:rFonts w:asciiTheme="minorHAnsi" w:eastAsiaTheme="minorEastAsia" w:hAnsiTheme="minorHAnsi" w:cstheme="minorBidi"/>
        </w:rPr>
        <w:t>’</w:t>
      </w:r>
      <w:r w:rsidRPr="007116EB">
        <w:rPr>
          <w:rFonts w:asciiTheme="minorHAnsi" w:eastAsiaTheme="minorEastAsia" w:hAnsiTheme="minorHAnsi" w:cstheme="minorBidi"/>
        </w:rPr>
        <w:t>homogénéisation - un outil mathématique qui étudie les propriétés macroscopiques d</w:t>
      </w:r>
      <w:r w:rsidR="0030188A">
        <w:rPr>
          <w:rFonts w:asciiTheme="minorHAnsi" w:eastAsiaTheme="minorEastAsia" w:hAnsiTheme="minorHAnsi" w:cstheme="minorBidi"/>
        </w:rPr>
        <w:t>’</w:t>
      </w:r>
      <w:r w:rsidRPr="007116EB">
        <w:rPr>
          <w:rFonts w:asciiTheme="minorHAnsi" w:eastAsiaTheme="minorEastAsia" w:hAnsiTheme="minorHAnsi" w:cstheme="minorBidi"/>
        </w:rPr>
        <w:t>un milieu hétérogène à partir de sa description à l</w:t>
      </w:r>
      <w:r w:rsidR="0030188A">
        <w:rPr>
          <w:rFonts w:asciiTheme="minorHAnsi" w:eastAsiaTheme="minorEastAsia" w:hAnsiTheme="minorHAnsi" w:cstheme="minorBidi"/>
        </w:rPr>
        <w:t>’</w:t>
      </w:r>
      <w:r w:rsidRPr="007116EB">
        <w:rPr>
          <w:rFonts w:asciiTheme="minorHAnsi" w:eastAsiaTheme="minorEastAsia" w:hAnsiTheme="minorHAnsi" w:cstheme="minorBidi"/>
        </w:rPr>
        <w:t>état microscopique.</w:t>
      </w:r>
      <w:r w:rsidR="007116EB">
        <w:rPr>
          <w:rFonts w:asciiTheme="minorHAnsi" w:eastAsiaTheme="minorEastAsia" w:hAnsiTheme="minorHAnsi" w:cstheme="minorBidi"/>
        </w:rPr>
        <w:t xml:space="preserve"> </w:t>
      </w:r>
      <w:r w:rsidRPr="007116EB">
        <w:rPr>
          <w:rFonts w:asciiTheme="minorHAnsi" w:eastAsiaTheme="minorEastAsia" w:hAnsiTheme="minorHAnsi" w:cstheme="minorBidi"/>
        </w:rPr>
        <w:t>M</w:t>
      </w:r>
      <w:r w:rsidRPr="007116EB">
        <w:rPr>
          <w:rFonts w:asciiTheme="minorHAnsi" w:eastAsiaTheme="minorEastAsia" w:hAnsiTheme="minorHAnsi" w:cstheme="minorBidi"/>
          <w:vertAlign w:val="superscript"/>
        </w:rPr>
        <w:t>me</w:t>
      </w:r>
      <w:r w:rsidRPr="007116EB">
        <w:rPr>
          <w:rFonts w:asciiTheme="minorHAnsi" w:eastAsiaTheme="minorEastAsia" w:hAnsiTheme="minorHAnsi" w:cstheme="minorBidi"/>
        </w:rPr>
        <w:t xml:space="preserve"> </w:t>
      </w:r>
      <w:proofErr w:type="spellStart"/>
      <w:r w:rsidRPr="007116EB">
        <w:rPr>
          <w:rFonts w:asciiTheme="minorHAnsi" w:eastAsiaTheme="minorEastAsia" w:hAnsiTheme="minorHAnsi" w:cstheme="minorBidi"/>
        </w:rPr>
        <w:t>Challal</w:t>
      </w:r>
      <w:proofErr w:type="spellEnd"/>
      <w:r w:rsidRPr="007116EB">
        <w:rPr>
          <w:rFonts w:asciiTheme="minorHAnsi" w:eastAsiaTheme="minorEastAsia" w:hAnsiTheme="minorHAnsi" w:cstheme="minorBidi"/>
        </w:rPr>
        <w:t xml:space="preserve"> a ensuite exploré le domaine des équations différentielles partielles non linéaires de la filtration d</w:t>
      </w:r>
      <w:r w:rsidR="0030188A">
        <w:rPr>
          <w:rFonts w:asciiTheme="minorHAnsi" w:eastAsiaTheme="minorEastAsia" w:hAnsiTheme="minorHAnsi" w:cstheme="minorBidi"/>
        </w:rPr>
        <w:t>’</w:t>
      </w:r>
      <w:r w:rsidRPr="007116EB">
        <w:rPr>
          <w:rFonts w:asciiTheme="minorHAnsi" w:eastAsiaTheme="minorEastAsia" w:hAnsiTheme="minorHAnsi" w:cstheme="minorBidi"/>
        </w:rPr>
        <w:t>un ou deux liquides à travers des milieux poreux et l</w:t>
      </w:r>
      <w:r w:rsidR="0030188A">
        <w:rPr>
          <w:rFonts w:asciiTheme="minorHAnsi" w:eastAsiaTheme="minorEastAsia" w:hAnsiTheme="minorHAnsi" w:cstheme="minorBidi"/>
        </w:rPr>
        <w:t>’</w:t>
      </w:r>
      <w:r w:rsidRPr="007116EB">
        <w:rPr>
          <w:rFonts w:asciiTheme="minorHAnsi" w:eastAsiaTheme="minorEastAsia" w:hAnsiTheme="minorHAnsi" w:cstheme="minorBidi"/>
        </w:rPr>
        <w:t xml:space="preserve">étude de la régularité des solutions </w:t>
      </w:r>
      <w:r w:rsidR="009D0F9E">
        <w:rPr>
          <w:rFonts w:asciiTheme="minorHAnsi" w:eastAsiaTheme="minorEastAsia" w:hAnsiTheme="minorHAnsi" w:cstheme="minorBidi"/>
        </w:rPr>
        <w:t>dans des</w:t>
      </w:r>
      <w:r w:rsidRPr="007116EB">
        <w:rPr>
          <w:rFonts w:asciiTheme="minorHAnsi" w:eastAsiaTheme="minorEastAsia" w:hAnsiTheme="minorHAnsi" w:cstheme="minorBidi"/>
        </w:rPr>
        <w:t xml:space="preserve"> problèmes d</w:t>
      </w:r>
      <w:r w:rsidR="0030188A">
        <w:rPr>
          <w:rFonts w:asciiTheme="minorHAnsi" w:eastAsiaTheme="minorEastAsia" w:hAnsiTheme="minorHAnsi" w:cstheme="minorBidi"/>
        </w:rPr>
        <w:t>’</w:t>
      </w:r>
      <w:r w:rsidRPr="007116EB">
        <w:rPr>
          <w:rFonts w:asciiTheme="minorHAnsi" w:eastAsiaTheme="minorEastAsia" w:hAnsiTheme="minorHAnsi" w:cstheme="minorBidi"/>
        </w:rPr>
        <w:t>obstacles. Dans le cadre de son enseignement, M</w:t>
      </w:r>
      <w:r w:rsidRPr="007116EB">
        <w:rPr>
          <w:rFonts w:asciiTheme="minorHAnsi" w:eastAsiaTheme="minorEastAsia" w:hAnsiTheme="minorHAnsi" w:cstheme="minorBidi"/>
          <w:vertAlign w:val="superscript"/>
        </w:rPr>
        <w:t>me</w:t>
      </w:r>
      <w:r w:rsidRPr="007116EB">
        <w:rPr>
          <w:rFonts w:asciiTheme="minorHAnsi" w:eastAsiaTheme="minorEastAsia" w:hAnsiTheme="minorHAnsi" w:cstheme="minorBidi"/>
        </w:rPr>
        <w:t xml:space="preserve"> </w:t>
      </w:r>
      <w:proofErr w:type="spellStart"/>
      <w:r w:rsidRPr="007116EB">
        <w:rPr>
          <w:rFonts w:asciiTheme="minorHAnsi" w:eastAsiaTheme="minorEastAsia" w:hAnsiTheme="minorHAnsi" w:cstheme="minorBidi"/>
        </w:rPr>
        <w:t>Challal</w:t>
      </w:r>
      <w:proofErr w:type="spellEnd"/>
      <w:r w:rsidRPr="007116EB">
        <w:rPr>
          <w:rFonts w:asciiTheme="minorHAnsi" w:eastAsiaTheme="minorEastAsia" w:hAnsiTheme="minorHAnsi" w:cstheme="minorBidi"/>
        </w:rPr>
        <w:t xml:space="preserve"> a particulièrement à cœur de faire le lien entre les outils mathématiques présentés et leurs applications par la modélisation et l</w:t>
      </w:r>
      <w:r w:rsidR="0030188A">
        <w:rPr>
          <w:rFonts w:asciiTheme="minorHAnsi" w:eastAsiaTheme="minorEastAsia" w:hAnsiTheme="minorHAnsi" w:cstheme="minorBidi"/>
        </w:rPr>
        <w:t>’</w:t>
      </w:r>
      <w:r w:rsidRPr="007116EB">
        <w:rPr>
          <w:rFonts w:asciiTheme="minorHAnsi" w:eastAsiaTheme="minorEastAsia" w:hAnsiTheme="minorHAnsi" w:cstheme="minorBidi"/>
        </w:rPr>
        <w:t>analyse numérique</w:t>
      </w:r>
      <w:r w:rsidR="00BD1FDB" w:rsidRPr="007116EB">
        <w:rPr>
          <w:rFonts w:eastAsia="Times New Roman"/>
        </w:rPr>
        <w:t>. </w:t>
      </w:r>
    </w:p>
    <w:p w14:paraId="5937CCCB" w14:textId="77777777" w:rsidR="00BD1FDB" w:rsidRPr="007116EB" w:rsidRDefault="00BD1FDB">
      <w:pPr>
        <w:rPr>
          <w:color w:val="000000"/>
        </w:rPr>
      </w:pPr>
    </w:p>
    <w:p w14:paraId="5ACC0EE9" w14:textId="286A38F8" w:rsidR="00BD1FDB" w:rsidRPr="007116EB" w:rsidRDefault="00AB53E9" w:rsidP="007B223A">
      <w:pPr>
        <w:spacing w:after="0" w:line="240" w:lineRule="auto"/>
        <w:rPr>
          <w:rFonts w:ascii="Times New Roman" w:eastAsia="Times New Roman" w:hAnsi="Times New Roman" w:cs="Times New Roman"/>
          <w:sz w:val="24"/>
          <w:szCs w:val="24"/>
        </w:rPr>
      </w:pPr>
      <w:r w:rsidRPr="007116EB">
        <w:rPr>
          <w:rFonts w:eastAsia="Times New Roman"/>
          <w:b/>
          <w:bCs/>
          <w:color w:val="141412"/>
          <w:shd w:val="clear" w:color="auto" w:fill="FFFFFF"/>
        </w:rPr>
        <w:t xml:space="preserve">Éducation expérientielle à York </w:t>
      </w:r>
      <w:r w:rsidR="007B223A" w:rsidRPr="007116EB">
        <w:rPr>
          <w:rFonts w:eastAsia="Times New Roman"/>
          <w:b/>
          <w:bCs/>
          <w:color w:val="141412"/>
          <w:shd w:val="clear" w:color="auto" w:fill="FFFFFF"/>
        </w:rPr>
        <w:t>:</w:t>
      </w:r>
      <w:r w:rsidR="007B223A" w:rsidRPr="007116EB">
        <w:rPr>
          <w:rFonts w:eastAsia="Times New Roman"/>
          <w:color w:val="141412"/>
          <w:shd w:val="clear" w:color="auto" w:fill="FFFFFF"/>
        </w:rPr>
        <w:t>  </w:t>
      </w:r>
    </w:p>
    <w:p w14:paraId="04DC6C7C" w14:textId="5DAC5DA4" w:rsidR="00425763" w:rsidRPr="007116EB" w:rsidRDefault="00AB53E9">
      <w:r w:rsidRPr="007116EB">
        <w:rPr>
          <w:color w:val="000000" w:themeColor="text1"/>
        </w:rPr>
        <w:t xml:space="preserve">Cet atelier a été </w:t>
      </w:r>
      <w:r w:rsidR="004E0EAC" w:rsidRPr="007116EB">
        <w:rPr>
          <w:color w:val="000000" w:themeColor="text1"/>
        </w:rPr>
        <w:t>mis au point</w:t>
      </w:r>
      <w:r w:rsidRPr="007116EB">
        <w:rPr>
          <w:color w:val="000000" w:themeColor="text1"/>
        </w:rPr>
        <w:t xml:space="preserve"> par </w:t>
      </w:r>
      <w:proofErr w:type="spellStart"/>
      <w:r w:rsidR="00317FB8" w:rsidRPr="007116EB">
        <w:rPr>
          <w:color w:val="000000" w:themeColor="text1"/>
        </w:rPr>
        <w:t>T</w:t>
      </w:r>
      <w:r w:rsidR="00317FB8" w:rsidRPr="007116EB">
        <w:t>yl</w:t>
      </w:r>
      <w:r w:rsidR="00317FB8" w:rsidRPr="007116EB">
        <w:rPr>
          <w:color w:val="000000" w:themeColor="text1"/>
        </w:rPr>
        <w:t>ar</w:t>
      </w:r>
      <w:proofErr w:type="spellEnd"/>
      <w:r w:rsidR="00317FB8" w:rsidRPr="007116EB">
        <w:rPr>
          <w:color w:val="000000" w:themeColor="text1"/>
        </w:rPr>
        <w:t xml:space="preserve"> Robin</w:t>
      </w:r>
      <w:r w:rsidR="007B223A" w:rsidRPr="007116EB">
        <w:rPr>
          <w:color w:val="000000" w:themeColor="text1"/>
        </w:rPr>
        <w:t xml:space="preserve">, </w:t>
      </w:r>
      <w:r w:rsidRPr="007116EB">
        <w:rPr>
          <w:color w:val="000000" w:themeColor="text1"/>
        </w:rPr>
        <w:t>étudiante en deuxième année d</w:t>
      </w:r>
      <w:r w:rsidR="0030188A">
        <w:rPr>
          <w:color w:val="000000" w:themeColor="text1"/>
        </w:rPr>
        <w:t>’</w:t>
      </w:r>
      <w:r w:rsidRPr="007116EB">
        <w:rPr>
          <w:color w:val="000000" w:themeColor="text1"/>
        </w:rPr>
        <w:t xml:space="preserve">un diplôme en mathématiques </w:t>
      </w:r>
      <w:r w:rsidR="004E0EAC" w:rsidRPr="007116EB">
        <w:t>avec mineure en philosophie</w:t>
      </w:r>
      <w:r w:rsidR="00317FB8" w:rsidRPr="007116EB">
        <w:t xml:space="preserve">. </w:t>
      </w:r>
      <w:r w:rsidR="0074172B" w:rsidRPr="007116EB">
        <w:t>Elle a l</w:t>
      </w:r>
      <w:r w:rsidR="0030188A">
        <w:t>’</w:t>
      </w:r>
      <w:r w:rsidR="0074172B" w:rsidRPr="007116EB">
        <w:t>intention de faire carrière en tant qu</w:t>
      </w:r>
      <w:r w:rsidR="0030188A">
        <w:t>’</w:t>
      </w:r>
      <w:r w:rsidR="0074172B" w:rsidRPr="007116EB">
        <w:t>enseignante au secondaire. C</w:t>
      </w:r>
      <w:r w:rsidR="0030188A">
        <w:t>’</w:t>
      </w:r>
      <w:r w:rsidR="0074172B" w:rsidRPr="007116EB">
        <w:t>est pourquoi, lorsqu</w:t>
      </w:r>
      <w:r w:rsidR="0030188A">
        <w:t>’</w:t>
      </w:r>
      <w:r w:rsidR="0074172B" w:rsidRPr="007116EB">
        <w:t>elle aura obtenu son diplôme en mathématiques, elle poursuivra ses études en éducation.</w:t>
      </w:r>
    </w:p>
    <w:p w14:paraId="65E16FCE" w14:textId="77777777" w:rsidR="0063513A" w:rsidRPr="007116EB" w:rsidRDefault="0063513A">
      <w:pPr>
        <w:rPr>
          <w:b/>
          <w:color w:val="2F5496"/>
          <w:sz w:val="28"/>
          <w:szCs w:val="28"/>
          <w:highlight w:val="yellow"/>
        </w:rPr>
      </w:pPr>
      <w:r w:rsidRPr="007116EB">
        <w:rPr>
          <w:b/>
          <w:color w:val="2F5496"/>
          <w:sz w:val="28"/>
          <w:szCs w:val="28"/>
          <w:highlight w:val="yellow"/>
        </w:rPr>
        <w:br w:type="page"/>
      </w:r>
    </w:p>
    <w:p w14:paraId="5D3E135F" w14:textId="77777777" w:rsidR="00CF6F53" w:rsidRPr="007116EB" w:rsidRDefault="00CF6F53">
      <w:pPr>
        <w:keepNext/>
        <w:keepLines/>
        <w:pBdr>
          <w:top w:val="nil"/>
          <w:left w:val="nil"/>
          <w:bottom w:val="nil"/>
          <w:right w:val="nil"/>
          <w:between w:val="nil"/>
        </w:pBdr>
        <w:spacing w:before="480" w:after="0" w:line="276" w:lineRule="auto"/>
        <w:rPr>
          <w:b/>
          <w:color w:val="2F5496"/>
          <w:sz w:val="28"/>
          <w:szCs w:val="28"/>
          <w:highlight w:val="yellow"/>
        </w:rPr>
      </w:pPr>
    </w:p>
    <w:p w14:paraId="38B3549B" w14:textId="0E44A17A" w:rsidR="00425763" w:rsidRPr="007116EB" w:rsidRDefault="0063513A">
      <w:pPr>
        <w:keepNext/>
        <w:keepLines/>
        <w:pBdr>
          <w:top w:val="nil"/>
          <w:left w:val="nil"/>
          <w:bottom w:val="nil"/>
          <w:right w:val="nil"/>
          <w:between w:val="nil"/>
        </w:pBdr>
        <w:spacing w:before="480" w:after="0" w:line="276" w:lineRule="auto"/>
        <w:rPr>
          <w:b/>
          <w:color w:val="2F5496"/>
          <w:sz w:val="28"/>
          <w:szCs w:val="28"/>
        </w:rPr>
      </w:pPr>
      <w:r w:rsidRPr="007116EB">
        <w:rPr>
          <w:b/>
          <w:color w:val="2F5496"/>
          <w:sz w:val="28"/>
          <w:szCs w:val="28"/>
        </w:rPr>
        <w:t xml:space="preserve">Table </w:t>
      </w:r>
      <w:r w:rsidR="00AB53E9" w:rsidRPr="007116EB">
        <w:rPr>
          <w:b/>
          <w:color w:val="2F5496"/>
          <w:sz w:val="28"/>
          <w:szCs w:val="28"/>
        </w:rPr>
        <w:t>des matières</w:t>
      </w:r>
    </w:p>
    <w:sdt>
      <w:sdtPr>
        <w:rPr>
          <w:rFonts w:ascii="Calibri" w:hAnsi="Calibri" w:cs="Calibri"/>
          <w:b w:val="0"/>
          <w:bCs w:val="0"/>
          <w:caps w:val="0"/>
          <w:sz w:val="22"/>
          <w:szCs w:val="22"/>
          <w:highlight w:val="yellow"/>
        </w:rPr>
        <w:id w:val="1613165310"/>
        <w:docPartObj>
          <w:docPartGallery w:val="Table of Contents"/>
          <w:docPartUnique/>
        </w:docPartObj>
      </w:sdtPr>
      <w:sdtEndPr>
        <w:rPr>
          <w:rFonts w:asciiTheme="minorHAnsi" w:hAnsiTheme="minorHAnsi" w:cstheme="minorHAnsi"/>
          <w:b/>
          <w:bCs/>
          <w:caps/>
          <w:sz w:val="20"/>
          <w:szCs w:val="20"/>
        </w:rPr>
      </w:sdtEndPr>
      <w:sdtContent>
        <w:p w14:paraId="520BAE95" w14:textId="728D0DAC" w:rsidR="009D0F9E" w:rsidRDefault="0075457C">
          <w:pPr>
            <w:pStyle w:val="TOC1"/>
            <w:tabs>
              <w:tab w:val="right" w:leader="dot" w:pos="9350"/>
            </w:tabs>
            <w:rPr>
              <w:rFonts w:eastAsiaTheme="minorEastAsia" w:cstheme="minorBidi"/>
              <w:b w:val="0"/>
              <w:bCs w:val="0"/>
              <w:caps w:val="0"/>
              <w:noProof/>
              <w:sz w:val="22"/>
              <w:szCs w:val="22"/>
              <w:lang w:val="en-CA" w:eastAsia="en-CA"/>
            </w:rPr>
          </w:pPr>
          <w:r w:rsidRPr="007116EB">
            <w:rPr>
              <w:highlight w:val="yellow"/>
            </w:rPr>
            <w:fldChar w:fldCharType="begin"/>
          </w:r>
          <w:r w:rsidRPr="007116EB">
            <w:rPr>
              <w:highlight w:val="yellow"/>
            </w:rPr>
            <w:instrText xml:space="preserve"> TOC \o "1-3" \h \z \u </w:instrText>
          </w:r>
          <w:r w:rsidRPr="007116EB">
            <w:rPr>
              <w:highlight w:val="yellow"/>
            </w:rPr>
            <w:fldChar w:fldCharType="separate"/>
          </w:r>
          <w:hyperlink w:anchor="_Toc103010306" w:history="1">
            <w:r w:rsidR="009D0F9E" w:rsidRPr="001A2875">
              <w:rPr>
                <w:rStyle w:val="Hyperlink"/>
                <w:noProof/>
              </w:rPr>
              <w:t>PLAN DE L’ATELIER</w:t>
            </w:r>
            <w:r w:rsidR="009D0F9E">
              <w:rPr>
                <w:noProof/>
                <w:webHidden/>
              </w:rPr>
              <w:tab/>
            </w:r>
            <w:r w:rsidR="009D0F9E">
              <w:rPr>
                <w:noProof/>
                <w:webHidden/>
              </w:rPr>
              <w:fldChar w:fldCharType="begin"/>
            </w:r>
            <w:r w:rsidR="009D0F9E">
              <w:rPr>
                <w:noProof/>
                <w:webHidden/>
              </w:rPr>
              <w:instrText xml:space="preserve"> PAGEREF _Toc103010306 \h </w:instrText>
            </w:r>
            <w:r w:rsidR="009D0F9E">
              <w:rPr>
                <w:noProof/>
                <w:webHidden/>
              </w:rPr>
            </w:r>
            <w:r w:rsidR="009D0F9E">
              <w:rPr>
                <w:noProof/>
                <w:webHidden/>
              </w:rPr>
              <w:fldChar w:fldCharType="separate"/>
            </w:r>
            <w:r w:rsidR="009D0F9E">
              <w:rPr>
                <w:noProof/>
                <w:webHidden/>
              </w:rPr>
              <w:t>5</w:t>
            </w:r>
            <w:r w:rsidR="009D0F9E">
              <w:rPr>
                <w:noProof/>
                <w:webHidden/>
              </w:rPr>
              <w:fldChar w:fldCharType="end"/>
            </w:r>
          </w:hyperlink>
        </w:p>
        <w:p w14:paraId="25355C41" w14:textId="449DC324" w:rsidR="009D0F9E" w:rsidRDefault="001168A1">
          <w:pPr>
            <w:pStyle w:val="TOC1"/>
            <w:tabs>
              <w:tab w:val="right" w:leader="dot" w:pos="9350"/>
            </w:tabs>
            <w:rPr>
              <w:rFonts w:eastAsiaTheme="minorEastAsia" w:cstheme="minorBidi"/>
              <w:b w:val="0"/>
              <w:bCs w:val="0"/>
              <w:caps w:val="0"/>
              <w:noProof/>
              <w:sz w:val="22"/>
              <w:szCs w:val="22"/>
              <w:lang w:val="en-CA" w:eastAsia="en-CA"/>
            </w:rPr>
          </w:pPr>
          <w:hyperlink w:anchor="_Toc103010307" w:history="1">
            <w:r w:rsidR="009D0F9E" w:rsidRPr="001A2875">
              <w:rPr>
                <w:rStyle w:val="Hyperlink"/>
                <w:noProof/>
              </w:rPr>
              <w:t>GUIDE D’ANIMATION</w:t>
            </w:r>
            <w:r w:rsidR="009D0F9E">
              <w:rPr>
                <w:noProof/>
                <w:webHidden/>
              </w:rPr>
              <w:tab/>
            </w:r>
            <w:r w:rsidR="009D0F9E">
              <w:rPr>
                <w:noProof/>
                <w:webHidden/>
              </w:rPr>
              <w:fldChar w:fldCharType="begin"/>
            </w:r>
            <w:r w:rsidR="009D0F9E">
              <w:rPr>
                <w:noProof/>
                <w:webHidden/>
              </w:rPr>
              <w:instrText xml:space="preserve"> PAGEREF _Toc103010307 \h </w:instrText>
            </w:r>
            <w:r w:rsidR="009D0F9E">
              <w:rPr>
                <w:noProof/>
                <w:webHidden/>
              </w:rPr>
            </w:r>
            <w:r w:rsidR="009D0F9E">
              <w:rPr>
                <w:noProof/>
                <w:webHidden/>
              </w:rPr>
              <w:fldChar w:fldCharType="separate"/>
            </w:r>
            <w:r w:rsidR="009D0F9E">
              <w:rPr>
                <w:noProof/>
                <w:webHidden/>
              </w:rPr>
              <w:t>6</w:t>
            </w:r>
            <w:r w:rsidR="009D0F9E">
              <w:rPr>
                <w:noProof/>
                <w:webHidden/>
              </w:rPr>
              <w:fldChar w:fldCharType="end"/>
            </w:r>
          </w:hyperlink>
        </w:p>
        <w:p w14:paraId="0B20E017" w14:textId="6CF16BBC" w:rsidR="009D0F9E" w:rsidRDefault="001168A1">
          <w:pPr>
            <w:pStyle w:val="TOC1"/>
            <w:tabs>
              <w:tab w:val="right" w:leader="dot" w:pos="9350"/>
            </w:tabs>
            <w:rPr>
              <w:rFonts w:eastAsiaTheme="minorEastAsia" w:cstheme="minorBidi"/>
              <w:b w:val="0"/>
              <w:bCs w:val="0"/>
              <w:caps w:val="0"/>
              <w:noProof/>
              <w:sz w:val="22"/>
              <w:szCs w:val="22"/>
              <w:lang w:val="en-CA" w:eastAsia="en-CA"/>
            </w:rPr>
          </w:pPr>
          <w:hyperlink w:anchor="_Toc103010308" w:history="1">
            <w:r w:rsidR="009D0F9E" w:rsidRPr="001A2875">
              <w:rPr>
                <w:rStyle w:val="Hyperlink"/>
                <w:noProof/>
              </w:rPr>
              <w:t>TEXTE SUR GOOGLE FORMS</w:t>
            </w:r>
            <w:r w:rsidR="009D0F9E">
              <w:rPr>
                <w:noProof/>
                <w:webHidden/>
              </w:rPr>
              <w:tab/>
            </w:r>
            <w:r w:rsidR="009D0F9E">
              <w:rPr>
                <w:noProof/>
                <w:webHidden/>
              </w:rPr>
              <w:fldChar w:fldCharType="begin"/>
            </w:r>
            <w:r w:rsidR="009D0F9E">
              <w:rPr>
                <w:noProof/>
                <w:webHidden/>
              </w:rPr>
              <w:instrText xml:space="preserve"> PAGEREF _Toc103010308 \h </w:instrText>
            </w:r>
            <w:r w:rsidR="009D0F9E">
              <w:rPr>
                <w:noProof/>
                <w:webHidden/>
              </w:rPr>
            </w:r>
            <w:r w:rsidR="009D0F9E">
              <w:rPr>
                <w:noProof/>
                <w:webHidden/>
              </w:rPr>
              <w:fldChar w:fldCharType="separate"/>
            </w:r>
            <w:r w:rsidR="009D0F9E">
              <w:rPr>
                <w:noProof/>
                <w:webHidden/>
              </w:rPr>
              <w:t>9</w:t>
            </w:r>
            <w:r w:rsidR="009D0F9E">
              <w:rPr>
                <w:noProof/>
                <w:webHidden/>
              </w:rPr>
              <w:fldChar w:fldCharType="end"/>
            </w:r>
          </w:hyperlink>
        </w:p>
        <w:p w14:paraId="074187DC" w14:textId="591D37A3" w:rsidR="009D0F9E" w:rsidRDefault="001168A1">
          <w:pPr>
            <w:pStyle w:val="TOC1"/>
            <w:tabs>
              <w:tab w:val="right" w:leader="dot" w:pos="9350"/>
            </w:tabs>
            <w:rPr>
              <w:rFonts w:eastAsiaTheme="minorEastAsia" w:cstheme="minorBidi"/>
              <w:b w:val="0"/>
              <w:bCs w:val="0"/>
              <w:caps w:val="0"/>
              <w:noProof/>
              <w:sz w:val="22"/>
              <w:szCs w:val="22"/>
              <w:lang w:val="en-CA" w:eastAsia="en-CA"/>
            </w:rPr>
          </w:pPr>
          <w:hyperlink w:anchor="_Toc103010309" w:history="1">
            <w:r w:rsidR="009D0F9E" w:rsidRPr="001A2875">
              <w:rPr>
                <w:rStyle w:val="Hyperlink"/>
                <w:noProof/>
              </w:rPr>
              <w:t>CORRIGÉ (POUR LE GUIDE D’ANIMATION)</w:t>
            </w:r>
            <w:r w:rsidR="009D0F9E">
              <w:rPr>
                <w:noProof/>
                <w:webHidden/>
              </w:rPr>
              <w:tab/>
            </w:r>
            <w:r w:rsidR="009D0F9E">
              <w:rPr>
                <w:noProof/>
                <w:webHidden/>
              </w:rPr>
              <w:fldChar w:fldCharType="begin"/>
            </w:r>
            <w:r w:rsidR="009D0F9E">
              <w:rPr>
                <w:noProof/>
                <w:webHidden/>
              </w:rPr>
              <w:instrText xml:space="preserve"> PAGEREF _Toc103010309 \h </w:instrText>
            </w:r>
            <w:r w:rsidR="009D0F9E">
              <w:rPr>
                <w:noProof/>
                <w:webHidden/>
              </w:rPr>
            </w:r>
            <w:r w:rsidR="009D0F9E">
              <w:rPr>
                <w:noProof/>
                <w:webHidden/>
              </w:rPr>
              <w:fldChar w:fldCharType="separate"/>
            </w:r>
            <w:r w:rsidR="009D0F9E">
              <w:rPr>
                <w:noProof/>
                <w:webHidden/>
              </w:rPr>
              <w:t>12</w:t>
            </w:r>
            <w:r w:rsidR="009D0F9E">
              <w:rPr>
                <w:noProof/>
                <w:webHidden/>
              </w:rPr>
              <w:fldChar w:fldCharType="end"/>
            </w:r>
          </w:hyperlink>
        </w:p>
        <w:p w14:paraId="7805AA8E" w14:textId="27A32B28" w:rsidR="009D0F9E" w:rsidRDefault="001168A1">
          <w:pPr>
            <w:pStyle w:val="TOC1"/>
            <w:tabs>
              <w:tab w:val="right" w:leader="dot" w:pos="9350"/>
            </w:tabs>
            <w:rPr>
              <w:rFonts w:eastAsiaTheme="minorEastAsia" w:cstheme="minorBidi"/>
              <w:b w:val="0"/>
              <w:bCs w:val="0"/>
              <w:caps w:val="0"/>
              <w:noProof/>
              <w:sz w:val="22"/>
              <w:szCs w:val="22"/>
              <w:lang w:val="en-CA" w:eastAsia="en-CA"/>
            </w:rPr>
          </w:pPr>
          <w:hyperlink w:anchor="_Toc103010310" w:history="1">
            <w:r w:rsidR="009D0F9E" w:rsidRPr="001A2875">
              <w:rPr>
                <w:rStyle w:val="Hyperlink"/>
                <w:noProof/>
              </w:rPr>
              <w:t>FEUILLE D’ÉQUATIONS</w:t>
            </w:r>
            <w:r w:rsidR="009D0F9E">
              <w:rPr>
                <w:noProof/>
                <w:webHidden/>
              </w:rPr>
              <w:tab/>
            </w:r>
            <w:r w:rsidR="009D0F9E">
              <w:rPr>
                <w:noProof/>
                <w:webHidden/>
              </w:rPr>
              <w:fldChar w:fldCharType="begin"/>
            </w:r>
            <w:r w:rsidR="009D0F9E">
              <w:rPr>
                <w:noProof/>
                <w:webHidden/>
              </w:rPr>
              <w:instrText xml:space="preserve"> PAGEREF _Toc103010310 \h </w:instrText>
            </w:r>
            <w:r w:rsidR="009D0F9E">
              <w:rPr>
                <w:noProof/>
                <w:webHidden/>
              </w:rPr>
            </w:r>
            <w:r w:rsidR="009D0F9E">
              <w:rPr>
                <w:noProof/>
                <w:webHidden/>
              </w:rPr>
              <w:fldChar w:fldCharType="separate"/>
            </w:r>
            <w:r w:rsidR="009D0F9E">
              <w:rPr>
                <w:noProof/>
                <w:webHidden/>
              </w:rPr>
              <w:t>20</w:t>
            </w:r>
            <w:r w:rsidR="009D0F9E">
              <w:rPr>
                <w:noProof/>
                <w:webHidden/>
              </w:rPr>
              <w:fldChar w:fldCharType="end"/>
            </w:r>
          </w:hyperlink>
        </w:p>
        <w:p w14:paraId="0C6D0D2A" w14:textId="7F8A4E92" w:rsidR="009D0F9E" w:rsidRDefault="001168A1">
          <w:pPr>
            <w:pStyle w:val="TOC1"/>
            <w:tabs>
              <w:tab w:val="right" w:leader="dot" w:pos="9350"/>
            </w:tabs>
            <w:rPr>
              <w:rFonts w:eastAsiaTheme="minorEastAsia" w:cstheme="minorBidi"/>
              <w:b w:val="0"/>
              <w:bCs w:val="0"/>
              <w:caps w:val="0"/>
              <w:noProof/>
              <w:sz w:val="22"/>
              <w:szCs w:val="22"/>
              <w:lang w:val="en-CA" w:eastAsia="en-CA"/>
            </w:rPr>
          </w:pPr>
          <w:hyperlink w:anchor="_Toc103010311" w:history="1">
            <w:r w:rsidR="009D0F9E" w:rsidRPr="001A2875">
              <w:rPr>
                <w:rStyle w:val="Hyperlink"/>
                <w:noProof/>
              </w:rPr>
              <w:t>RESSOURCES ET INFORMATION</w:t>
            </w:r>
            <w:r w:rsidR="009D0F9E">
              <w:rPr>
                <w:noProof/>
                <w:webHidden/>
              </w:rPr>
              <w:tab/>
            </w:r>
            <w:r w:rsidR="009D0F9E">
              <w:rPr>
                <w:noProof/>
                <w:webHidden/>
              </w:rPr>
              <w:fldChar w:fldCharType="begin"/>
            </w:r>
            <w:r w:rsidR="009D0F9E">
              <w:rPr>
                <w:noProof/>
                <w:webHidden/>
              </w:rPr>
              <w:instrText xml:space="preserve"> PAGEREF _Toc103010311 \h </w:instrText>
            </w:r>
            <w:r w:rsidR="009D0F9E">
              <w:rPr>
                <w:noProof/>
                <w:webHidden/>
              </w:rPr>
            </w:r>
            <w:r w:rsidR="009D0F9E">
              <w:rPr>
                <w:noProof/>
                <w:webHidden/>
              </w:rPr>
              <w:fldChar w:fldCharType="separate"/>
            </w:r>
            <w:r w:rsidR="009D0F9E">
              <w:rPr>
                <w:noProof/>
                <w:webHidden/>
              </w:rPr>
              <w:t>23</w:t>
            </w:r>
            <w:r w:rsidR="009D0F9E">
              <w:rPr>
                <w:noProof/>
                <w:webHidden/>
              </w:rPr>
              <w:fldChar w:fldCharType="end"/>
            </w:r>
          </w:hyperlink>
        </w:p>
        <w:p w14:paraId="4E9EB63C" w14:textId="477B863A" w:rsidR="009D0F9E" w:rsidRDefault="001168A1">
          <w:pPr>
            <w:pStyle w:val="TOC1"/>
            <w:tabs>
              <w:tab w:val="right" w:leader="dot" w:pos="9350"/>
            </w:tabs>
            <w:rPr>
              <w:rFonts w:eastAsiaTheme="minorEastAsia" w:cstheme="minorBidi"/>
              <w:b w:val="0"/>
              <w:bCs w:val="0"/>
              <w:caps w:val="0"/>
              <w:noProof/>
              <w:sz w:val="22"/>
              <w:szCs w:val="22"/>
              <w:lang w:val="en-CA" w:eastAsia="en-CA"/>
            </w:rPr>
          </w:pPr>
          <w:hyperlink w:anchor="_Toc103010312" w:history="1">
            <w:r w:rsidR="009D0F9E" w:rsidRPr="001A2875">
              <w:rPr>
                <w:rStyle w:val="Hyperlink"/>
                <w:noProof/>
              </w:rPr>
              <w:t>GLOSSAIRE</w:t>
            </w:r>
            <w:r w:rsidR="009D0F9E">
              <w:rPr>
                <w:noProof/>
                <w:webHidden/>
              </w:rPr>
              <w:tab/>
            </w:r>
            <w:r w:rsidR="009D0F9E">
              <w:rPr>
                <w:noProof/>
                <w:webHidden/>
              </w:rPr>
              <w:fldChar w:fldCharType="begin"/>
            </w:r>
            <w:r w:rsidR="009D0F9E">
              <w:rPr>
                <w:noProof/>
                <w:webHidden/>
              </w:rPr>
              <w:instrText xml:space="preserve"> PAGEREF _Toc103010312 \h </w:instrText>
            </w:r>
            <w:r w:rsidR="009D0F9E">
              <w:rPr>
                <w:noProof/>
                <w:webHidden/>
              </w:rPr>
            </w:r>
            <w:r w:rsidR="009D0F9E">
              <w:rPr>
                <w:noProof/>
                <w:webHidden/>
              </w:rPr>
              <w:fldChar w:fldCharType="separate"/>
            </w:r>
            <w:r w:rsidR="009D0F9E">
              <w:rPr>
                <w:noProof/>
                <w:webHidden/>
              </w:rPr>
              <w:t>25</w:t>
            </w:r>
            <w:r w:rsidR="009D0F9E">
              <w:rPr>
                <w:noProof/>
                <w:webHidden/>
              </w:rPr>
              <w:fldChar w:fldCharType="end"/>
            </w:r>
          </w:hyperlink>
        </w:p>
        <w:p w14:paraId="6494F3BD" w14:textId="39C1FB8E" w:rsidR="00425763" w:rsidRPr="007116EB" w:rsidRDefault="0075457C" w:rsidP="0075457C">
          <w:pPr>
            <w:pStyle w:val="TOC1"/>
            <w:tabs>
              <w:tab w:val="right" w:pos="9016"/>
            </w:tabs>
          </w:pPr>
          <w:r w:rsidRPr="007116EB">
            <w:rPr>
              <w:highlight w:val="yellow"/>
            </w:rPr>
            <w:fldChar w:fldCharType="end"/>
          </w:r>
        </w:p>
      </w:sdtContent>
    </w:sdt>
    <w:p w14:paraId="41577599" w14:textId="7988EBC3" w:rsidR="00425763" w:rsidRPr="007116EB" w:rsidRDefault="00317FB8">
      <w:pPr>
        <w:rPr>
          <w:b/>
          <w:color w:val="000000"/>
          <w:sz w:val="30"/>
          <w:szCs w:val="30"/>
        </w:rPr>
      </w:pPr>
      <w:r w:rsidRPr="007116EB">
        <w:br w:type="page"/>
      </w:r>
    </w:p>
    <w:p w14:paraId="43144A8F" w14:textId="0BDA304B" w:rsidR="00526A13" w:rsidRPr="007116EB" w:rsidRDefault="00732394" w:rsidP="00526A13">
      <w:pPr>
        <w:spacing w:after="0" w:line="240" w:lineRule="auto"/>
        <w:textAlignment w:val="baseline"/>
        <w:rPr>
          <w:rFonts w:ascii="Segoe UI" w:eastAsia="Times New Roman" w:hAnsi="Segoe UI" w:cs="Segoe UI"/>
          <w:color w:val="2F5496"/>
          <w:sz w:val="18"/>
          <w:szCs w:val="18"/>
        </w:rPr>
      </w:pPr>
      <w:r w:rsidRPr="007116EB">
        <w:rPr>
          <w:rFonts w:ascii="Calibri Light" w:eastAsia="Times New Roman" w:hAnsi="Calibri Light" w:cs="Calibri Light"/>
          <w:color w:val="2F5496"/>
          <w:sz w:val="32"/>
          <w:szCs w:val="32"/>
        </w:rPr>
        <w:lastRenderedPageBreak/>
        <w:t>APERÇU ET PROGRAMME</w:t>
      </w:r>
      <w:r w:rsidR="00526A13" w:rsidRPr="007116EB">
        <w:rPr>
          <w:rFonts w:ascii="Calibri Light" w:eastAsia="Times New Roman" w:hAnsi="Calibri Light" w:cs="Calibri Light"/>
          <w:color w:val="2F5496"/>
          <w:sz w:val="32"/>
          <w:szCs w:val="32"/>
        </w:rPr>
        <w:t> </w:t>
      </w:r>
    </w:p>
    <w:p w14:paraId="7C7D27C3" w14:textId="77777777" w:rsidR="00526A13" w:rsidRPr="007116EB" w:rsidRDefault="00526A13" w:rsidP="00526A13">
      <w:pPr>
        <w:spacing w:after="0" w:line="240" w:lineRule="auto"/>
        <w:textAlignment w:val="baseline"/>
        <w:rPr>
          <w:rFonts w:ascii="Segoe UI" w:eastAsia="Times New Roman" w:hAnsi="Segoe UI" w:cs="Segoe UI"/>
          <w:sz w:val="18"/>
          <w:szCs w:val="18"/>
        </w:rPr>
      </w:pPr>
      <w:r w:rsidRPr="007116EB">
        <w:rPr>
          <w:rFonts w:eastAsia="Times New Roman"/>
          <w:sz w:val="31"/>
          <w:szCs w:val="31"/>
        </w:rPr>
        <w:t> </w:t>
      </w:r>
    </w:p>
    <w:p w14:paraId="6FF7514F" w14:textId="53DE5836" w:rsidR="00425763" w:rsidRPr="007116EB" w:rsidRDefault="00732394" w:rsidP="00526A13">
      <w:pPr>
        <w:spacing w:after="0" w:line="240" w:lineRule="auto"/>
        <w:textAlignment w:val="baseline"/>
        <w:rPr>
          <w:rFonts w:ascii="Segoe UI" w:eastAsia="Times New Roman" w:hAnsi="Segoe UI" w:cs="Segoe UI"/>
          <w:sz w:val="18"/>
          <w:szCs w:val="18"/>
        </w:rPr>
      </w:pPr>
      <w:r w:rsidRPr="007116EB">
        <w:rPr>
          <w:rFonts w:ascii="Calibri Light" w:eastAsia="Times New Roman" w:hAnsi="Calibri Light" w:cs="Calibri Light"/>
          <w:b/>
          <w:bCs/>
          <w:sz w:val="30"/>
          <w:szCs w:val="30"/>
        </w:rPr>
        <w:t>APERÇU</w:t>
      </w:r>
    </w:p>
    <w:tbl>
      <w:tblPr>
        <w:tblW w:w="9026" w:type="dxa"/>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Layout w:type="fixed"/>
        <w:tblLook w:val="06A0" w:firstRow="1" w:lastRow="0" w:firstColumn="1" w:lastColumn="0" w:noHBand="1" w:noVBand="1"/>
      </w:tblPr>
      <w:tblGrid>
        <w:gridCol w:w="9026"/>
      </w:tblGrid>
      <w:tr w:rsidR="00425763" w:rsidRPr="007116EB" w14:paraId="11C9A888" w14:textId="77777777" w:rsidTr="77E45095">
        <w:tc>
          <w:tcPr>
            <w:tcW w:w="9026" w:type="dxa"/>
          </w:tcPr>
          <w:p w14:paraId="7DF742C6" w14:textId="5138F2E3" w:rsidR="00425763" w:rsidRPr="007116EB" w:rsidRDefault="0074172B">
            <w:pPr>
              <w:jc w:val="center"/>
              <w:rPr>
                <w:rFonts w:ascii="Roboto" w:eastAsia="Roboto" w:hAnsi="Roboto" w:cs="Roboto"/>
                <w:sz w:val="19"/>
                <w:szCs w:val="19"/>
              </w:rPr>
            </w:pPr>
            <w:r w:rsidRPr="007116EB">
              <w:rPr>
                <w:rFonts w:ascii="Roboto" w:eastAsia="Roboto" w:hAnsi="Roboto" w:cs="Roboto"/>
                <w:sz w:val="19"/>
                <w:szCs w:val="19"/>
              </w:rPr>
              <w:t>JEU D</w:t>
            </w:r>
            <w:r w:rsidR="0030188A">
              <w:rPr>
                <w:rFonts w:ascii="Roboto" w:eastAsia="Roboto" w:hAnsi="Roboto" w:cs="Roboto"/>
                <w:sz w:val="19"/>
                <w:szCs w:val="19"/>
              </w:rPr>
              <w:t>’</w:t>
            </w:r>
            <w:r w:rsidRPr="007116EB">
              <w:rPr>
                <w:rFonts w:ascii="Roboto" w:eastAsia="Roboto" w:hAnsi="Roboto" w:cs="Roboto"/>
                <w:sz w:val="19"/>
                <w:szCs w:val="19"/>
              </w:rPr>
              <w:t xml:space="preserve">ÉVASION </w:t>
            </w:r>
            <w:r w:rsidR="00526A13" w:rsidRPr="007116EB">
              <w:rPr>
                <w:rFonts w:ascii="Roboto" w:eastAsia="Roboto" w:hAnsi="Roboto" w:cs="Roboto"/>
                <w:sz w:val="19"/>
                <w:szCs w:val="19"/>
              </w:rPr>
              <w:t>TRIGONOMETR</w:t>
            </w:r>
            <w:r w:rsidRPr="007116EB">
              <w:rPr>
                <w:rFonts w:ascii="Roboto" w:eastAsia="Roboto" w:hAnsi="Roboto" w:cs="Roboto"/>
                <w:sz w:val="19"/>
                <w:szCs w:val="19"/>
              </w:rPr>
              <w:t>IQUE</w:t>
            </w:r>
          </w:p>
        </w:tc>
      </w:tr>
      <w:tr w:rsidR="00425763" w:rsidRPr="007116EB" w14:paraId="423374BD" w14:textId="77777777" w:rsidTr="77E45095">
        <w:tc>
          <w:tcPr>
            <w:tcW w:w="9026" w:type="dxa"/>
          </w:tcPr>
          <w:p w14:paraId="005333F7" w14:textId="4E6D6A44" w:rsidR="00425763" w:rsidRPr="007116EB" w:rsidRDefault="00732394">
            <w:r w:rsidRPr="007116EB">
              <w:t>Objectifs d</w:t>
            </w:r>
            <w:r w:rsidR="0030188A">
              <w:t>’</w:t>
            </w:r>
            <w:r w:rsidRPr="007116EB">
              <w:t xml:space="preserve">apprentissage </w:t>
            </w:r>
            <w:r w:rsidR="00526A13" w:rsidRPr="007116EB">
              <w:t>:</w:t>
            </w:r>
          </w:p>
          <w:p w14:paraId="6BAAFE9F" w14:textId="159B219D" w:rsidR="002443A5" w:rsidRPr="007116EB" w:rsidRDefault="002443A5" w:rsidP="002443A5">
            <w:pPr>
              <w:pStyle w:val="ListParagraph"/>
              <w:numPr>
                <w:ilvl w:val="0"/>
                <w:numId w:val="14"/>
              </w:numPr>
              <w:pBdr>
                <w:top w:val="nil"/>
                <w:left w:val="nil"/>
                <w:bottom w:val="nil"/>
                <w:right w:val="nil"/>
                <w:between w:val="nil"/>
              </w:pBdr>
              <w:rPr>
                <w:b/>
              </w:rPr>
            </w:pPr>
            <w:r w:rsidRPr="007116EB">
              <w:rPr>
                <w:b/>
              </w:rPr>
              <w:t xml:space="preserve">Développer des compétences en résolution de problèmes </w:t>
            </w:r>
          </w:p>
          <w:p w14:paraId="19F70CC8" w14:textId="75826916" w:rsidR="002443A5" w:rsidRPr="007116EB" w:rsidRDefault="002443A5" w:rsidP="002443A5">
            <w:pPr>
              <w:pStyle w:val="ListParagraph"/>
              <w:numPr>
                <w:ilvl w:val="0"/>
                <w:numId w:val="14"/>
              </w:numPr>
              <w:pBdr>
                <w:top w:val="nil"/>
                <w:left w:val="nil"/>
                <w:bottom w:val="nil"/>
                <w:right w:val="nil"/>
                <w:between w:val="nil"/>
              </w:pBdr>
              <w:rPr>
                <w:b/>
              </w:rPr>
            </w:pPr>
            <w:r w:rsidRPr="007116EB">
              <w:rPr>
                <w:b/>
              </w:rPr>
              <w:t>Réviser les concepts de trigonométrie appris précédemment</w:t>
            </w:r>
          </w:p>
          <w:p w14:paraId="12FD33F2" w14:textId="26A2C40D" w:rsidR="00425763" w:rsidRPr="007116EB" w:rsidRDefault="002443A5" w:rsidP="00B66208">
            <w:pPr>
              <w:pStyle w:val="ListParagraph"/>
              <w:numPr>
                <w:ilvl w:val="0"/>
                <w:numId w:val="14"/>
              </w:numPr>
              <w:pBdr>
                <w:top w:val="nil"/>
                <w:left w:val="nil"/>
                <w:bottom w:val="nil"/>
                <w:right w:val="nil"/>
                <w:between w:val="nil"/>
              </w:pBdr>
              <w:rPr>
                <w:b/>
              </w:rPr>
            </w:pPr>
            <w:r w:rsidRPr="007116EB">
              <w:rPr>
                <w:b/>
              </w:rPr>
              <w:t>Recourir aux stratégies appropriées pour résoudre une série de problèmes de trigonométrie qui font notamment intervenir :</w:t>
            </w:r>
          </w:p>
          <w:p w14:paraId="16BE7AA6" w14:textId="7331FFF5" w:rsidR="00425763" w:rsidRPr="007116EB" w:rsidRDefault="002443A5" w:rsidP="00B959B8">
            <w:pPr>
              <w:numPr>
                <w:ilvl w:val="1"/>
                <w:numId w:val="14"/>
              </w:numPr>
            </w:pPr>
            <w:proofErr w:type="gramStart"/>
            <w:r w:rsidRPr="007116EB">
              <w:rPr>
                <w:b/>
              </w:rPr>
              <w:t>les</w:t>
            </w:r>
            <w:proofErr w:type="gramEnd"/>
            <w:r w:rsidR="00317FB8" w:rsidRPr="007116EB">
              <w:rPr>
                <w:b/>
              </w:rPr>
              <w:t xml:space="preserve"> triangles </w:t>
            </w:r>
            <w:r w:rsidR="006D727F" w:rsidRPr="007116EB">
              <w:rPr>
                <w:b/>
              </w:rPr>
              <w:t>particuliers</w:t>
            </w:r>
            <w:r w:rsidR="009D0F9E">
              <w:rPr>
                <w:b/>
              </w:rPr>
              <w:t>,</w:t>
            </w:r>
          </w:p>
          <w:p w14:paraId="2473E8D6" w14:textId="6035564F" w:rsidR="00425763" w:rsidRPr="007116EB" w:rsidRDefault="00CA39DE" w:rsidP="00B959B8">
            <w:pPr>
              <w:numPr>
                <w:ilvl w:val="1"/>
                <w:numId w:val="14"/>
              </w:numPr>
            </w:pPr>
            <w:bookmarkStart w:id="4" w:name="_heading=h.nfw2wikum3lf" w:colFirst="0" w:colLast="0"/>
            <w:bookmarkEnd w:id="4"/>
            <w:proofErr w:type="gramStart"/>
            <w:r>
              <w:rPr>
                <w:b/>
              </w:rPr>
              <w:t>le</w:t>
            </w:r>
            <w:proofErr w:type="gramEnd"/>
            <w:r>
              <w:rPr>
                <w:b/>
              </w:rPr>
              <w:t xml:space="preserve"> moyen mnémotechnique </w:t>
            </w:r>
            <w:r w:rsidR="00317FB8" w:rsidRPr="007116EB">
              <w:rPr>
                <w:b/>
              </w:rPr>
              <w:t>SOH</w:t>
            </w:r>
            <w:r w:rsidR="006D727F" w:rsidRPr="007116EB">
              <w:rPr>
                <w:b/>
              </w:rPr>
              <w:t>-</w:t>
            </w:r>
            <w:r w:rsidR="00317FB8" w:rsidRPr="007116EB">
              <w:rPr>
                <w:b/>
              </w:rPr>
              <w:t>CAH</w:t>
            </w:r>
            <w:r w:rsidR="006D727F" w:rsidRPr="007116EB">
              <w:rPr>
                <w:b/>
              </w:rPr>
              <w:t>-</w:t>
            </w:r>
            <w:r w:rsidR="00317FB8" w:rsidRPr="007116EB">
              <w:rPr>
                <w:b/>
              </w:rPr>
              <w:t>TOA</w:t>
            </w:r>
            <w:r w:rsidR="009D0F9E">
              <w:rPr>
                <w:b/>
              </w:rPr>
              <w:t>,</w:t>
            </w:r>
          </w:p>
          <w:p w14:paraId="1B029F18" w14:textId="793CFBB9" w:rsidR="000745D9" w:rsidRPr="007116EB" w:rsidRDefault="002443A5" w:rsidP="00B959B8">
            <w:pPr>
              <w:numPr>
                <w:ilvl w:val="1"/>
                <w:numId w:val="14"/>
              </w:numPr>
            </w:pPr>
            <w:bookmarkStart w:id="5" w:name="_heading=h.8rcs8escajsy" w:colFirst="0" w:colLast="0"/>
            <w:bookmarkEnd w:id="5"/>
            <w:proofErr w:type="gramStart"/>
            <w:r w:rsidRPr="007116EB">
              <w:rPr>
                <w:b/>
              </w:rPr>
              <w:t>les</w:t>
            </w:r>
            <w:proofErr w:type="gramEnd"/>
            <w:r w:rsidRPr="007116EB">
              <w:rPr>
                <w:b/>
              </w:rPr>
              <w:t xml:space="preserve"> lois d</w:t>
            </w:r>
            <w:r w:rsidR="006B20AD" w:rsidRPr="007116EB">
              <w:rPr>
                <w:b/>
              </w:rPr>
              <w:t>es</w:t>
            </w:r>
            <w:r w:rsidRPr="007116EB">
              <w:rPr>
                <w:b/>
              </w:rPr>
              <w:t xml:space="preserve"> sinus et du cosinus</w:t>
            </w:r>
            <w:r w:rsidR="009D0F9E">
              <w:rPr>
                <w:b/>
              </w:rPr>
              <w:t>,</w:t>
            </w:r>
          </w:p>
          <w:p w14:paraId="6B65F9F7" w14:textId="3391DF0B" w:rsidR="00425763" w:rsidRPr="007116EB" w:rsidRDefault="002443A5" w:rsidP="007B3B4D">
            <w:pPr>
              <w:numPr>
                <w:ilvl w:val="1"/>
                <w:numId w:val="14"/>
              </w:numPr>
            </w:pPr>
            <w:proofErr w:type="gramStart"/>
            <w:r w:rsidRPr="007116EB">
              <w:rPr>
                <w:b/>
              </w:rPr>
              <w:t>le</w:t>
            </w:r>
            <w:proofErr w:type="gramEnd"/>
            <w:r w:rsidRPr="007116EB">
              <w:rPr>
                <w:b/>
              </w:rPr>
              <w:t xml:space="preserve"> théorème de </w:t>
            </w:r>
            <w:bookmarkStart w:id="6" w:name="_heading=h.o3ljsrm0wsa4"/>
            <w:bookmarkEnd w:id="6"/>
            <w:r w:rsidRPr="007116EB">
              <w:rPr>
                <w:b/>
              </w:rPr>
              <w:t>Pythagore</w:t>
            </w:r>
            <w:r w:rsidR="009D0F9E">
              <w:rPr>
                <w:b/>
              </w:rPr>
              <w:t>.</w:t>
            </w:r>
          </w:p>
        </w:tc>
      </w:tr>
      <w:tr w:rsidR="00425763" w:rsidRPr="007116EB" w14:paraId="192341EB" w14:textId="77777777" w:rsidTr="77E45095">
        <w:tc>
          <w:tcPr>
            <w:tcW w:w="9026" w:type="dxa"/>
          </w:tcPr>
          <w:p w14:paraId="4B1241D0" w14:textId="5A05B8C1" w:rsidR="00425763" w:rsidRPr="007116EB" w:rsidRDefault="00732394">
            <w:r w:rsidRPr="007116EB">
              <w:t>Matériels requis :</w:t>
            </w:r>
          </w:p>
          <w:p w14:paraId="1673A986" w14:textId="505174B8" w:rsidR="00425763" w:rsidRPr="007116EB" w:rsidRDefault="00732394">
            <w:pPr>
              <w:numPr>
                <w:ilvl w:val="0"/>
                <w:numId w:val="3"/>
              </w:numPr>
              <w:pBdr>
                <w:top w:val="nil"/>
                <w:left w:val="nil"/>
                <w:bottom w:val="nil"/>
                <w:right w:val="nil"/>
                <w:between w:val="nil"/>
              </w:pBdr>
              <w:rPr>
                <w:color w:val="000000"/>
              </w:rPr>
            </w:pPr>
            <w:r w:rsidRPr="007116EB">
              <w:rPr>
                <w:b/>
              </w:rPr>
              <w:t>Ordinateur ou tablette muni d</w:t>
            </w:r>
            <w:r w:rsidR="0030188A">
              <w:rPr>
                <w:b/>
              </w:rPr>
              <w:t>’</w:t>
            </w:r>
            <w:r w:rsidRPr="007116EB">
              <w:rPr>
                <w:b/>
              </w:rPr>
              <w:t>un accès Internet</w:t>
            </w:r>
          </w:p>
          <w:p w14:paraId="6E3B2ECD" w14:textId="77777777" w:rsidR="00425763" w:rsidRPr="007116EB" w:rsidRDefault="00317FB8">
            <w:pPr>
              <w:numPr>
                <w:ilvl w:val="0"/>
                <w:numId w:val="3"/>
              </w:numPr>
              <w:pBdr>
                <w:top w:val="nil"/>
                <w:left w:val="nil"/>
                <w:bottom w:val="nil"/>
                <w:right w:val="nil"/>
                <w:between w:val="nil"/>
              </w:pBdr>
            </w:pPr>
            <w:r w:rsidRPr="007116EB">
              <w:rPr>
                <w:b/>
              </w:rPr>
              <w:t>Zoom</w:t>
            </w:r>
          </w:p>
          <w:p w14:paraId="6F7F665B" w14:textId="0A450EB7" w:rsidR="00425763" w:rsidRPr="007116EB" w:rsidRDefault="00732394">
            <w:pPr>
              <w:numPr>
                <w:ilvl w:val="0"/>
                <w:numId w:val="3"/>
              </w:numPr>
              <w:pBdr>
                <w:top w:val="nil"/>
                <w:left w:val="nil"/>
                <w:bottom w:val="nil"/>
                <w:right w:val="nil"/>
                <w:between w:val="nil"/>
              </w:pBdr>
              <w:rPr>
                <w:color w:val="000000"/>
              </w:rPr>
            </w:pPr>
            <w:r w:rsidRPr="007116EB">
              <w:rPr>
                <w:b/>
              </w:rPr>
              <w:t>Papier</w:t>
            </w:r>
            <w:r w:rsidR="002443A5" w:rsidRPr="007116EB">
              <w:rPr>
                <w:b/>
              </w:rPr>
              <w:t xml:space="preserve"> brouillon</w:t>
            </w:r>
            <w:r w:rsidRPr="007116EB">
              <w:rPr>
                <w:b/>
              </w:rPr>
              <w:t xml:space="preserve"> et crayons</w:t>
            </w:r>
          </w:p>
          <w:p w14:paraId="0586A2E1" w14:textId="77777777" w:rsidR="00425763" w:rsidRPr="007116EB" w:rsidRDefault="00425763"/>
        </w:tc>
      </w:tr>
      <w:tr w:rsidR="00425763" w:rsidRPr="007116EB" w14:paraId="5F8E4CDE" w14:textId="77777777" w:rsidTr="77E45095">
        <w:tc>
          <w:tcPr>
            <w:tcW w:w="9026" w:type="dxa"/>
          </w:tcPr>
          <w:p w14:paraId="78A4A657" w14:textId="36682767" w:rsidR="00425763" w:rsidRPr="007116EB" w:rsidRDefault="00732394">
            <w:pPr>
              <w:rPr>
                <w:rFonts w:ascii="Roboto" w:eastAsia="Roboto" w:hAnsi="Roboto" w:cs="Roboto"/>
                <w:sz w:val="19"/>
                <w:szCs w:val="19"/>
              </w:rPr>
            </w:pPr>
            <w:r w:rsidRPr="007116EB">
              <w:rPr>
                <w:rFonts w:ascii="Roboto" w:eastAsia="Roboto" w:hAnsi="Roboto" w:cs="Roboto"/>
                <w:sz w:val="19"/>
                <w:szCs w:val="19"/>
              </w:rPr>
              <w:t>Durée de l</w:t>
            </w:r>
            <w:r w:rsidR="0030188A">
              <w:rPr>
                <w:rFonts w:ascii="Roboto" w:eastAsia="Roboto" w:hAnsi="Roboto" w:cs="Roboto"/>
                <w:sz w:val="19"/>
                <w:szCs w:val="19"/>
              </w:rPr>
              <w:t>’</w:t>
            </w:r>
            <w:r w:rsidRPr="007116EB">
              <w:rPr>
                <w:rFonts w:ascii="Roboto" w:eastAsia="Roboto" w:hAnsi="Roboto" w:cs="Roboto"/>
                <w:sz w:val="19"/>
                <w:szCs w:val="19"/>
              </w:rPr>
              <w:t xml:space="preserve">atelier </w:t>
            </w:r>
            <w:r w:rsidR="00317FB8" w:rsidRPr="007116EB">
              <w:rPr>
                <w:rFonts w:ascii="Roboto" w:eastAsia="Roboto" w:hAnsi="Roboto" w:cs="Roboto"/>
                <w:sz w:val="19"/>
                <w:szCs w:val="19"/>
              </w:rPr>
              <w:t>: 75 minutes</w:t>
            </w:r>
          </w:p>
        </w:tc>
      </w:tr>
    </w:tbl>
    <w:p w14:paraId="7127C4D3" w14:textId="77777777" w:rsidR="00425763" w:rsidRPr="007116EB" w:rsidRDefault="00425763">
      <w:pPr>
        <w:rPr>
          <w:rFonts w:ascii="Roboto" w:eastAsia="Roboto" w:hAnsi="Roboto" w:cs="Roboto"/>
          <w:sz w:val="19"/>
          <w:szCs w:val="19"/>
        </w:rPr>
      </w:pPr>
    </w:p>
    <w:p w14:paraId="1DB6CD3D" w14:textId="797BC3E6" w:rsidR="00425763" w:rsidRPr="007116EB" w:rsidRDefault="009D0F9E">
      <w:pPr>
        <w:rPr>
          <w:b/>
          <w:sz w:val="31"/>
          <w:szCs w:val="31"/>
        </w:rPr>
      </w:pPr>
      <w:r w:rsidRPr="007116EB">
        <w:rPr>
          <w:b/>
          <w:sz w:val="31"/>
          <w:szCs w:val="31"/>
        </w:rPr>
        <w:t>PROGRAMME</w:t>
      </w:r>
    </w:p>
    <w:tbl>
      <w:tblPr>
        <w:tblW w:w="9026" w:type="dxa"/>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Layout w:type="fixed"/>
        <w:tblLook w:val="06A0" w:firstRow="1" w:lastRow="0" w:firstColumn="1" w:lastColumn="0" w:noHBand="1" w:noVBand="1"/>
      </w:tblPr>
      <w:tblGrid>
        <w:gridCol w:w="1230"/>
        <w:gridCol w:w="7796"/>
      </w:tblGrid>
      <w:tr w:rsidR="00425763" w:rsidRPr="007116EB" w14:paraId="569FF2AB" w14:textId="77777777" w:rsidTr="77E45095">
        <w:tc>
          <w:tcPr>
            <w:tcW w:w="1230" w:type="dxa"/>
          </w:tcPr>
          <w:p w14:paraId="08EC56EF" w14:textId="600F79BE" w:rsidR="00425763" w:rsidRPr="007116EB" w:rsidRDefault="00732394">
            <w:pPr>
              <w:jc w:val="center"/>
              <w:rPr>
                <w:sz w:val="19"/>
                <w:szCs w:val="19"/>
              </w:rPr>
            </w:pPr>
            <w:r w:rsidRPr="007116EB">
              <w:rPr>
                <w:sz w:val="19"/>
                <w:szCs w:val="19"/>
              </w:rPr>
              <w:t>DURÉE</w:t>
            </w:r>
          </w:p>
        </w:tc>
        <w:tc>
          <w:tcPr>
            <w:tcW w:w="7796" w:type="dxa"/>
          </w:tcPr>
          <w:p w14:paraId="6DCFC405" w14:textId="2F2B9487" w:rsidR="00425763" w:rsidRPr="007116EB" w:rsidRDefault="00732394">
            <w:pPr>
              <w:jc w:val="center"/>
              <w:rPr>
                <w:sz w:val="19"/>
                <w:szCs w:val="19"/>
              </w:rPr>
            </w:pPr>
            <w:r w:rsidRPr="007116EB">
              <w:rPr>
                <w:sz w:val="19"/>
                <w:szCs w:val="19"/>
              </w:rPr>
              <w:t>ACTIVITÉ</w:t>
            </w:r>
          </w:p>
        </w:tc>
      </w:tr>
      <w:tr w:rsidR="00425763" w:rsidRPr="007116EB" w14:paraId="0CF8ADF1" w14:textId="77777777" w:rsidTr="77E45095">
        <w:tc>
          <w:tcPr>
            <w:tcW w:w="1230" w:type="dxa"/>
          </w:tcPr>
          <w:p w14:paraId="512D77E4" w14:textId="77777777" w:rsidR="00425763" w:rsidRPr="007116EB" w:rsidRDefault="00317FB8">
            <w:pPr>
              <w:jc w:val="center"/>
              <w:rPr>
                <w:sz w:val="19"/>
                <w:szCs w:val="19"/>
              </w:rPr>
            </w:pPr>
            <w:r w:rsidRPr="007116EB">
              <w:rPr>
                <w:b/>
                <w:sz w:val="19"/>
                <w:szCs w:val="19"/>
              </w:rPr>
              <w:t>5 minutes</w:t>
            </w:r>
          </w:p>
        </w:tc>
        <w:tc>
          <w:tcPr>
            <w:tcW w:w="7796" w:type="dxa"/>
          </w:tcPr>
          <w:p w14:paraId="585D43A3" w14:textId="5FBE711B" w:rsidR="00425763" w:rsidRPr="007116EB" w:rsidRDefault="007904E2">
            <w:pPr>
              <w:jc w:val="center"/>
            </w:pPr>
            <w:r>
              <w:t>Accueil et p</w:t>
            </w:r>
            <w:r w:rsidR="00F14E6F" w:rsidRPr="007116EB">
              <w:t>résentations</w:t>
            </w:r>
          </w:p>
        </w:tc>
      </w:tr>
      <w:tr w:rsidR="00425763" w:rsidRPr="007116EB" w14:paraId="7B3FACDB" w14:textId="77777777" w:rsidTr="77E45095">
        <w:tc>
          <w:tcPr>
            <w:tcW w:w="1230" w:type="dxa"/>
          </w:tcPr>
          <w:p w14:paraId="3B35B557" w14:textId="77777777" w:rsidR="00425763" w:rsidRPr="007116EB" w:rsidRDefault="00425763">
            <w:pPr>
              <w:jc w:val="center"/>
              <w:rPr>
                <w:sz w:val="19"/>
                <w:szCs w:val="19"/>
              </w:rPr>
            </w:pPr>
          </w:p>
        </w:tc>
        <w:tc>
          <w:tcPr>
            <w:tcW w:w="7796" w:type="dxa"/>
          </w:tcPr>
          <w:p w14:paraId="167AACB1" w14:textId="2C78294D" w:rsidR="00425763" w:rsidRPr="007116EB" w:rsidRDefault="00317FB8" w:rsidP="77E45095">
            <w:pPr>
              <w:jc w:val="center"/>
              <w:rPr>
                <w:b/>
                <w:bCs/>
              </w:rPr>
            </w:pPr>
            <w:r w:rsidRPr="007116EB">
              <w:rPr>
                <w:b/>
                <w:bCs/>
              </w:rPr>
              <w:t>Part</w:t>
            </w:r>
            <w:r w:rsidR="00F14E6F" w:rsidRPr="007116EB">
              <w:rPr>
                <w:b/>
                <w:bCs/>
              </w:rPr>
              <w:t>i</w:t>
            </w:r>
            <w:r w:rsidR="002443A5" w:rsidRPr="007116EB">
              <w:rPr>
                <w:b/>
                <w:bCs/>
              </w:rPr>
              <w:t>e</w:t>
            </w:r>
            <w:r w:rsidR="00732394" w:rsidRPr="007116EB">
              <w:rPr>
                <w:b/>
                <w:bCs/>
              </w:rPr>
              <w:t xml:space="preserve"> </w:t>
            </w:r>
            <w:r w:rsidRPr="007116EB">
              <w:rPr>
                <w:b/>
                <w:bCs/>
              </w:rPr>
              <w:t xml:space="preserve">1 </w:t>
            </w:r>
            <w:r w:rsidR="00732394" w:rsidRPr="007116EB">
              <w:rPr>
                <w:b/>
                <w:bCs/>
              </w:rPr>
              <w:t>–</w:t>
            </w:r>
            <w:r w:rsidRPr="007116EB">
              <w:rPr>
                <w:b/>
                <w:bCs/>
              </w:rPr>
              <w:t xml:space="preserve"> </w:t>
            </w:r>
            <w:r w:rsidR="00617BB6" w:rsidRPr="007116EB">
              <w:rPr>
                <w:b/>
                <w:bCs/>
              </w:rPr>
              <w:t>Introduction au</w:t>
            </w:r>
            <w:r w:rsidR="00732394" w:rsidRPr="007116EB">
              <w:rPr>
                <w:b/>
                <w:bCs/>
              </w:rPr>
              <w:t xml:space="preserve"> jeu</w:t>
            </w:r>
          </w:p>
        </w:tc>
      </w:tr>
      <w:tr w:rsidR="00425763" w:rsidRPr="007116EB" w14:paraId="22FDD83B" w14:textId="77777777" w:rsidTr="77E45095">
        <w:tc>
          <w:tcPr>
            <w:tcW w:w="1230" w:type="dxa"/>
          </w:tcPr>
          <w:p w14:paraId="54D7545B" w14:textId="17B51411" w:rsidR="00425763" w:rsidRPr="007116EB" w:rsidRDefault="00DF0605">
            <w:pPr>
              <w:jc w:val="center"/>
              <w:rPr>
                <w:sz w:val="19"/>
                <w:szCs w:val="19"/>
              </w:rPr>
            </w:pPr>
            <w:r w:rsidRPr="007116EB">
              <w:rPr>
                <w:b/>
                <w:sz w:val="19"/>
                <w:szCs w:val="19"/>
              </w:rPr>
              <w:t>10</w:t>
            </w:r>
            <w:r w:rsidR="00317FB8" w:rsidRPr="007116EB">
              <w:rPr>
                <w:b/>
                <w:sz w:val="19"/>
                <w:szCs w:val="19"/>
              </w:rPr>
              <w:t xml:space="preserve"> minutes</w:t>
            </w:r>
          </w:p>
        </w:tc>
        <w:tc>
          <w:tcPr>
            <w:tcW w:w="7796" w:type="dxa"/>
          </w:tcPr>
          <w:p w14:paraId="63CBF834" w14:textId="09CB4880" w:rsidR="00425763" w:rsidRPr="007116EB" w:rsidRDefault="002443A5">
            <w:pPr>
              <w:jc w:val="center"/>
            </w:pPr>
            <w:r w:rsidRPr="007116EB">
              <w:t xml:space="preserve">Courte </w:t>
            </w:r>
            <w:r w:rsidR="00CA39DE">
              <w:t>leçon pour réviser l</w:t>
            </w:r>
            <w:r w:rsidRPr="007116EB">
              <w:t>a matière</w:t>
            </w:r>
          </w:p>
        </w:tc>
      </w:tr>
      <w:tr w:rsidR="00425763" w:rsidRPr="007116EB" w14:paraId="4D1BFDAB" w14:textId="77777777" w:rsidTr="77E45095">
        <w:tc>
          <w:tcPr>
            <w:tcW w:w="1230" w:type="dxa"/>
          </w:tcPr>
          <w:p w14:paraId="7F5D1424" w14:textId="77777777" w:rsidR="00425763" w:rsidRPr="007116EB" w:rsidRDefault="00425763">
            <w:pPr>
              <w:jc w:val="center"/>
              <w:rPr>
                <w:sz w:val="19"/>
                <w:szCs w:val="19"/>
              </w:rPr>
            </w:pPr>
          </w:p>
        </w:tc>
        <w:tc>
          <w:tcPr>
            <w:tcW w:w="7796" w:type="dxa"/>
          </w:tcPr>
          <w:p w14:paraId="30DA9893" w14:textId="1C213E69" w:rsidR="00425763" w:rsidRPr="007116EB" w:rsidRDefault="00317FB8">
            <w:pPr>
              <w:jc w:val="center"/>
              <w:rPr>
                <w:b/>
              </w:rPr>
            </w:pPr>
            <w:r w:rsidRPr="007116EB">
              <w:rPr>
                <w:b/>
              </w:rPr>
              <w:t>Part</w:t>
            </w:r>
            <w:r w:rsidR="003A6BF6" w:rsidRPr="007116EB">
              <w:rPr>
                <w:b/>
              </w:rPr>
              <w:t>ie</w:t>
            </w:r>
            <w:r w:rsidRPr="007116EB">
              <w:rPr>
                <w:b/>
              </w:rPr>
              <w:t xml:space="preserve"> 2 </w:t>
            </w:r>
            <w:r w:rsidR="00732394" w:rsidRPr="007116EB">
              <w:rPr>
                <w:b/>
              </w:rPr>
              <w:t>–</w:t>
            </w:r>
            <w:r w:rsidRPr="007116EB">
              <w:rPr>
                <w:b/>
              </w:rPr>
              <w:t xml:space="preserve"> </w:t>
            </w:r>
            <w:r w:rsidR="00FB6088" w:rsidRPr="007116EB">
              <w:rPr>
                <w:b/>
              </w:rPr>
              <w:t xml:space="preserve">À </w:t>
            </w:r>
            <w:r w:rsidR="002E46E1">
              <w:rPr>
                <w:b/>
              </w:rPr>
              <w:t>toi</w:t>
            </w:r>
            <w:r w:rsidR="00FB6088" w:rsidRPr="007116EB">
              <w:rPr>
                <w:b/>
              </w:rPr>
              <w:t xml:space="preserve"> de jouer!</w:t>
            </w:r>
          </w:p>
        </w:tc>
      </w:tr>
      <w:tr w:rsidR="00425763" w:rsidRPr="007116EB" w14:paraId="43D8DF31" w14:textId="77777777" w:rsidTr="77E45095">
        <w:tc>
          <w:tcPr>
            <w:tcW w:w="1230" w:type="dxa"/>
          </w:tcPr>
          <w:p w14:paraId="45DF60CA" w14:textId="77777777" w:rsidR="00425763" w:rsidRPr="007116EB" w:rsidRDefault="00317FB8">
            <w:pPr>
              <w:jc w:val="center"/>
              <w:rPr>
                <w:sz w:val="19"/>
                <w:szCs w:val="19"/>
              </w:rPr>
            </w:pPr>
            <w:r w:rsidRPr="007116EB">
              <w:rPr>
                <w:b/>
                <w:sz w:val="19"/>
                <w:szCs w:val="19"/>
              </w:rPr>
              <w:t>15 minutes</w:t>
            </w:r>
          </w:p>
        </w:tc>
        <w:tc>
          <w:tcPr>
            <w:tcW w:w="7796" w:type="dxa"/>
          </w:tcPr>
          <w:p w14:paraId="2590ECCB" w14:textId="70315822" w:rsidR="00425763" w:rsidRPr="007116EB" w:rsidRDefault="00732394">
            <w:pPr>
              <w:jc w:val="center"/>
            </w:pPr>
            <w:r w:rsidRPr="007116EB">
              <w:t>Activité</w:t>
            </w:r>
            <w:r w:rsidR="00317FB8" w:rsidRPr="007116EB">
              <w:t xml:space="preserve"> 1 </w:t>
            </w:r>
            <w:r w:rsidR="003A6BF6" w:rsidRPr="007116EB">
              <w:t>–</w:t>
            </w:r>
            <w:r w:rsidR="00317FB8" w:rsidRPr="007116EB">
              <w:t xml:space="preserve"> </w:t>
            </w:r>
            <w:r w:rsidR="003A6BF6" w:rsidRPr="007116EB">
              <w:t xml:space="preserve">Les triangles </w:t>
            </w:r>
            <w:r w:rsidR="006D727F" w:rsidRPr="007116EB">
              <w:t>particuliers</w:t>
            </w:r>
          </w:p>
        </w:tc>
      </w:tr>
      <w:tr w:rsidR="00425763" w:rsidRPr="007116EB" w14:paraId="1F75A69D" w14:textId="77777777" w:rsidTr="77E45095">
        <w:tc>
          <w:tcPr>
            <w:tcW w:w="1230" w:type="dxa"/>
          </w:tcPr>
          <w:p w14:paraId="71F74486" w14:textId="77777777" w:rsidR="00425763" w:rsidRPr="007116EB" w:rsidRDefault="00317FB8">
            <w:pPr>
              <w:jc w:val="center"/>
              <w:rPr>
                <w:sz w:val="19"/>
                <w:szCs w:val="19"/>
              </w:rPr>
            </w:pPr>
            <w:r w:rsidRPr="007116EB">
              <w:rPr>
                <w:b/>
                <w:sz w:val="19"/>
                <w:szCs w:val="19"/>
              </w:rPr>
              <w:t>15 minutes</w:t>
            </w:r>
          </w:p>
        </w:tc>
        <w:tc>
          <w:tcPr>
            <w:tcW w:w="7796" w:type="dxa"/>
          </w:tcPr>
          <w:p w14:paraId="360CADD5" w14:textId="180527EB" w:rsidR="00425763" w:rsidRPr="007116EB" w:rsidRDefault="00732394">
            <w:pPr>
              <w:jc w:val="center"/>
            </w:pPr>
            <w:r w:rsidRPr="007116EB">
              <w:t>Activité</w:t>
            </w:r>
            <w:r w:rsidR="00317FB8" w:rsidRPr="007116EB">
              <w:t xml:space="preserve"> 2 </w:t>
            </w:r>
            <w:r w:rsidR="002443A5" w:rsidRPr="007116EB">
              <w:t>–</w:t>
            </w:r>
            <w:r w:rsidR="00317FB8" w:rsidRPr="007116EB">
              <w:t xml:space="preserve"> </w:t>
            </w:r>
            <w:r w:rsidR="00CA39DE">
              <w:t xml:space="preserve">Le moyen mnémotechnique </w:t>
            </w:r>
            <w:r w:rsidR="00317FB8" w:rsidRPr="007116EB">
              <w:t>SOH</w:t>
            </w:r>
            <w:r w:rsidR="006D727F" w:rsidRPr="007116EB">
              <w:t>-</w:t>
            </w:r>
            <w:r w:rsidR="00317FB8" w:rsidRPr="007116EB">
              <w:t>CAH</w:t>
            </w:r>
            <w:r w:rsidR="006D727F" w:rsidRPr="007116EB">
              <w:t>-</w:t>
            </w:r>
            <w:r w:rsidR="00317FB8" w:rsidRPr="007116EB">
              <w:t>TOA</w:t>
            </w:r>
          </w:p>
        </w:tc>
      </w:tr>
      <w:tr w:rsidR="00425763" w:rsidRPr="007116EB" w14:paraId="50A0297A" w14:textId="77777777" w:rsidTr="77E45095">
        <w:tc>
          <w:tcPr>
            <w:tcW w:w="1230" w:type="dxa"/>
          </w:tcPr>
          <w:p w14:paraId="7F858D87" w14:textId="77777777" w:rsidR="00425763" w:rsidRPr="007116EB" w:rsidRDefault="00317FB8">
            <w:pPr>
              <w:jc w:val="center"/>
              <w:rPr>
                <w:sz w:val="19"/>
                <w:szCs w:val="19"/>
              </w:rPr>
            </w:pPr>
            <w:r w:rsidRPr="007116EB">
              <w:rPr>
                <w:b/>
                <w:sz w:val="19"/>
                <w:szCs w:val="19"/>
              </w:rPr>
              <w:t>15 minutes</w:t>
            </w:r>
          </w:p>
        </w:tc>
        <w:tc>
          <w:tcPr>
            <w:tcW w:w="7796" w:type="dxa"/>
          </w:tcPr>
          <w:p w14:paraId="41937299" w14:textId="378E71C1" w:rsidR="00425763" w:rsidRPr="007116EB" w:rsidRDefault="003A6BF6">
            <w:pPr>
              <w:jc w:val="center"/>
            </w:pPr>
            <w:r w:rsidRPr="007116EB">
              <w:t>Activité</w:t>
            </w:r>
            <w:r w:rsidR="00317FB8" w:rsidRPr="007116EB">
              <w:t xml:space="preserve"> 3 </w:t>
            </w:r>
            <w:r w:rsidRPr="007116EB">
              <w:t>–</w:t>
            </w:r>
            <w:r w:rsidR="00317FB8" w:rsidRPr="007116EB">
              <w:t xml:space="preserve"> </w:t>
            </w:r>
            <w:r w:rsidRPr="007116EB">
              <w:t>Les lois d</w:t>
            </w:r>
            <w:r w:rsidR="006B20AD" w:rsidRPr="007116EB">
              <w:t>es</w:t>
            </w:r>
            <w:r w:rsidRPr="007116EB">
              <w:t xml:space="preserve"> sinus et du cosinus</w:t>
            </w:r>
            <w:r w:rsidR="00317FB8" w:rsidRPr="007116EB">
              <w:t xml:space="preserve"> </w:t>
            </w:r>
          </w:p>
        </w:tc>
      </w:tr>
      <w:tr w:rsidR="00425763" w:rsidRPr="007116EB" w14:paraId="7E555D36" w14:textId="77777777" w:rsidTr="77E45095">
        <w:tc>
          <w:tcPr>
            <w:tcW w:w="1230" w:type="dxa"/>
          </w:tcPr>
          <w:p w14:paraId="2B641B9E" w14:textId="77777777" w:rsidR="00425763" w:rsidRPr="007116EB" w:rsidRDefault="00425763">
            <w:pPr>
              <w:jc w:val="center"/>
              <w:rPr>
                <w:sz w:val="19"/>
                <w:szCs w:val="19"/>
              </w:rPr>
            </w:pPr>
          </w:p>
        </w:tc>
        <w:tc>
          <w:tcPr>
            <w:tcW w:w="7796" w:type="dxa"/>
          </w:tcPr>
          <w:p w14:paraId="3A843E43" w14:textId="79164E37" w:rsidR="00425763" w:rsidRPr="007116EB" w:rsidRDefault="00317FB8">
            <w:pPr>
              <w:jc w:val="center"/>
              <w:rPr>
                <w:b/>
              </w:rPr>
            </w:pPr>
            <w:r w:rsidRPr="007116EB">
              <w:rPr>
                <w:b/>
              </w:rPr>
              <w:t>Part</w:t>
            </w:r>
            <w:r w:rsidR="003A6BF6" w:rsidRPr="007116EB">
              <w:rPr>
                <w:b/>
              </w:rPr>
              <w:t>ie</w:t>
            </w:r>
            <w:r w:rsidRPr="007116EB">
              <w:rPr>
                <w:b/>
              </w:rPr>
              <w:t xml:space="preserve"> 3 </w:t>
            </w:r>
            <w:r w:rsidR="002443A5" w:rsidRPr="007116EB">
              <w:rPr>
                <w:b/>
              </w:rPr>
              <w:t>–</w:t>
            </w:r>
            <w:r w:rsidRPr="007116EB">
              <w:rPr>
                <w:b/>
              </w:rPr>
              <w:t xml:space="preserve"> Discussion</w:t>
            </w:r>
          </w:p>
        </w:tc>
      </w:tr>
      <w:tr w:rsidR="00425763" w:rsidRPr="007116EB" w14:paraId="7A26EB4A" w14:textId="77777777" w:rsidTr="77E45095">
        <w:tc>
          <w:tcPr>
            <w:tcW w:w="1230" w:type="dxa"/>
          </w:tcPr>
          <w:p w14:paraId="2BE5EEC2" w14:textId="77777777" w:rsidR="00425763" w:rsidRPr="007116EB" w:rsidRDefault="00317FB8">
            <w:pPr>
              <w:jc w:val="center"/>
              <w:rPr>
                <w:sz w:val="19"/>
                <w:szCs w:val="19"/>
              </w:rPr>
            </w:pPr>
            <w:r w:rsidRPr="007116EB">
              <w:rPr>
                <w:b/>
                <w:sz w:val="19"/>
                <w:szCs w:val="19"/>
              </w:rPr>
              <w:lastRenderedPageBreak/>
              <w:t>10 minutes</w:t>
            </w:r>
          </w:p>
        </w:tc>
        <w:tc>
          <w:tcPr>
            <w:tcW w:w="7796" w:type="dxa"/>
          </w:tcPr>
          <w:p w14:paraId="2F0551FC" w14:textId="5D4353F5" w:rsidR="00425763" w:rsidRPr="007116EB" w:rsidRDefault="003A6BF6">
            <w:pPr>
              <w:jc w:val="center"/>
            </w:pPr>
            <w:r w:rsidRPr="007116EB">
              <w:t>Discussion sur les activités du jeu d</w:t>
            </w:r>
            <w:r w:rsidR="0030188A">
              <w:t>’</w:t>
            </w:r>
            <w:r w:rsidRPr="007116EB">
              <w:t>évasion</w:t>
            </w:r>
          </w:p>
        </w:tc>
      </w:tr>
      <w:tr w:rsidR="00425763" w:rsidRPr="007116EB" w14:paraId="13F3A342" w14:textId="77777777" w:rsidTr="77E45095">
        <w:tc>
          <w:tcPr>
            <w:tcW w:w="1230" w:type="dxa"/>
          </w:tcPr>
          <w:p w14:paraId="421D5F4F" w14:textId="77777777" w:rsidR="00425763" w:rsidRPr="007116EB" w:rsidRDefault="00425763">
            <w:pPr>
              <w:jc w:val="center"/>
              <w:rPr>
                <w:sz w:val="19"/>
                <w:szCs w:val="19"/>
              </w:rPr>
            </w:pPr>
          </w:p>
        </w:tc>
        <w:tc>
          <w:tcPr>
            <w:tcW w:w="7796" w:type="dxa"/>
          </w:tcPr>
          <w:p w14:paraId="7BDE230D" w14:textId="480007A4" w:rsidR="00425763" w:rsidRPr="007116EB" w:rsidRDefault="00317FB8">
            <w:pPr>
              <w:jc w:val="center"/>
              <w:rPr>
                <w:b/>
              </w:rPr>
            </w:pPr>
            <w:r w:rsidRPr="007116EB">
              <w:rPr>
                <w:b/>
              </w:rPr>
              <w:t>Conclusion</w:t>
            </w:r>
          </w:p>
        </w:tc>
      </w:tr>
      <w:tr w:rsidR="00425763" w:rsidRPr="007116EB" w14:paraId="780CA6F6" w14:textId="77777777" w:rsidTr="77E45095">
        <w:tc>
          <w:tcPr>
            <w:tcW w:w="1230" w:type="dxa"/>
          </w:tcPr>
          <w:p w14:paraId="04CAE66F" w14:textId="77777777" w:rsidR="00425763" w:rsidRPr="007116EB" w:rsidRDefault="00317FB8">
            <w:pPr>
              <w:jc w:val="center"/>
              <w:rPr>
                <w:sz w:val="19"/>
                <w:szCs w:val="19"/>
              </w:rPr>
            </w:pPr>
            <w:r w:rsidRPr="007116EB">
              <w:rPr>
                <w:b/>
                <w:sz w:val="19"/>
                <w:szCs w:val="19"/>
              </w:rPr>
              <w:t>5 minutes</w:t>
            </w:r>
          </w:p>
        </w:tc>
        <w:tc>
          <w:tcPr>
            <w:tcW w:w="7796" w:type="dxa"/>
          </w:tcPr>
          <w:p w14:paraId="76F6E06D" w14:textId="3432D9D0" w:rsidR="00425763" w:rsidRPr="007116EB" w:rsidRDefault="00317FB8">
            <w:pPr>
              <w:jc w:val="center"/>
            </w:pPr>
            <w:r w:rsidRPr="007116EB">
              <w:t>Questions</w:t>
            </w:r>
            <w:r w:rsidR="003A6BF6" w:rsidRPr="007116EB">
              <w:t xml:space="preserve"> et évaluation de l</w:t>
            </w:r>
            <w:r w:rsidR="0030188A">
              <w:t>’</w:t>
            </w:r>
            <w:r w:rsidR="003A6BF6" w:rsidRPr="007116EB">
              <w:t>atelier</w:t>
            </w:r>
          </w:p>
        </w:tc>
      </w:tr>
    </w:tbl>
    <w:p w14:paraId="7E37088C" w14:textId="77777777" w:rsidR="00425763" w:rsidRPr="007116EB" w:rsidRDefault="00425763">
      <w:pPr>
        <w:jc w:val="center"/>
        <w:rPr>
          <w:b/>
        </w:rPr>
      </w:pPr>
    </w:p>
    <w:p w14:paraId="204FD367" w14:textId="77777777" w:rsidR="00425763" w:rsidRPr="007116EB" w:rsidRDefault="00317FB8">
      <w:pPr>
        <w:rPr>
          <w:b/>
        </w:rPr>
      </w:pPr>
      <w:r w:rsidRPr="007116EB">
        <w:br w:type="page"/>
      </w:r>
    </w:p>
    <w:p w14:paraId="316DE9AA" w14:textId="020BDC84" w:rsidR="00425763" w:rsidRPr="007116EB" w:rsidRDefault="009D0F9E">
      <w:pPr>
        <w:pStyle w:val="Heading1"/>
        <w:jc w:val="center"/>
      </w:pPr>
      <w:bookmarkStart w:id="7" w:name="_Toc103010306"/>
      <w:r>
        <w:lastRenderedPageBreak/>
        <w:t xml:space="preserve">PLAN </w:t>
      </w:r>
      <w:r w:rsidR="00732394" w:rsidRPr="007116EB">
        <w:t>DE L</w:t>
      </w:r>
      <w:r w:rsidR="0030188A">
        <w:t>’</w:t>
      </w:r>
      <w:r w:rsidR="00732394" w:rsidRPr="007116EB">
        <w:t>ATELIER</w:t>
      </w:r>
      <w:bookmarkEnd w:id="7"/>
    </w:p>
    <w:p w14:paraId="60A9F107" w14:textId="77777777" w:rsidR="00425763" w:rsidRPr="007116EB" w:rsidRDefault="00425763"/>
    <w:p w14:paraId="72908450" w14:textId="0808CA5A" w:rsidR="00425763" w:rsidRPr="007116EB" w:rsidRDefault="007904E2">
      <w:r>
        <w:rPr>
          <w:b/>
        </w:rPr>
        <w:t>Accueil et p</w:t>
      </w:r>
      <w:r w:rsidR="003A6BF6" w:rsidRPr="007116EB">
        <w:rPr>
          <w:b/>
        </w:rPr>
        <w:t>résentations</w:t>
      </w:r>
      <w:r w:rsidR="00317FB8" w:rsidRPr="007116EB">
        <w:rPr>
          <w:b/>
        </w:rPr>
        <w:t xml:space="preserve"> </w:t>
      </w:r>
      <w:r w:rsidR="00FA7791" w:rsidRPr="007116EB">
        <w:t>(</w:t>
      </w:r>
      <w:r w:rsidR="00317FB8" w:rsidRPr="007116EB">
        <w:rPr>
          <w:i/>
        </w:rPr>
        <w:t>5 minutes</w:t>
      </w:r>
      <w:r w:rsidR="00FA7791" w:rsidRPr="007116EB">
        <w:t>)</w:t>
      </w:r>
    </w:p>
    <w:p w14:paraId="2D30EB0C" w14:textId="0D150A07" w:rsidR="00425763" w:rsidRPr="007116EB" w:rsidRDefault="00317FB8">
      <w:pPr>
        <w:numPr>
          <w:ilvl w:val="0"/>
          <w:numId w:val="7"/>
        </w:numPr>
        <w:spacing w:after="0"/>
      </w:pPr>
      <w:r w:rsidRPr="007116EB">
        <w:rPr>
          <w:b/>
        </w:rPr>
        <w:t>Objecti</w:t>
      </w:r>
      <w:r w:rsidR="00BE26C2" w:rsidRPr="007116EB">
        <w:rPr>
          <w:b/>
        </w:rPr>
        <w:t xml:space="preserve">f </w:t>
      </w:r>
      <w:r w:rsidRPr="007116EB">
        <w:rPr>
          <w:b/>
        </w:rPr>
        <w:t>:</w:t>
      </w:r>
      <w:r w:rsidRPr="007116EB">
        <w:t xml:space="preserve"> </w:t>
      </w:r>
      <w:r w:rsidR="006D27F9" w:rsidRPr="007116EB">
        <w:t>Créer un climat de confiance avant de commencer le jeu d</w:t>
      </w:r>
      <w:r w:rsidR="0030188A">
        <w:t>’</w:t>
      </w:r>
      <w:r w:rsidR="006D27F9" w:rsidRPr="007116EB">
        <w:t xml:space="preserve">évasion et </w:t>
      </w:r>
      <w:r w:rsidR="00CA39DE">
        <w:t>parler</w:t>
      </w:r>
      <w:r w:rsidR="006D27F9" w:rsidRPr="007116EB">
        <w:t xml:space="preserve"> des applications de la trigonométrie </w:t>
      </w:r>
      <w:r w:rsidR="00B83C10" w:rsidRPr="007116EB">
        <w:t>dans la vie de tous les jours</w:t>
      </w:r>
      <w:r w:rsidRPr="007116EB">
        <w:t>.</w:t>
      </w:r>
    </w:p>
    <w:p w14:paraId="48B5FA1C" w14:textId="3770988A" w:rsidR="00425763" w:rsidRPr="007116EB" w:rsidRDefault="00317FB8">
      <w:pPr>
        <w:numPr>
          <w:ilvl w:val="0"/>
          <w:numId w:val="7"/>
        </w:numPr>
        <w:rPr>
          <w:b/>
        </w:rPr>
      </w:pPr>
      <w:r w:rsidRPr="007116EB">
        <w:rPr>
          <w:b/>
        </w:rPr>
        <w:t>Description</w:t>
      </w:r>
      <w:r w:rsidR="00BE26C2" w:rsidRPr="007116EB">
        <w:rPr>
          <w:b/>
        </w:rPr>
        <w:t xml:space="preserve"> </w:t>
      </w:r>
      <w:r w:rsidRPr="007116EB">
        <w:rPr>
          <w:b/>
        </w:rPr>
        <w:t xml:space="preserve">: </w:t>
      </w:r>
      <w:r w:rsidR="006D27F9" w:rsidRPr="007116EB">
        <w:t>Les animatrices ou animateurs se présentent et donnent ensuite aux participantes et aux participants l</w:t>
      </w:r>
      <w:r w:rsidR="0030188A">
        <w:t>’</w:t>
      </w:r>
      <w:r w:rsidR="006D27F9" w:rsidRPr="007116EB">
        <w:t>occasion de se présenter par le biais d</w:t>
      </w:r>
      <w:r w:rsidR="0030188A">
        <w:t>’</w:t>
      </w:r>
      <w:r w:rsidR="006D27F9" w:rsidRPr="007116EB">
        <w:t>une courte activité brise-glace</w:t>
      </w:r>
      <w:r w:rsidRPr="007116EB">
        <w:t>.</w:t>
      </w:r>
    </w:p>
    <w:p w14:paraId="6DED1119" w14:textId="07B9164A" w:rsidR="00425763" w:rsidRPr="007116EB" w:rsidRDefault="00317FB8">
      <w:pPr>
        <w:rPr>
          <w:b/>
        </w:rPr>
      </w:pPr>
      <w:r w:rsidRPr="007116EB">
        <w:rPr>
          <w:b/>
        </w:rPr>
        <w:t>Part</w:t>
      </w:r>
      <w:r w:rsidR="003A6BF6" w:rsidRPr="007116EB">
        <w:rPr>
          <w:b/>
        </w:rPr>
        <w:t>ie</w:t>
      </w:r>
      <w:r w:rsidRPr="007116EB">
        <w:rPr>
          <w:b/>
        </w:rPr>
        <w:t xml:space="preserve"> </w:t>
      </w:r>
      <w:r w:rsidR="007904E2">
        <w:rPr>
          <w:b/>
        </w:rPr>
        <w:t>1</w:t>
      </w:r>
      <w:r w:rsidR="003A6BF6" w:rsidRPr="007116EB">
        <w:rPr>
          <w:b/>
        </w:rPr>
        <w:t xml:space="preserve"> </w:t>
      </w:r>
      <w:r w:rsidRPr="007116EB">
        <w:rPr>
          <w:b/>
        </w:rPr>
        <w:t xml:space="preserve">: </w:t>
      </w:r>
      <w:r w:rsidR="00617BB6" w:rsidRPr="007116EB">
        <w:rPr>
          <w:b/>
        </w:rPr>
        <w:t>Introduction au</w:t>
      </w:r>
      <w:r w:rsidR="003A6BF6" w:rsidRPr="007116EB">
        <w:rPr>
          <w:b/>
        </w:rPr>
        <w:t xml:space="preserve"> jeu</w:t>
      </w:r>
      <w:r w:rsidRPr="007116EB">
        <w:t xml:space="preserve"> </w:t>
      </w:r>
      <w:r w:rsidR="00FA7791" w:rsidRPr="007116EB">
        <w:t>(</w:t>
      </w:r>
      <w:r w:rsidRPr="007116EB">
        <w:rPr>
          <w:i/>
        </w:rPr>
        <w:t>10 minutes</w:t>
      </w:r>
      <w:r w:rsidR="00FA7791" w:rsidRPr="007116EB">
        <w:t>)</w:t>
      </w:r>
    </w:p>
    <w:p w14:paraId="3AB5CF96" w14:textId="13D7BD4A" w:rsidR="00425763" w:rsidRPr="007116EB" w:rsidRDefault="00317FB8">
      <w:pPr>
        <w:numPr>
          <w:ilvl w:val="0"/>
          <w:numId w:val="1"/>
        </w:numPr>
        <w:pBdr>
          <w:top w:val="nil"/>
          <w:left w:val="nil"/>
          <w:bottom w:val="nil"/>
          <w:right w:val="nil"/>
          <w:between w:val="nil"/>
        </w:pBdr>
        <w:spacing w:after="0"/>
        <w:rPr>
          <w:b/>
          <w:color w:val="000000"/>
        </w:rPr>
      </w:pPr>
      <w:r w:rsidRPr="007116EB">
        <w:rPr>
          <w:b/>
          <w:color w:val="000000"/>
        </w:rPr>
        <w:t>Objecti</w:t>
      </w:r>
      <w:r w:rsidR="00BE26C2" w:rsidRPr="007116EB">
        <w:rPr>
          <w:b/>
        </w:rPr>
        <w:t xml:space="preserve">f </w:t>
      </w:r>
      <w:r w:rsidRPr="007116EB">
        <w:rPr>
          <w:b/>
          <w:color w:val="000000"/>
        </w:rPr>
        <w:t xml:space="preserve">: </w:t>
      </w:r>
      <w:r w:rsidR="006D27F9" w:rsidRPr="007116EB">
        <w:t>Expliquer les règles du jeu d</w:t>
      </w:r>
      <w:r w:rsidR="0030188A">
        <w:t>’</w:t>
      </w:r>
      <w:r w:rsidR="006D27F9" w:rsidRPr="007116EB">
        <w:t>éva</w:t>
      </w:r>
      <w:r w:rsidR="00CA39DE">
        <w:t>s</w:t>
      </w:r>
      <w:r w:rsidR="006D27F9" w:rsidRPr="007116EB">
        <w:t>ion et réviser les connaissances mathématiques requises</w:t>
      </w:r>
      <w:r w:rsidRPr="007116EB">
        <w:t>.</w:t>
      </w:r>
    </w:p>
    <w:p w14:paraId="7A3B8B10" w14:textId="5C08DC92" w:rsidR="00425763" w:rsidRPr="007116EB" w:rsidRDefault="00317FB8" w:rsidP="77E45095">
      <w:pPr>
        <w:numPr>
          <w:ilvl w:val="0"/>
          <w:numId w:val="1"/>
        </w:numPr>
        <w:pBdr>
          <w:top w:val="nil"/>
          <w:left w:val="nil"/>
          <w:bottom w:val="nil"/>
          <w:right w:val="nil"/>
          <w:between w:val="nil"/>
        </w:pBdr>
        <w:rPr>
          <w:b/>
          <w:bCs/>
          <w:color w:val="000000"/>
        </w:rPr>
      </w:pPr>
      <w:r w:rsidRPr="007116EB">
        <w:rPr>
          <w:b/>
          <w:bCs/>
          <w:color w:val="000000" w:themeColor="text1"/>
        </w:rPr>
        <w:t>Description</w:t>
      </w:r>
      <w:r w:rsidR="00BE26C2" w:rsidRPr="007116EB">
        <w:rPr>
          <w:b/>
          <w:bCs/>
          <w:color w:val="000000" w:themeColor="text1"/>
        </w:rPr>
        <w:t xml:space="preserve"> </w:t>
      </w:r>
      <w:r w:rsidRPr="007116EB">
        <w:rPr>
          <w:b/>
          <w:bCs/>
          <w:color w:val="000000" w:themeColor="text1"/>
        </w:rPr>
        <w:t>:</w:t>
      </w:r>
      <w:r w:rsidRPr="007116EB">
        <w:rPr>
          <w:b/>
          <w:bCs/>
        </w:rPr>
        <w:t xml:space="preserve"> </w:t>
      </w:r>
      <w:r w:rsidR="00EA5D93" w:rsidRPr="007116EB">
        <w:t xml:space="preserve">Cette partie consiste en une courte leçon visant à </w:t>
      </w:r>
      <w:r w:rsidR="00CA39DE">
        <w:t>réviser</w:t>
      </w:r>
      <w:r w:rsidR="00EA5D93" w:rsidRPr="007116EB">
        <w:t xml:space="preserve"> les connaissances requises pour résoudre les problèmes du jeu d</w:t>
      </w:r>
      <w:r w:rsidR="0030188A">
        <w:t>’</w:t>
      </w:r>
      <w:r w:rsidR="00EA5D93" w:rsidRPr="007116EB">
        <w:t>évasion. Les participantes et participant</w:t>
      </w:r>
      <w:r w:rsidR="007116EB">
        <w:t>s</w:t>
      </w:r>
      <w:r w:rsidR="00EA5D93" w:rsidRPr="007116EB">
        <w:t xml:space="preserve"> re</w:t>
      </w:r>
      <w:r w:rsidR="00CA39DE">
        <w:t>çoivent</w:t>
      </w:r>
      <w:r w:rsidR="00EA5D93" w:rsidRPr="007116EB">
        <w:t xml:space="preserve"> une feuille sur laquelle figurent les formules à utiliser au besoin</w:t>
      </w:r>
      <w:r w:rsidRPr="007116EB">
        <w:t xml:space="preserve">. </w:t>
      </w:r>
    </w:p>
    <w:p w14:paraId="5952E384" w14:textId="1BCC71C4" w:rsidR="00425763" w:rsidRPr="007116EB" w:rsidRDefault="00317FB8">
      <w:pPr>
        <w:rPr>
          <w:b/>
        </w:rPr>
      </w:pPr>
      <w:r w:rsidRPr="007116EB">
        <w:rPr>
          <w:b/>
        </w:rPr>
        <w:t>Part</w:t>
      </w:r>
      <w:r w:rsidR="003A6BF6" w:rsidRPr="007116EB">
        <w:rPr>
          <w:b/>
        </w:rPr>
        <w:t>ie</w:t>
      </w:r>
      <w:r w:rsidRPr="007116EB">
        <w:rPr>
          <w:b/>
        </w:rPr>
        <w:t xml:space="preserve"> </w:t>
      </w:r>
      <w:r w:rsidR="007904E2">
        <w:rPr>
          <w:b/>
        </w:rPr>
        <w:t>2</w:t>
      </w:r>
      <w:r w:rsidR="003A6BF6" w:rsidRPr="007116EB">
        <w:rPr>
          <w:b/>
        </w:rPr>
        <w:t xml:space="preserve"> </w:t>
      </w:r>
      <w:r w:rsidRPr="007116EB">
        <w:rPr>
          <w:b/>
        </w:rPr>
        <w:t>:</w:t>
      </w:r>
      <w:r w:rsidR="003A6BF6" w:rsidRPr="007116EB">
        <w:rPr>
          <w:b/>
        </w:rPr>
        <w:t> </w:t>
      </w:r>
      <w:r w:rsidR="00FB6088" w:rsidRPr="007116EB">
        <w:rPr>
          <w:b/>
        </w:rPr>
        <w:t xml:space="preserve">À </w:t>
      </w:r>
      <w:r w:rsidR="002E46E1">
        <w:rPr>
          <w:b/>
        </w:rPr>
        <w:t>toi</w:t>
      </w:r>
      <w:r w:rsidR="00FB6088" w:rsidRPr="007116EB">
        <w:rPr>
          <w:b/>
        </w:rPr>
        <w:t xml:space="preserve"> de jouer! </w:t>
      </w:r>
      <w:r w:rsidR="00FA7791" w:rsidRPr="007116EB">
        <w:t>(</w:t>
      </w:r>
      <w:r w:rsidRPr="007116EB">
        <w:rPr>
          <w:i/>
        </w:rPr>
        <w:t>45 minutes</w:t>
      </w:r>
      <w:r w:rsidR="00FA7791" w:rsidRPr="007116EB">
        <w:t>)</w:t>
      </w:r>
    </w:p>
    <w:p w14:paraId="5BEF1EC9" w14:textId="7A749C65" w:rsidR="00425763" w:rsidRPr="007116EB" w:rsidRDefault="00317FB8" w:rsidP="00CC3A06">
      <w:pPr>
        <w:numPr>
          <w:ilvl w:val="0"/>
          <w:numId w:val="1"/>
        </w:numPr>
        <w:pBdr>
          <w:top w:val="nil"/>
          <w:left w:val="nil"/>
          <w:bottom w:val="nil"/>
          <w:right w:val="nil"/>
          <w:between w:val="nil"/>
        </w:pBdr>
        <w:spacing w:after="0"/>
        <w:rPr>
          <w:b/>
          <w:color w:val="000000"/>
        </w:rPr>
      </w:pPr>
      <w:r w:rsidRPr="007116EB">
        <w:rPr>
          <w:b/>
          <w:color w:val="000000"/>
        </w:rPr>
        <w:t>Objecti</w:t>
      </w:r>
      <w:r w:rsidR="00BE26C2" w:rsidRPr="007116EB">
        <w:rPr>
          <w:b/>
        </w:rPr>
        <w:t xml:space="preserve">f </w:t>
      </w:r>
      <w:r w:rsidRPr="007116EB">
        <w:rPr>
          <w:b/>
          <w:color w:val="000000"/>
        </w:rPr>
        <w:t xml:space="preserve">: </w:t>
      </w:r>
      <w:r w:rsidR="00EA5D93" w:rsidRPr="007116EB">
        <w:rPr>
          <w:bCs/>
          <w:color w:val="000000"/>
        </w:rPr>
        <w:t xml:space="preserve">Réviser et renforcer les compétences </w:t>
      </w:r>
      <w:r w:rsidR="00CA39DE">
        <w:rPr>
          <w:bCs/>
          <w:color w:val="000000"/>
        </w:rPr>
        <w:t xml:space="preserve">en trigonométrie </w:t>
      </w:r>
      <w:r w:rsidR="00B40C10">
        <w:rPr>
          <w:bCs/>
          <w:color w:val="000000"/>
        </w:rPr>
        <w:t xml:space="preserve">inculquées aux </w:t>
      </w:r>
      <w:r w:rsidR="00EA5D93" w:rsidRPr="007116EB">
        <w:rPr>
          <w:bCs/>
          <w:color w:val="000000"/>
        </w:rPr>
        <w:t xml:space="preserve">participantes et </w:t>
      </w:r>
      <w:r w:rsidR="00B40C10">
        <w:rPr>
          <w:bCs/>
          <w:color w:val="000000"/>
        </w:rPr>
        <w:t xml:space="preserve">aux </w:t>
      </w:r>
      <w:r w:rsidR="00EA5D93" w:rsidRPr="007116EB">
        <w:rPr>
          <w:bCs/>
          <w:color w:val="000000"/>
        </w:rPr>
        <w:t>participants dans le cadre du curriculum de 11</w:t>
      </w:r>
      <w:r w:rsidR="00EA5D93" w:rsidRPr="007116EB">
        <w:rPr>
          <w:bCs/>
          <w:color w:val="000000"/>
          <w:vertAlign w:val="superscript"/>
        </w:rPr>
        <w:t>e</w:t>
      </w:r>
      <w:r w:rsidR="00EA5D93" w:rsidRPr="007116EB">
        <w:rPr>
          <w:bCs/>
          <w:color w:val="000000"/>
        </w:rPr>
        <w:t xml:space="preserve"> année</w:t>
      </w:r>
      <w:r w:rsidR="00CC3A06" w:rsidRPr="007116EB">
        <w:rPr>
          <w:b/>
          <w:color w:val="000000"/>
        </w:rPr>
        <w:t xml:space="preserve">. </w:t>
      </w:r>
    </w:p>
    <w:p w14:paraId="7F7CEB11" w14:textId="64D81B07" w:rsidR="00425763" w:rsidRPr="007116EB" w:rsidRDefault="00317FB8" w:rsidP="007C1189">
      <w:pPr>
        <w:numPr>
          <w:ilvl w:val="0"/>
          <w:numId w:val="1"/>
        </w:numPr>
        <w:pBdr>
          <w:top w:val="nil"/>
          <w:left w:val="nil"/>
          <w:bottom w:val="nil"/>
          <w:right w:val="nil"/>
          <w:between w:val="nil"/>
        </w:pBdr>
        <w:rPr>
          <w:b/>
          <w:bCs/>
          <w:color w:val="000000"/>
        </w:rPr>
      </w:pPr>
      <w:r w:rsidRPr="007116EB">
        <w:rPr>
          <w:b/>
          <w:bCs/>
          <w:color w:val="000000" w:themeColor="text1"/>
        </w:rPr>
        <w:t>Description</w:t>
      </w:r>
      <w:r w:rsidR="00BE26C2" w:rsidRPr="007116EB">
        <w:rPr>
          <w:b/>
          <w:bCs/>
          <w:color w:val="000000" w:themeColor="text1"/>
        </w:rPr>
        <w:t xml:space="preserve"> </w:t>
      </w:r>
      <w:r w:rsidRPr="007116EB">
        <w:rPr>
          <w:b/>
          <w:bCs/>
          <w:color w:val="000000" w:themeColor="text1"/>
        </w:rPr>
        <w:t xml:space="preserve">: </w:t>
      </w:r>
      <w:r w:rsidR="00DA1049" w:rsidRPr="007116EB">
        <w:t xml:space="preserve">Les participantes et participants </w:t>
      </w:r>
      <w:r w:rsidR="00B20279">
        <w:t>appliquent</w:t>
      </w:r>
      <w:r w:rsidR="00DA1049" w:rsidRPr="007116EB">
        <w:t xml:space="preserve"> les connaissances acquises dans leur</w:t>
      </w:r>
      <w:r w:rsidR="00B40C10">
        <w:t>s</w:t>
      </w:r>
      <w:r w:rsidR="00DA1049" w:rsidRPr="007116EB">
        <w:t xml:space="preserve"> cours de mathématiques pour résoudre une série de problèmes sous la forme d</w:t>
      </w:r>
      <w:r w:rsidR="0030188A">
        <w:t>’</w:t>
      </w:r>
      <w:r w:rsidR="00DA1049" w:rsidRPr="007116EB">
        <w:t>un jeu d</w:t>
      </w:r>
      <w:r w:rsidR="0030188A">
        <w:t>’</w:t>
      </w:r>
      <w:r w:rsidR="00DA1049" w:rsidRPr="007116EB">
        <w:t>évasion. Afin de résoudre chaque problème, il leur fau</w:t>
      </w:r>
      <w:r w:rsidR="00B20279">
        <w:t>t</w:t>
      </w:r>
      <w:r w:rsidR="00DA1049" w:rsidRPr="007116EB">
        <w:t xml:space="preserve"> déterminer la technique de trigonométrie appropriée et l</w:t>
      </w:r>
      <w:r w:rsidR="0030188A">
        <w:t>’</w:t>
      </w:r>
      <w:r w:rsidR="00DA1049" w:rsidRPr="007116EB">
        <w:t>appliquer. En travaillant en groupe, elles et ils rés</w:t>
      </w:r>
      <w:r w:rsidR="00B20279">
        <w:t>olvent</w:t>
      </w:r>
      <w:r w:rsidR="00DA1049" w:rsidRPr="007116EB">
        <w:t xml:space="preserve"> des problèmes visant à définir la longueur des côtés et les angles de triangles à l</w:t>
      </w:r>
      <w:r w:rsidR="0030188A">
        <w:t>’</w:t>
      </w:r>
      <w:r w:rsidR="00DA1049" w:rsidRPr="007116EB">
        <w:t>aide de triangles spéciaux, à l</w:t>
      </w:r>
      <w:r w:rsidR="0030188A">
        <w:t>’</w:t>
      </w:r>
      <w:r w:rsidR="00DA1049" w:rsidRPr="007116EB">
        <w:t>aide du moyen mnémotechnique SOH-CAH-TOA, et à l</w:t>
      </w:r>
      <w:r w:rsidR="0030188A">
        <w:t>’</w:t>
      </w:r>
      <w:r w:rsidR="00DA1049" w:rsidRPr="007116EB">
        <w:t>aide des lois des sinus et d</w:t>
      </w:r>
      <w:r w:rsidR="00B20279">
        <w:t>u</w:t>
      </w:r>
      <w:r w:rsidR="00DA1049" w:rsidRPr="007116EB">
        <w:t xml:space="preserve"> cosinus.</w:t>
      </w:r>
      <w:r w:rsidRPr="007116EB">
        <w:t xml:space="preserve"> </w:t>
      </w:r>
    </w:p>
    <w:p w14:paraId="7652FA83" w14:textId="4D770091" w:rsidR="00425763" w:rsidRPr="007116EB" w:rsidRDefault="00317FB8">
      <w:pPr>
        <w:rPr>
          <w:b/>
        </w:rPr>
      </w:pPr>
      <w:r w:rsidRPr="007116EB">
        <w:rPr>
          <w:b/>
        </w:rPr>
        <w:t>Part</w:t>
      </w:r>
      <w:r w:rsidR="003A6BF6" w:rsidRPr="007116EB">
        <w:rPr>
          <w:b/>
        </w:rPr>
        <w:t>ie</w:t>
      </w:r>
      <w:r w:rsidRPr="007116EB">
        <w:rPr>
          <w:b/>
        </w:rPr>
        <w:t xml:space="preserve"> </w:t>
      </w:r>
      <w:r w:rsidR="007904E2">
        <w:rPr>
          <w:b/>
        </w:rPr>
        <w:t>3</w:t>
      </w:r>
      <w:r w:rsidR="003A6BF6" w:rsidRPr="007116EB">
        <w:rPr>
          <w:b/>
        </w:rPr>
        <w:t xml:space="preserve"> </w:t>
      </w:r>
      <w:r w:rsidRPr="007116EB">
        <w:rPr>
          <w:b/>
        </w:rPr>
        <w:t>: Discussion</w:t>
      </w:r>
      <w:r w:rsidRPr="007116EB">
        <w:t xml:space="preserve"> </w:t>
      </w:r>
      <w:r w:rsidR="00FA7791" w:rsidRPr="007116EB">
        <w:t>(</w:t>
      </w:r>
      <w:r w:rsidRPr="007116EB">
        <w:rPr>
          <w:i/>
        </w:rPr>
        <w:t>10 minutes</w:t>
      </w:r>
      <w:r w:rsidR="00FA7791" w:rsidRPr="007116EB">
        <w:t>)</w:t>
      </w:r>
      <w:r w:rsidRPr="007116EB">
        <w:rPr>
          <w:b/>
        </w:rPr>
        <w:t xml:space="preserve"> </w:t>
      </w:r>
    </w:p>
    <w:p w14:paraId="68615FDC" w14:textId="1D5C2223" w:rsidR="00425763" w:rsidRPr="007116EB" w:rsidRDefault="00317FB8">
      <w:pPr>
        <w:numPr>
          <w:ilvl w:val="0"/>
          <w:numId w:val="1"/>
        </w:numPr>
        <w:spacing w:after="0"/>
        <w:rPr>
          <w:b/>
        </w:rPr>
      </w:pPr>
      <w:r w:rsidRPr="007116EB">
        <w:rPr>
          <w:b/>
        </w:rPr>
        <w:t>Objecti</w:t>
      </w:r>
      <w:r w:rsidR="00BE26C2" w:rsidRPr="007116EB">
        <w:rPr>
          <w:b/>
        </w:rPr>
        <w:t xml:space="preserve">f </w:t>
      </w:r>
      <w:r w:rsidRPr="007116EB">
        <w:rPr>
          <w:b/>
        </w:rPr>
        <w:t xml:space="preserve">: </w:t>
      </w:r>
      <w:r w:rsidR="00B83C10" w:rsidRPr="007116EB">
        <w:rPr>
          <w:bCs/>
        </w:rPr>
        <w:t>Revoir tout problème du jeu d</w:t>
      </w:r>
      <w:r w:rsidR="0030188A">
        <w:rPr>
          <w:bCs/>
        </w:rPr>
        <w:t>’</w:t>
      </w:r>
      <w:r w:rsidR="00B83C10" w:rsidRPr="007116EB">
        <w:rPr>
          <w:bCs/>
        </w:rPr>
        <w:t>évasion qui s</w:t>
      </w:r>
      <w:r w:rsidR="0030188A">
        <w:rPr>
          <w:bCs/>
        </w:rPr>
        <w:t>’</w:t>
      </w:r>
      <w:r w:rsidR="00B83C10" w:rsidRPr="007116EB">
        <w:rPr>
          <w:bCs/>
        </w:rPr>
        <w:t>est avéré particulièrement corsé et passer en revue certains concepts clés</w:t>
      </w:r>
      <w:r w:rsidR="000D43C7" w:rsidRPr="007116EB">
        <w:rPr>
          <w:bCs/>
        </w:rPr>
        <w:t>.</w:t>
      </w:r>
      <w:r w:rsidR="000D43C7" w:rsidRPr="007116EB">
        <w:rPr>
          <w:b/>
        </w:rPr>
        <w:t xml:space="preserve"> </w:t>
      </w:r>
    </w:p>
    <w:p w14:paraId="03232F38" w14:textId="69DBD2A5" w:rsidR="00425763" w:rsidRPr="007116EB" w:rsidRDefault="00317FB8" w:rsidP="000D43C7">
      <w:pPr>
        <w:numPr>
          <w:ilvl w:val="0"/>
          <w:numId w:val="1"/>
        </w:numPr>
        <w:ind w:left="714" w:hanging="357"/>
        <w:rPr>
          <w:b/>
        </w:rPr>
      </w:pPr>
      <w:r w:rsidRPr="007116EB">
        <w:rPr>
          <w:b/>
        </w:rPr>
        <w:t>Description</w:t>
      </w:r>
      <w:r w:rsidR="00B83C10" w:rsidRPr="007116EB">
        <w:rPr>
          <w:b/>
        </w:rPr>
        <w:t xml:space="preserve"> : </w:t>
      </w:r>
      <w:r w:rsidR="00B83C10" w:rsidRPr="007116EB">
        <w:rPr>
          <w:bCs/>
        </w:rPr>
        <w:t>À la fin du jeu d</w:t>
      </w:r>
      <w:r w:rsidR="0030188A">
        <w:rPr>
          <w:bCs/>
        </w:rPr>
        <w:t>’</w:t>
      </w:r>
      <w:r w:rsidR="00B83C10" w:rsidRPr="007116EB">
        <w:rPr>
          <w:bCs/>
        </w:rPr>
        <w:t xml:space="preserve">évasion, les participantes et participants </w:t>
      </w:r>
      <w:r w:rsidR="00B20279">
        <w:rPr>
          <w:bCs/>
        </w:rPr>
        <w:t>se voient offrir</w:t>
      </w:r>
      <w:r w:rsidR="00B83C10" w:rsidRPr="007116EB">
        <w:rPr>
          <w:bCs/>
        </w:rPr>
        <w:t xml:space="preserve"> l</w:t>
      </w:r>
      <w:r w:rsidR="0030188A">
        <w:rPr>
          <w:bCs/>
        </w:rPr>
        <w:t>’</w:t>
      </w:r>
      <w:r w:rsidR="00B83C10" w:rsidRPr="007116EB">
        <w:rPr>
          <w:bCs/>
        </w:rPr>
        <w:t>occasion de demander des explications sur les problèmes difficiles et l</w:t>
      </w:r>
      <w:r w:rsidR="0030188A">
        <w:rPr>
          <w:bCs/>
        </w:rPr>
        <w:t>’</w:t>
      </w:r>
      <w:r w:rsidR="00B83C10" w:rsidRPr="007116EB">
        <w:rPr>
          <w:bCs/>
        </w:rPr>
        <w:t>animatrice ou l</w:t>
      </w:r>
      <w:r w:rsidR="0030188A">
        <w:rPr>
          <w:bCs/>
        </w:rPr>
        <w:t>’</w:t>
      </w:r>
      <w:r w:rsidR="00B83C10" w:rsidRPr="007116EB">
        <w:rPr>
          <w:bCs/>
        </w:rPr>
        <w:t>animateur passe en revue certains des concepts clés du jeu. Les participantes et participants sont encouragés à réfléchir à la manière dont la trigonométrie peut être utilisée dans la vie de tous les jours</w:t>
      </w:r>
      <w:r w:rsidRPr="007116EB">
        <w:rPr>
          <w:bCs/>
        </w:rPr>
        <w:t>.</w:t>
      </w:r>
      <w:r w:rsidRPr="007116EB">
        <w:t xml:space="preserve"> </w:t>
      </w:r>
    </w:p>
    <w:p w14:paraId="77D72A84" w14:textId="695DA140" w:rsidR="00425763" w:rsidRPr="007116EB" w:rsidRDefault="00317FB8">
      <w:pPr>
        <w:rPr>
          <w:b/>
        </w:rPr>
      </w:pPr>
      <w:r w:rsidRPr="007116EB">
        <w:rPr>
          <w:b/>
        </w:rPr>
        <w:t>Conclusion</w:t>
      </w:r>
      <w:r w:rsidRPr="007116EB">
        <w:t xml:space="preserve"> </w:t>
      </w:r>
      <w:r w:rsidR="00FA7791" w:rsidRPr="007116EB">
        <w:t>(</w:t>
      </w:r>
      <w:r w:rsidRPr="007116EB">
        <w:rPr>
          <w:i/>
        </w:rPr>
        <w:t>5 minutes</w:t>
      </w:r>
      <w:r w:rsidR="00FA7791" w:rsidRPr="007116EB">
        <w:t>)</w:t>
      </w:r>
      <w:r w:rsidRPr="007116EB">
        <w:rPr>
          <w:b/>
        </w:rPr>
        <w:t xml:space="preserve"> </w:t>
      </w:r>
    </w:p>
    <w:p w14:paraId="14870C7C" w14:textId="35356093" w:rsidR="00425763" w:rsidRPr="007116EB" w:rsidRDefault="00317FB8">
      <w:pPr>
        <w:numPr>
          <w:ilvl w:val="0"/>
          <w:numId w:val="1"/>
        </w:numPr>
        <w:spacing w:after="0"/>
        <w:rPr>
          <w:b/>
        </w:rPr>
      </w:pPr>
      <w:r w:rsidRPr="007116EB">
        <w:rPr>
          <w:b/>
        </w:rPr>
        <w:t>Objecti</w:t>
      </w:r>
      <w:r w:rsidR="00BE26C2" w:rsidRPr="007116EB">
        <w:rPr>
          <w:b/>
        </w:rPr>
        <w:t xml:space="preserve">f </w:t>
      </w:r>
      <w:r w:rsidRPr="007116EB">
        <w:rPr>
          <w:b/>
        </w:rPr>
        <w:t xml:space="preserve">: </w:t>
      </w:r>
      <w:r w:rsidR="0087476F" w:rsidRPr="007116EB">
        <w:t xml:space="preserve">Offrir aux </w:t>
      </w:r>
      <w:r w:rsidR="00B83C10" w:rsidRPr="007116EB">
        <w:t xml:space="preserve">participantes et </w:t>
      </w:r>
      <w:r w:rsidR="0087476F" w:rsidRPr="007116EB">
        <w:t xml:space="preserve">aux </w:t>
      </w:r>
      <w:r w:rsidR="00B83C10" w:rsidRPr="007116EB">
        <w:t>participant</w:t>
      </w:r>
      <w:r w:rsidR="0087476F" w:rsidRPr="007116EB">
        <w:t>s</w:t>
      </w:r>
      <w:r w:rsidR="00B83C10" w:rsidRPr="007116EB">
        <w:t xml:space="preserve"> l</w:t>
      </w:r>
      <w:r w:rsidR="0030188A">
        <w:t>’</w:t>
      </w:r>
      <w:r w:rsidR="00B83C10" w:rsidRPr="007116EB">
        <w:t xml:space="preserve">occasion de formuler </w:t>
      </w:r>
      <w:r w:rsidR="00D01639">
        <w:t>leurs</w:t>
      </w:r>
      <w:r w:rsidR="00B83C10" w:rsidRPr="007116EB">
        <w:t xml:space="preserve"> dernières questions ou observations.</w:t>
      </w:r>
      <w:r w:rsidR="007116EB">
        <w:t xml:space="preserve"> </w:t>
      </w:r>
    </w:p>
    <w:p w14:paraId="1BF6A546" w14:textId="743799DB" w:rsidR="00425763" w:rsidRPr="007116EB" w:rsidRDefault="00317FB8">
      <w:pPr>
        <w:numPr>
          <w:ilvl w:val="0"/>
          <w:numId w:val="1"/>
        </w:numPr>
        <w:rPr>
          <w:bCs/>
        </w:rPr>
      </w:pPr>
      <w:r w:rsidRPr="007116EB">
        <w:rPr>
          <w:b/>
        </w:rPr>
        <w:t>Description</w:t>
      </w:r>
      <w:r w:rsidR="00BE26C2" w:rsidRPr="007116EB">
        <w:rPr>
          <w:b/>
        </w:rPr>
        <w:t xml:space="preserve"> </w:t>
      </w:r>
      <w:r w:rsidRPr="007116EB">
        <w:rPr>
          <w:b/>
        </w:rPr>
        <w:t xml:space="preserve">: </w:t>
      </w:r>
      <w:r w:rsidR="00B83C10" w:rsidRPr="007116EB">
        <w:rPr>
          <w:bCs/>
        </w:rPr>
        <w:t>Les participantes et participants</w:t>
      </w:r>
      <w:r w:rsidR="0087476F" w:rsidRPr="007116EB">
        <w:rPr>
          <w:bCs/>
        </w:rPr>
        <w:t xml:space="preserve"> </w:t>
      </w:r>
      <w:r w:rsidR="007370F2">
        <w:rPr>
          <w:bCs/>
        </w:rPr>
        <w:t>sont invitées et invités</w:t>
      </w:r>
      <w:r w:rsidR="0087476F" w:rsidRPr="007116EB">
        <w:rPr>
          <w:bCs/>
        </w:rPr>
        <w:t xml:space="preserve"> à formuler leurs dernières questions ou observations puis à remplir la courte évaluation de l</w:t>
      </w:r>
      <w:r w:rsidR="0030188A">
        <w:rPr>
          <w:bCs/>
        </w:rPr>
        <w:t>’</w:t>
      </w:r>
      <w:r w:rsidR="0087476F" w:rsidRPr="007116EB">
        <w:rPr>
          <w:bCs/>
        </w:rPr>
        <w:t>atelier</w:t>
      </w:r>
      <w:r w:rsidR="00DD639C" w:rsidRPr="007116EB">
        <w:rPr>
          <w:bCs/>
        </w:rPr>
        <w:t xml:space="preserve">. </w:t>
      </w:r>
    </w:p>
    <w:p w14:paraId="50E247B8" w14:textId="77777777" w:rsidR="00790AED" w:rsidRPr="007116EB" w:rsidRDefault="00790AED">
      <w:pPr>
        <w:rPr>
          <w:rFonts w:asciiTheme="majorHAnsi" w:eastAsiaTheme="majorEastAsia" w:hAnsiTheme="majorHAnsi" w:cstheme="majorBidi"/>
          <w:color w:val="2F5496" w:themeColor="accent1" w:themeShade="BF"/>
          <w:sz w:val="32"/>
          <w:szCs w:val="32"/>
        </w:rPr>
      </w:pPr>
      <w:r w:rsidRPr="007116EB">
        <w:br w:type="page"/>
      </w:r>
    </w:p>
    <w:p w14:paraId="602F390E" w14:textId="7CA90FAC" w:rsidR="00425763" w:rsidRPr="007116EB" w:rsidRDefault="00732394">
      <w:pPr>
        <w:pStyle w:val="Heading1"/>
        <w:jc w:val="center"/>
      </w:pPr>
      <w:bookmarkStart w:id="8" w:name="_Toc103010307"/>
      <w:r w:rsidRPr="007116EB">
        <w:lastRenderedPageBreak/>
        <w:t>GUIDE D</w:t>
      </w:r>
      <w:r w:rsidR="0030188A">
        <w:t>’</w:t>
      </w:r>
      <w:r w:rsidRPr="007116EB">
        <w:t>ANIMATION</w:t>
      </w:r>
      <w:bookmarkEnd w:id="8"/>
    </w:p>
    <w:p w14:paraId="6700161A" w14:textId="77777777" w:rsidR="00790AED" w:rsidRPr="007116EB" w:rsidRDefault="00790AED" w:rsidP="00790AED"/>
    <w:p w14:paraId="0EACCAFF" w14:textId="406A0BF0" w:rsidR="00425763" w:rsidRPr="007116EB" w:rsidRDefault="003A6BF6" w:rsidP="2E545F5D">
      <w:pPr>
        <w:rPr>
          <w:b/>
          <w:bCs/>
        </w:rPr>
      </w:pPr>
      <w:r w:rsidRPr="2E545F5D">
        <w:rPr>
          <w:b/>
          <w:bCs/>
        </w:rPr>
        <w:t>Présentations</w:t>
      </w:r>
      <w:r w:rsidR="00317FB8" w:rsidRPr="2E545F5D">
        <w:rPr>
          <w:b/>
          <w:bCs/>
        </w:rPr>
        <w:t xml:space="preserve"> </w:t>
      </w:r>
      <w:r w:rsidR="00317FB8">
        <w:t>[</w:t>
      </w:r>
      <w:r w:rsidR="00317FB8" w:rsidRPr="2E545F5D">
        <w:rPr>
          <w:i/>
          <w:iCs/>
        </w:rPr>
        <w:t>5 minutes</w:t>
      </w:r>
      <w:r w:rsidR="00317FB8">
        <w:t>]</w:t>
      </w:r>
    </w:p>
    <w:p w14:paraId="15F4443F" w14:textId="74493538" w:rsidR="00425763" w:rsidRPr="007116EB" w:rsidRDefault="00E55B64">
      <w:pPr>
        <w:numPr>
          <w:ilvl w:val="0"/>
          <w:numId w:val="17"/>
        </w:numPr>
        <w:spacing w:after="0"/>
      </w:pPr>
      <w:r w:rsidRPr="007116EB">
        <w:t>L</w:t>
      </w:r>
      <w:r w:rsidR="0030188A">
        <w:t>’</w:t>
      </w:r>
      <w:r w:rsidRPr="007116EB">
        <w:t>animatrice ou l</w:t>
      </w:r>
      <w:r w:rsidR="0030188A">
        <w:t>’</w:t>
      </w:r>
      <w:r w:rsidRPr="007116EB">
        <w:t>animateur se présente brièvement, puis lance une activité brise-glace (par exemple, deux vérités et un mensonge, permettant aux participant</w:t>
      </w:r>
      <w:r w:rsidR="007116EB">
        <w:t>e</w:t>
      </w:r>
      <w:r w:rsidRPr="007116EB">
        <w:t>s</w:t>
      </w:r>
      <w:r w:rsidR="007116EB">
        <w:t xml:space="preserve"> et aux participants</w:t>
      </w:r>
      <w:r w:rsidRPr="007116EB">
        <w:t xml:space="preserve"> de se présenter en devinant quel est le mensonge); ou encore, l</w:t>
      </w:r>
      <w:r w:rsidR="0030188A">
        <w:t>’</w:t>
      </w:r>
      <w:r w:rsidRPr="007116EB">
        <w:t>animatrice ou l</w:t>
      </w:r>
      <w:r w:rsidR="0030188A">
        <w:t>’</w:t>
      </w:r>
      <w:r w:rsidRPr="007116EB">
        <w:t>animateur peut sonder les participantes et participants sur leur degré de familiarité avec la trigonométrie</w:t>
      </w:r>
      <w:r w:rsidR="0017173D" w:rsidRPr="007116EB">
        <w:t>.</w:t>
      </w:r>
    </w:p>
    <w:p w14:paraId="56EAF3C9" w14:textId="5BF5E926" w:rsidR="00425763" w:rsidRPr="007116EB" w:rsidRDefault="00E55B64">
      <w:pPr>
        <w:numPr>
          <w:ilvl w:val="0"/>
          <w:numId w:val="17"/>
        </w:numPr>
        <w:spacing w:after="0"/>
      </w:pPr>
      <w:r w:rsidRPr="007116EB">
        <w:t>L</w:t>
      </w:r>
      <w:r w:rsidR="0030188A">
        <w:t>’</w:t>
      </w:r>
      <w:r w:rsidRPr="007116EB">
        <w:t>animatrice ou l</w:t>
      </w:r>
      <w:r w:rsidR="0030188A">
        <w:t>’</w:t>
      </w:r>
      <w:r w:rsidRPr="007116EB">
        <w:t>animateur présente l</w:t>
      </w:r>
      <w:r w:rsidR="0030188A">
        <w:t>’</w:t>
      </w:r>
      <w:r w:rsidRPr="007116EB">
        <w:t>objectif de l</w:t>
      </w:r>
      <w:r w:rsidR="0030188A">
        <w:t>’</w:t>
      </w:r>
      <w:r w:rsidRPr="007116EB">
        <w:t>atelier</w:t>
      </w:r>
      <w:r w:rsidR="00317FB8" w:rsidRPr="007116EB">
        <w:t>.</w:t>
      </w:r>
    </w:p>
    <w:p w14:paraId="3D6B355F" w14:textId="0C2ED239" w:rsidR="00FD35D3" w:rsidRPr="007116EB" w:rsidRDefault="00E55B64" w:rsidP="00FD35D3">
      <w:pPr>
        <w:numPr>
          <w:ilvl w:val="0"/>
          <w:numId w:val="9"/>
        </w:numPr>
      </w:pPr>
      <w:r w:rsidRPr="007116EB">
        <w:t>L</w:t>
      </w:r>
      <w:r w:rsidR="0030188A">
        <w:t>’</w:t>
      </w:r>
      <w:r w:rsidRPr="007116EB">
        <w:t>atelier a pour but de permettre aux participant</w:t>
      </w:r>
      <w:r w:rsidR="007116EB">
        <w:t>e</w:t>
      </w:r>
      <w:r w:rsidRPr="007116EB">
        <w:t>s</w:t>
      </w:r>
      <w:r w:rsidR="007116EB">
        <w:t xml:space="preserve"> et aux participants</w:t>
      </w:r>
      <w:r w:rsidRPr="007116EB">
        <w:t xml:space="preserve"> d</w:t>
      </w:r>
      <w:r w:rsidR="0030188A">
        <w:t>’</w:t>
      </w:r>
      <w:r w:rsidRPr="007116EB">
        <w:t>identifier et d</w:t>
      </w:r>
      <w:r w:rsidR="0030188A">
        <w:t>’</w:t>
      </w:r>
      <w:r w:rsidRPr="007116EB">
        <w:t>associer différentes techniques utiles pour résoudre des problèmes de trigonométrie, y compris les triangles particuliers, les rapports trigonométriques, le moyen mnémotechnique</w:t>
      </w:r>
      <w:r w:rsidR="00317FB8" w:rsidRPr="007116EB">
        <w:t xml:space="preserve"> SOH</w:t>
      </w:r>
      <w:r w:rsidRPr="007116EB">
        <w:noBreakHyphen/>
      </w:r>
      <w:r w:rsidR="00317FB8" w:rsidRPr="007116EB">
        <w:t>CAH</w:t>
      </w:r>
      <w:r w:rsidRPr="007116EB">
        <w:t>-</w:t>
      </w:r>
      <w:r w:rsidR="00317FB8" w:rsidRPr="007116EB">
        <w:t xml:space="preserve">TOA, </w:t>
      </w:r>
      <w:r w:rsidRPr="007116EB">
        <w:t>et les lois des sinus et du cosinus, tout cela sous la forme d</w:t>
      </w:r>
      <w:r w:rsidR="0030188A">
        <w:t>’</w:t>
      </w:r>
      <w:r w:rsidRPr="007116EB">
        <w:t>un jeu d</w:t>
      </w:r>
      <w:r w:rsidR="0030188A">
        <w:t>’</w:t>
      </w:r>
      <w:r w:rsidRPr="007116EB">
        <w:t>évasion</w:t>
      </w:r>
      <w:r w:rsidR="00317FB8" w:rsidRPr="007116EB">
        <w:t xml:space="preserve">. </w:t>
      </w:r>
    </w:p>
    <w:p w14:paraId="27F32B99" w14:textId="55F4AA90" w:rsidR="00FD35D3" w:rsidRPr="007116EB" w:rsidRDefault="00136278" w:rsidP="00146758">
      <w:pPr>
        <w:pStyle w:val="ListParagraph"/>
        <w:numPr>
          <w:ilvl w:val="0"/>
          <w:numId w:val="17"/>
        </w:numPr>
      </w:pPr>
      <w:r w:rsidRPr="007116EB">
        <w:t>L</w:t>
      </w:r>
      <w:r w:rsidR="0030188A">
        <w:t>’</w:t>
      </w:r>
      <w:r w:rsidRPr="007116EB">
        <w:t>animatrice ou l</w:t>
      </w:r>
      <w:r w:rsidR="0030188A">
        <w:t>’</w:t>
      </w:r>
      <w:r w:rsidRPr="007116EB">
        <w:t>animateur amorce ensuite un</w:t>
      </w:r>
      <w:r w:rsidR="003C2041" w:rsidRPr="007116EB">
        <w:t>e</w:t>
      </w:r>
      <w:r w:rsidRPr="007116EB">
        <w:t xml:space="preserve"> courte discussion avec les partic</w:t>
      </w:r>
      <w:r w:rsidR="003C2041" w:rsidRPr="007116EB">
        <w:t>ipantes et participants sur les applications de la trigonométrie dans la vie de tous les jours</w:t>
      </w:r>
      <w:r w:rsidR="00CE44FB" w:rsidRPr="007116EB">
        <w:t>.</w:t>
      </w:r>
    </w:p>
    <w:p w14:paraId="0870F20B" w14:textId="2BFC601F" w:rsidR="007C3254" w:rsidRPr="007116EB" w:rsidRDefault="003C2041" w:rsidP="007C3254">
      <w:pPr>
        <w:pStyle w:val="ListParagraph"/>
        <w:numPr>
          <w:ilvl w:val="1"/>
          <w:numId w:val="17"/>
        </w:numPr>
      </w:pPr>
      <w:r w:rsidRPr="007116EB">
        <w:t>Après avoir visualisé la diapo « Les triangles sont partout », l</w:t>
      </w:r>
      <w:r w:rsidR="0030188A">
        <w:t>’</w:t>
      </w:r>
      <w:r w:rsidRPr="007116EB">
        <w:t>animatrice ou l</w:t>
      </w:r>
      <w:r w:rsidR="0030188A">
        <w:t>’</w:t>
      </w:r>
      <w:r w:rsidRPr="007116EB">
        <w:t xml:space="preserve">animateur </w:t>
      </w:r>
      <w:r w:rsidR="006930CE" w:rsidRPr="007116EB">
        <w:t>demande aux participant</w:t>
      </w:r>
      <w:r w:rsidR="007116EB">
        <w:t>e</w:t>
      </w:r>
      <w:r w:rsidR="006930CE" w:rsidRPr="007116EB">
        <w:t>s et aux participants le</w:t>
      </w:r>
      <w:r w:rsidR="00CD637C">
        <w:t>s</w:t>
      </w:r>
      <w:r w:rsidR="006930CE" w:rsidRPr="007116EB">
        <w:t xml:space="preserve"> genre</w:t>
      </w:r>
      <w:r w:rsidR="00CD637C">
        <w:t>s</w:t>
      </w:r>
      <w:r w:rsidR="006930CE" w:rsidRPr="007116EB">
        <w:t xml:space="preserve"> de profession</w:t>
      </w:r>
      <w:r w:rsidR="00CD637C">
        <w:t>s</w:t>
      </w:r>
      <w:r w:rsidR="006930CE" w:rsidRPr="007116EB">
        <w:t xml:space="preserve"> qui implique</w:t>
      </w:r>
      <w:r w:rsidR="00CD637C">
        <w:t>nt</w:t>
      </w:r>
      <w:r w:rsidR="006930CE" w:rsidRPr="007116EB">
        <w:t xml:space="preserve"> le recours à la trigonométrie. Une fois les réponses recueillies, l</w:t>
      </w:r>
      <w:r w:rsidR="0030188A">
        <w:t>’</w:t>
      </w:r>
      <w:r w:rsidR="006930CE" w:rsidRPr="007116EB">
        <w:t>animatrice ou l</w:t>
      </w:r>
      <w:r w:rsidR="0030188A">
        <w:t>’</w:t>
      </w:r>
      <w:r w:rsidR="006930CE" w:rsidRPr="007116EB">
        <w:t xml:space="preserve">animateur peut </w:t>
      </w:r>
      <w:r w:rsidR="001D0AC3">
        <w:t>mentionner</w:t>
      </w:r>
      <w:r w:rsidR="006930CE" w:rsidRPr="007116EB">
        <w:t xml:space="preserve"> quelques </w:t>
      </w:r>
      <w:r w:rsidR="00CD637C">
        <w:t>professions</w:t>
      </w:r>
      <w:r w:rsidR="006930CE" w:rsidRPr="007116EB">
        <w:t xml:space="preserve"> (p. ex., animation) puis </w:t>
      </w:r>
      <w:r w:rsidR="006930CE">
        <w:t>lire les autres applications</w:t>
      </w:r>
      <w:r w:rsidR="006930CE" w:rsidRPr="007116EB">
        <w:t xml:space="preserve"> </w:t>
      </w:r>
      <w:r w:rsidR="00F95189">
        <w:t>insérée</w:t>
      </w:r>
      <w:r w:rsidR="005A555E">
        <w:t>s</w:t>
      </w:r>
      <w:r w:rsidR="00F95189">
        <w:t xml:space="preserve"> dans</w:t>
      </w:r>
      <w:r w:rsidR="006930CE" w:rsidRPr="007116EB">
        <w:t xml:space="preserve"> la diapositive. </w:t>
      </w:r>
    </w:p>
    <w:p w14:paraId="5D037AE0" w14:textId="25FAE924" w:rsidR="00425763" w:rsidRPr="007116EB" w:rsidRDefault="00317FB8">
      <w:r w:rsidRPr="2E545F5D">
        <w:rPr>
          <w:b/>
          <w:bCs/>
        </w:rPr>
        <w:t>Part</w:t>
      </w:r>
      <w:r w:rsidR="00732394" w:rsidRPr="2E545F5D">
        <w:rPr>
          <w:b/>
          <w:bCs/>
        </w:rPr>
        <w:t>ie</w:t>
      </w:r>
      <w:r w:rsidRPr="2E545F5D">
        <w:rPr>
          <w:b/>
          <w:bCs/>
        </w:rPr>
        <w:t xml:space="preserve"> 1 : </w:t>
      </w:r>
      <w:r w:rsidR="00617BB6" w:rsidRPr="2E545F5D">
        <w:rPr>
          <w:b/>
          <w:bCs/>
        </w:rPr>
        <w:t xml:space="preserve">Introduction au </w:t>
      </w:r>
      <w:r w:rsidR="00732394" w:rsidRPr="2E545F5D">
        <w:rPr>
          <w:b/>
          <w:bCs/>
        </w:rPr>
        <w:t>jeu</w:t>
      </w:r>
      <w:r>
        <w:t xml:space="preserve"> [</w:t>
      </w:r>
      <w:r w:rsidRPr="2E545F5D">
        <w:rPr>
          <w:i/>
          <w:iCs/>
        </w:rPr>
        <w:t>10 minutes</w:t>
      </w:r>
      <w:r>
        <w:t>]</w:t>
      </w:r>
    </w:p>
    <w:p w14:paraId="698DC7A0" w14:textId="56DB570E" w:rsidR="00425763" w:rsidRPr="007116EB" w:rsidRDefault="00E71D4B">
      <w:pPr>
        <w:numPr>
          <w:ilvl w:val="0"/>
          <w:numId w:val="12"/>
        </w:numPr>
        <w:spacing w:after="0"/>
      </w:pPr>
      <w:r w:rsidRPr="007116EB">
        <w:t>L</w:t>
      </w:r>
      <w:r w:rsidR="0030188A">
        <w:t>’</w:t>
      </w:r>
      <w:r w:rsidRPr="007116EB">
        <w:t>animatrice ou l</w:t>
      </w:r>
      <w:r w:rsidR="0030188A">
        <w:t>’</w:t>
      </w:r>
      <w:r w:rsidRPr="007116EB">
        <w:t xml:space="preserve">animateur présente le jeu et </w:t>
      </w:r>
      <w:r w:rsidR="00686A0A">
        <w:t>ses</w:t>
      </w:r>
      <w:r w:rsidRPr="007116EB">
        <w:t xml:space="preserve"> règles</w:t>
      </w:r>
      <w:r w:rsidR="00317FB8" w:rsidRPr="007116EB">
        <w:t>.</w:t>
      </w:r>
    </w:p>
    <w:p w14:paraId="7F3046AC" w14:textId="41B0EA6D" w:rsidR="00425763" w:rsidRPr="007116EB" w:rsidRDefault="00E71D4B">
      <w:pPr>
        <w:numPr>
          <w:ilvl w:val="1"/>
          <w:numId w:val="12"/>
        </w:numPr>
        <w:spacing w:after="0"/>
      </w:pPr>
      <w:r w:rsidRPr="007116EB">
        <w:t>Le jeu revêt la forme d</w:t>
      </w:r>
      <w:r w:rsidR="0030188A">
        <w:t>’</w:t>
      </w:r>
      <w:r w:rsidRPr="007116EB">
        <w:t>un jeu d</w:t>
      </w:r>
      <w:r w:rsidR="0030188A">
        <w:t>’</w:t>
      </w:r>
      <w:r w:rsidRPr="007116EB">
        <w:t>évasion qui se déroule au Louvre, à Paris.</w:t>
      </w:r>
      <w:r w:rsidR="007116EB">
        <w:t xml:space="preserve"> </w:t>
      </w:r>
      <w:r w:rsidRPr="007116EB">
        <w:t>L</w:t>
      </w:r>
      <w:r w:rsidR="0030188A">
        <w:t>’</w:t>
      </w:r>
      <w:r w:rsidR="00D732FC" w:rsidRPr="007116EB">
        <w:t>objecti</w:t>
      </w:r>
      <w:r w:rsidRPr="007116EB">
        <w:t>f</w:t>
      </w:r>
      <w:r w:rsidR="00397D54">
        <w:t>? S</w:t>
      </w:r>
      <w:r w:rsidR="0030188A">
        <w:t>’</w:t>
      </w:r>
      <w:r w:rsidRPr="007116EB">
        <w:t>emparer de La Joconde avant que le temps imparti ne soit écoulé.</w:t>
      </w:r>
      <w:r w:rsidR="007116EB">
        <w:t xml:space="preserve"> </w:t>
      </w:r>
      <w:r w:rsidRPr="007116EB">
        <w:t>Pour ce faire, les participantes et participants</w:t>
      </w:r>
      <w:r w:rsidR="00317FB8" w:rsidRPr="007116EB">
        <w:t xml:space="preserve"> </w:t>
      </w:r>
      <w:r w:rsidRPr="007116EB">
        <w:t>doivent résoudre</w:t>
      </w:r>
      <w:r w:rsidR="00B326B0" w:rsidRPr="007116EB">
        <w:t>, dans l</w:t>
      </w:r>
      <w:r w:rsidR="0030188A">
        <w:t>’</w:t>
      </w:r>
      <w:r w:rsidR="00B326B0" w:rsidRPr="007116EB">
        <w:t xml:space="preserve">ordre, </w:t>
      </w:r>
      <w:r w:rsidR="00E06D51" w:rsidRPr="007116EB">
        <w:t>9</w:t>
      </w:r>
      <w:r w:rsidRPr="007116EB">
        <w:t xml:space="preserve"> problèmes</w:t>
      </w:r>
      <w:r w:rsidR="00397D54">
        <w:t xml:space="preserve">. Il y aussi </w:t>
      </w:r>
      <w:r w:rsidR="00B326B0" w:rsidRPr="007116EB">
        <w:t>une question bonus. Cette dernière n</w:t>
      </w:r>
      <w:r w:rsidR="0030188A">
        <w:t>’</w:t>
      </w:r>
      <w:r w:rsidR="00B326B0" w:rsidRPr="007116EB">
        <w:t>est pas obligatoire</w:t>
      </w:r>
      <w:r w:rsidR="00397D54">
        <w:t>,</w:t>
      </w:r>
      <w:r w:rsidR="00B326B0" w:rsidRPr="007116EB">
        <w:t xml:space="preserve"> mais les participant</w:t>
      </w:r>
      <w:r w:rsidR="007116EB">
        <w:t>es et participants</w:t>
      </w:r>
      <w:r w:rsidR="00B326B0" w:rsidRPr="007116EB">
        <w:t xml:space="preserve"> qui la résolvent </w:t>
      </w:r>
      <w:r w:rsidR="00686A0A">
        <w:t>verront</w:t>
      </w:r>
      <w:r w:rsidR="00B326B0" w:rsidRPr="007116EB">
        <w:t xml:space="preserve"> 5 minutes soustrait</w:t>
      </w:r>
      <w:r w:rsidR="00686A0A">
        <w:t>e</w:t>
      </w:r>
      <w:r w:rsidR="00B326B0" w:rsidRPr="007116EB">
        <w:t>s du temps total qu</w:t>
      </w:r>
      <w:r w:rsidR="0030188A">
        <w:t>’</w:t>
      </w:r>
      <w:r w:rsidR="00B326B0" w:rsidRPr="007116EB">
        <w:t>il leur a fallu pour finir le jeu</w:t>
      </w:r>
      <w:r w:rsidR="00317FB8" w:rsidRPr="007116EB">
        <w:t>.</w:t>
      </w:r>
    </w:p>
    <w:p w14:paraId="7A1436DB" w14:textId="4E319DC4" w:rsidR="00425763" w:rsidRPr="007116EB" w:rsidRDefault="00B326B0">
      <w:pPr>
        <w:numPr>
          <w:ilvl w:val="1"/>
          <w:numId w:val="12"/>
        </w:numPr>
        <w:spacing w:after="0"/>
      </w:pPr>
      <w:r w:rsidRPr="007116EB">
        <w:t xml:space="preserve">Les règles du jeu sont les suivantes : Les participantes et </w:t>
      </w:r>
      <w:r w:rsidR="0053553C" w:rsidRPr="007116EB">
        <w:t>participants ont 45 minutes pour terminer le jeu d</w:t>
      </w:r>
      <w:r w:rsidR="0030188A">
        <w:t>’</w:t>
      </w:r>
      <w:r w:rsidR="0053553C" w:rsidRPr="007116EB">
        <w:t>évasion, en group</w:t>
      </w:r>
      <w:r w:rsidR="00397D54">
        <w:t>e</w:t>
      </w:r>
      <w:r w:rsidR="0053553C" w:rsidRPr="007116EB">
        <w:t>s de 3 à 5 personnes. Les réponses doivent être saisies sur Google Forms sous forme de chiffres seulement (pas d</w:t>
      </w:r>
      <w:r w:rsidR="0030188A">
        <w:t>’</w:t>
      </w:r>
      <w:r w:rsidR="0053553C" w:rsidRPr="007116EB">
        <w:t>unités) et arrondies à deux décimales. En cas d</w:t>
      </w:r>
      <w:r w:rsidR="0030188A">
        <w:t>’</w:t>
      </w:r>
      <w:r w:rsidR="0053553C" w:rsidRPr="007116EB">
        <w:t>impasse, les groupes peuvent demander un indice</w:t>
      </w:r>
      <w:r w:rsidR="00317FB8" w:rsidRPr="007116EB">
        <w:t xml:space="preserve">. </w:t>
      </w:r>
    </w:p>
    <w:p w14:paraId="748971DB" w14:textId="5B2056A6" w:rsidR="00425763" w:rsidRPr="007116EB" w:rsidRDefault="0053553C">
      <w:pPr>
        <w:numPr>
          <w:ilvl w:val="0"/>
          <w:numId w:val="12"/>
        </w:numPr>
      </w:pPr>
      <w:r w:rsidRPr="007116EB">
        <w:t>L</w:t>
      </w:r>
      <w:r w:rsidR="0030188A">
        <w:t>’</w:t>
      </w:r>
      <w:r w:rsidRPr="007116EB">
        <w:t>animatrice ou l</w:t>
      </w:r>
      <w:r w:rsidR="0030188A">
        <w:t>’</w:t>
      </w:r>
      <w:r w:rsidRPr="007116EB">
        <w:t>animateur présente une courte leçon afin d</w:t>
      </w:r>
      <w:r w:rsidR="0030188A">
        <w:t>’</w:t>
      </w:r>
      <w:r w:rsidRPr="007116EB">
        <w:t>assurer l</w:t>
      </w:r>
      <w:r w:rsidR="0030188A">
        <w:t>’</w:t>
      </w:r>
      <w:r w:rsidRPr="007116EB">
        <w:t>existence des connaissances requises pour participer au jeu d</w:t>
      </w:r>
      <w:r w:rsidR="0030188A">
        <w:t>’</w:t>
      </w:r>
      <w:r w:rsidRPr="007116EB">
        <w:t>évasion. Toute l</w:t>
      </w:r>
      <w:r w:rsidR="0030188A">
        <w:t>’</w:t>
      </w:r>
      <w:r w:rsidRPr="007116EB">
        <w:t xml:space="preserve">information nécessaire figure sur les diapositives </w:t>
      </w:r>
      <w:r w:rsidR="005D6E87" w:rsidRPr="007116EB">
        <w:t>P</w:t>
      </w:r>
      <w:r w:rsidR="00F00EEA" w:rsidRPr="007116EB">
        <w:t>ower</w:t>
      </w:r>
      <w:r w:rsidR="005D6E87" w:rsidRPr="007116EB">
        <w:t>P</w:t>
      </w:r>
      <w:r w:rsidR="00F00EEA" w:rsidRPr="007116EB">
        <w:t>oint.</w:t>
      </w:r>
      <w:r w:rsidR="007116EB">
        <w:t xml:space="preserve"> </w:t>
      </w:r>
    </w:p>
    <w:p w14:paraId="57E1D9F7" w14:textId="19D3FA43" w:rsidR="00425763" w:rsidRPr="007116EB" w:rsidRDefault="00317FB8">
      <w:r w:rsidRPr="2E545F5D">
        <w:rPr>
          <w:b/>
          <w:bCs/>
        </w:rPr>
        <w:t>Part</w:t>
      </w:r>
      <w:r w:rsidR="002E016D" w:rsidRPr="2E545F5D">
        <w:rPr>
          <w:b/>
          <w:bCs/>
        </w:rPr>
        <w:t>ie</w:t>
      </w:r>
      <w:r w:rsidRPr="2E545F5D">
        <w:rPr>
          <w:b/>
          <w:bCs/>
        </w:rPr>
        <w:t xml:space="preserve"> 2 : </w:t>
      </w:r>
      <w:r w:rsidR="00FB6088" w:rsidRPr="2E545F5D">
        <w:rPr>
          <w:b/>
          <w:bCs/>
        </w:rPr>
        <w:t xml:space="preserve">À </w:t>
      </w:r>
      <w:r w:rsidR="002E46E1" w:rsidRPr="2E545F5D">
        <w:rPr>
          <w:b/>
          <w:bCs/>
        </w:rPr>
        <w:t>toi</w:t>
      </w:r>
      <w:r w:rsidR="00FB6088" w:rsidRPr="2E545F5D">
        <w:rPr>
          <w:b/>
          <w:bCs/>
        </w:rPr>
        <w:t xml:space="preserve"> de jouer!</w:t>
      </w:r>
      <w:r>
        <w:t xml:space="preserve"> [</w:t>
      </w:r>
      <w:r w:rsidRPr="2E545F5D">
        <w:rPr>
          <w:i/>
          <w:iCs/>
        </w:rPr>
        <w:t>45 minutes</w:t>
      </w:r>
      <w:r>
        <w:t>]</w:t>
      </w:r>
      <w:r w:rsidRPr="2E545F5D">
        <w:rPr>
          <w:b/>
          <w:bCs/>
        </w:rPr>
        <w:t xml:space="preserve"> </w:t>
      </w:r>
    </w:p>
    <w:p w14:paraId="0E73B8DE" w14:textId="5742E5FB" w:rsidR="00425763" w:rsidRPr="007116EB" w:rsidRDefault="00C3630C">
      <w:pPr>
        <w:numPr>
          <w:ilvl w:val="0"/>
          <w:numId w:val="10"/>
        </w:numPr>
        <w:spacing w:after="0"/>
      </w:pPr>
      <w:r w:rsidRPr="007116EB">
        <w:t>L</w:t>
      </w:r>
      <w:r w:rsidR="0030188A">
        <w:t>’</w:t>
      </w:r>
      <w:r w:rsidRPr="007116EB">
        <w:t>animatrice ou l</w:t>
      </w:r>
      <w:r w:rsidR="0030188A">
        <w:t>’</w:t>
      </w:r>
      <w:r w:rsidRPr="007116EB">
        <w:t>animateur</w:t>
      </w:r>
      <w:r w:rsidR="00317FB8" w:rsidRPr="007116EB">
        <w:t xml:space="preserve"> </w:t>
      </w:r>
      <w:r w:rsidRPr="007116EB">
        <w:t>lit ce qui suit avant de partager le lien ci-dessous </w:t>
      </w:r>
      <w:r w:rsidR="00317FB8" w:rsidRPr="007116EB">
        <w:t xml:space="preserve">: </w:t>
      </w:r>
    </w:p>
    <w:p w14:paraId="0887D1DA" w14:textId="41D9F8DD" w:rsidR="00425763" w:rsidRPr="007116EB" w:rsidRDefault="00C3630C">
      <w:pPr>
        <w:numPr>
          <w:ilvl w:val="1"/>
          <w:numId w:val="12"/>
        </w:numPr>
        <w:rPr>
          <w:i/>
          <w:iCs/>
        </w:rPr>
      </w:pPr>
      <w:r w:rsidRPr="007116EB">
        <w:rPr>
          <w:i/>
          <w:iCs/>
        </w:rPr>
        <w:t>C</w:t>
      </w:r>
      <w:r w:rsidR="0030188A">
        <w:rPr>
          <w:i/>
          <w:iCs/>
        </w:rPr>
        <w:t>’</w:t>
      </w:r>
      <w:r w:rsidRPr="007116EB">
        <w:rPr>
          <w:i/>
          <w:iCs/>
        </w:rPr>
        <w:t>est la nuit du 24 avril 1986, la nuit où tu t</w:t>
      </w:r>
      <w:r w:rsidR="0030188A">
        <w:rPr>
          <w:i/>
          <w:iCs/>
        </w:rPr>
        <w:t>’</w:t>
      </w:r>
      <w:r w:rsidRPr="007116EB">
        <w:rPr>
          <w:i/>
          <w:iCs/>
        </w:rPr>
        <w:t>apprêtes à cambrioler le plus célèbre musée des beaux-arts du monde, le Louvre. Ton but? T</w:t>
      </w:r>
      <w:r w:rsidR="0030188A">
        <w:rPr>
          <w:i/>
          <w:iCs/>
        </w:rPr>
        <w:t>’</w:t>
      </w:r>
      <w:r w:rsidRPr="007116EB">
        <w:rPr>
          <w:i/>
          <w:iCs/>
        </w:rPr>
        <w:t>emparer de La Joconde</w:t>
      </w:r>
      <w:r w:rsidR="00463278">
        <w:rPr>
          <w:i/>
          <w:iCs/>
        </w:rPr>
        <w:t>!</w:t>
      </w:r>
      <w:r w:rsidRPr="007116EB">
        <w:rPr>
          <w:i/>
          <w:iCs/>
        </w:rPr>
        <w:t xml:space="preserve"> Y parviendras-tu? Ou te feras-tu pincer et jeter en prison? Les règles sont les suivantes : tu dois </w:t>
      </w:r>
      <w:r w:rsidRPr="007116EB">
        <w:rPr>
          <w:i/>
          <w:iCs/>
        </w:rPr>
        <w:lastRenderedPageBreak/>
        <w:t>résoudre chaque problème qui t</w:t>
      </w:r>
      <w:r w:rsidR="0030188A">
        <w:rPr>
          <w:i/>
          <w:iCs/>
        </w:rPr>
        <w:t>’</w:t>
      </w:r>
      <w:r w:rsidRPr="007116EB">
        <w:rPr>
          <w:i/>
          <w:iCs/>
        </w:rPr>
        <w:t>est présenté</w:t>
      </w:r>
      <w:r w:rsidR="00686A0A">
        <w:rPr>
          <w:i/>
          <w:iCs/>
        </w:rPr>
        <w:t>,</w:t>
      </w:r>
      <w:r w:rsidRPr="007116EB">
        <w:rPr>
          <w:i/>
          <w:iCs/>
        </w:rPr>
        <w:t xml:space="preserve"> dans l</w:t>
      </w:r>
      <w:r w:rsidR="0030188A">
        <w:rPr>
          <w:i/>
          <w:iCs/>
        </w:rPr>
        <w:t>’</w:t>
      </w:r>
      <w:r w:rsidRPr="007116EB">
        <w:rPr>
          <w:i/>
          <w:iCs/>
        </w:rPr>
        <w:t>ordre. C</w:t>
      </w:r>
      <w:r w:rsidR="0030188A">
        <w:rPr>
          <w:i/>
          <w:iCs/>
        </w:rPr>
        <w:t>’</w:t>
      </w:r>
      <w:r w:rsidRPr="007116EB">
        <w:rPr>
          <w:i/>
          <w:iCs/>
        </w:rPr>
        <w:t>est une course contre la montre, entre toi et les autres voleuses et voleurs. Qui s</w:t>
      </w:r>
      <w:r w:rsidR="0030188A">
        <w:rPr>
          <w:i/>
          <w:iCs/>
        </w:rPr>
        <w:t>’</w:t>
      </w:r>
      <w:r w:rsidRPr="007116EB">
        <w:rPr>
          <w:i/>
          <w:iCs/>
        </w:rPr>
        <w:t>en sortira le plus vite</w:t>
      </w:r>
      <w:r w:rsidR="00317FB8" w:rsidRPr="007116EB">
        <w:rPr>
          <w:i/>
          <w:iCs/>
        </w:rPr>
        <w:t xml:space="preserve">? </w:t>
      </w:r>
    </w:p>
    <w:p w14:paraId="5F969594" w14:textId="0AC938B2" w:rsidR="00C3630C" w:rsidRDefault="00C3630C" w:rsidP="2649CB90">
      <w:pPr>
        <w:numPr>
          <w:ilvl w:val="1"/>
          <w:numId w:val="12"/>
        </w:numPr>
        <w:spacing w:after="120"/>
        <w:ind w:left="1434" w:hanging="357"/>
      </w:pPr>
      <w:r>
        <w:t>L</w:t>
      </w:r>
      <w:r w:rsidR="0030188A">
        <w:t>’</w:t>
      </w:r>
      <w:r>
        <w:t>animatrice ou l</w:t>
      </w:r>
      <w:r w:rsidR="0030188A">
        <w:t>’</w:t>
      </w:r>
      <w:r>
        <w:t>animateur</w:t>
      </w:r>
      <w:r w:rsidR="007116EB">
        <w:t xml:space="preserve"> </w:t>
      </w:r>
      <w:r>
        <w:t>partage ensuite le lien qui suit avec les participant</w:t>
      </w:r>
      <w:r w:rsidR="007116EB">
        <w:t>e</w:t>
      </w:r>
      <w:r>
        <w:t>s et participants </w:t>
      </w:r>
      <w:r w:rsidR="004F36EF">
        <w:t>:</w:t>
      </w:r>
      <w:r w:rsidR="00153CDA">
        <w:t xml:space="preserve"> </w:t>
      </w:r>
      <w:hyperlink r:id="rId12">
        <w:r w:rsidR="2649CB90" w:rsidRPr="2649CB90">
          <w:rPr>
            <w:rStyle w:val="Hyperlink"/>
          </w:rPr>
          <w:t>https://docs.google.com/forms/d/1xNC9elY3nycSw7ZeMZuRFAfqfXxu3HDF7z37-Eg-A58/edit?usp=drive_web</w:t>
        </w:r>
      </w:hyperlink>
    </w:p>
    <w:p w14:paraId="5D8A4A52" w14:textId="1E133E10" w:rsidR="00425763" w:rsidRPr="007116EB" w:rsidRDefault="00C3630C">
      <w:pPr>
        <w:ind w:left="1440"/>
        <w:rPr>
          <w:i/>
          <w:iCs/>
        </w:rPr>
      </w:pPr>
      <w:r w:rsidRPr="007116EB">
        <w:rPr>
          <w:i/>
          <w:iCs/>
        </w:rPr>
        <w:t>Tu accompliras ton larcin avec 3 à 5 comparses. Vous avez 45 minutes pour vous évader avec La Joconde. Si nécessaire, vous disposez d</w:t>
      </w:r>
      <w:r w:rsidR="0030188A">
        <w:rPr>
          <w:i/>
          <w:iCs/>
        </w:rPr>
        <w:t>’</w:t>
      </w:r>
      <w:r w:rsidRPr="007116EB">
        <w:rPr>
          <w:i/>
          <w:iCs/>
        </w:rPr>
        <w:t>un indice que vous pouvez demander à l</w:t>
      </w:r>
      <w:r w:rsidR="0030188A">
        <w:rPr>
          <w:i/>
          <w:iCs/>
        </w:rPr>
        <w:t>’</w:t>
      </w:r>
      <w:r w:rsidRPr="007116EB">
        <w:rPr>
          <w:i/>
          <w:iCs/>
        </w:rPr>
        <w:t>animatrice ou à l</w:t>
      </w:r>
      <w:r w:rsidR="0030188A">
        <w:rPr>
          <w:i/>
          <w:iCs/>
        </w:rPr>
        <w:t>’</w:t>
      </w:r>
      <w:r w:rsidRPr="007116EB">
        <w:rPr>
          <w:i/>
          <w:iCs/>
        </w:rPr>
        <w:t>animateur si vous arrivez à une impasse. Tu trouveras aussi</w:t>
      </w:r>
      <w:r w:rsidR="00463278">
        <w:rPr>
          <w:i/>
          <w:iCs/>
        </w:rPr>
        <w:t xml:space="preserve">, </w:t>
      </w:r>
      <w:r w:rsidRPr="007116EB">
        <w:rPr>
          <w:i/>
          <w:iCs/>
        </w:rPr>
        <w:t>dans ta trousse</w:t>
      </w:r>
      <w:r w:rsidR="00463278">
        <w:rPr>
          <w:i/>
          <w:iCs/>
        </w:rPr>
        <w:t>,</w:t>
      </w:r>
      <w:r w:rsidRPr="007116EB">
        <w:rPr>
          <w:i/>
          <w:iCs/>
        </w:rPr>
        <w:t xml:space="preserve"> une feuille d</w:t>
      </w:r>
      <w:r w:rsidR="0030188A">
        <w:rPr>
          <w:i/>
          <w:iCs/>
        </w:rPr>
        <w:t>’</w:t>
      </w:r>
      <w:r w:rsidRPr="007116EB">
        <w:rPr>
          <w:i/>
          <w:iCs/>
        </w:rPr>
        <w:t>équations et des ressources supplémentaires qui pourraient vous être utiles, à toi et à ton groupe. Si vous terminez le jeu d</w:t>
      </w:r>
      <w:r w:rsidR="0030188A">
        <w:rPr>
          <w:i/>
          <w:iCs/>
        </w:rPr>
        <w:t>’</w:t>
      </w:r>
      <w:r w:rsidRPr="007116EB">
        <w:rPr>
          <w:i/>
          <w:iCs/>
        </w:rPr>
        <w:t xml:space="preserve">évasion </w:t>
      </w:r>
      <w:r w:rsidR="0025156B">
        <w:rPr>
          <w:i/>
          <w:iCs/>
        </w:rPr>
        <w:t>avant l’échéance</w:t>
      </w:r>
      <w:r w:rsidRPr="007116EB">
        <w:rPr>
          <w:i/>
          <w:iCs/>
        </w:rPr>
        <w:t xml:space="preserve">, vous pouvez répondre à une question bonus qui réduira votre temps de </w:t>
      </w:r>
      <w:r w:rsidR="0025156B">
        <w:rPr>
          <w:i/>
          <w:iCs/>
        </w:rPr>
        <w:t>5</w:t>
      </w:r>
      <w:r w:rsidRPr="007116EB">
        <w:rPr>
          <w:i/>
          <w:iCs/>
        </w:rPr>
        <w:t xml:space="preserve"> minutes. Bonne chance et que les meilleures voleuses et les meilleurs voleurs gagnent</w:t>
      </w:r>
      <w:r w:rsidR="00317FB8" w:rsidRPr="007116EB">
        <w:rPr>
          <w:i/>
          <w:iCs/>
        </w:rPr>
        <w:t>!</w:t>
      </w:r>
    </w:p>
    <w:p w14:paraId="74DFC65E" w14:textId="4F3B4EDB" w:rsidR="00984431" w:rsidRPr="007116EB" w:rsidRDefault="00984431">
      <w:pPr>
        <w:numPr>
          <w:ilvl w:val="0"/>
          <w:numId w:val="12"/>
        </w:numPr>
        <w:spacing w:after="0"/>
      </w:pPr>
      <w:r w:rsidRPr="007116EB">
        <w:t>L</w:t>
      </w:r>
      <w:r w:rsidR="0030188A">
        <w:t>’</w:t>
      </w:r>
      <w:r w:rsidRPr="007116EB">
        <w:t>animatrice ou l</w:t>
      </w:r>
      <w:r w:rsidR="0030188A">
        <w:t>’</w:t>
      </w:r>
      <w:r w:rsidRPr="007116EB">
        <w:t>animateur répartit les participantes et participants en groupes (</w:t>
      </w:r>
      <w:r w:rsidR="00DD5D01">
        <w:t>en</w:t>
      </w:r>
      <w:r w:rsidR="007A477F">
        <w:t xml:space="preserve"> petites salles de travail</w:t>
      </w:r>
      <w:r w:rsidR="00DD5D01">
        <w:t xml:space="preserve"> - </w:t>
      </w:r>
      <w:r w:rsidRPr="007116EB">
        <w:t>« </w:t>
      </w:r>
      <w:proofErr w:type="spellStart"/>
      <w:r w:rsidRPr="007116EB">
        <w:t>breakout</w:t>
      </w:r>
      <w:proofErr w:type="spellEnd"/>
      <w:r w:rsidRPr="007116EB">
        <w:t xml:space="preserve"> </w:t>
      </w:r>
      <w:proofErr w:type="spellStart"/>
      <w:r w:rsidRPr="007116EB">
        <w:t>rooms</w:t>
      </w:r>
      <w:proofErr w:type="spellEnd"/>
      <w:r w:rsidRPr="007116EB">
        <w:t> »</w:t>
      </w:r>
      <w:r w:rsidR="00DD5D01">
        <w:t xml:space="preserve"> -</w:t>
      </w:r>
      <w:r w:rsidRPr="007116EB">
        <w:t xml:space="preserve"> sur Zoom) composé</w:t>
      </w:r>
      <w:r w:rsidR="00DD5D01">
        <w:t>s</w:t>
      </w:r>
      <w:r w:rsidRPr="007116EB">
        <w:t xml:space="preserve"> de 3 à 5 personnes, tout dépendant </w:t>
      </w:r>
      <w:r w:rsidR="0025156B">
        <w:t>du nombre total d’élèves</w:t>
      </w:r>
      <w:r w:rsidR="00317FB8" w:rsidRPr="007116EB">
        <w:t>.</w:t>
      </w:r>
      <w:r w:rsidRPr="007116EB">
        <w:t xml:space="preserve"> Elle ou il pourra vis</w:t>
      </w:r>
      <w:r w:rsidR="00102C5E" w:rsidRPr="007116EB">
        <w:t>it</w:t>
      </w:r>
      <w:r w:rsidRPr="007116EB">
        <w:t>er chacun des groupes pendant le jeu, au besoin.</w:t>
      </w:r>
    </w:p>
    <w:p w14:paraId="6865724F" w14:textId="18FC0CEF" w:rsidR="00425763" w:rsidRPr="007116EB" w:rsidRDefault="00984431">
      <w:pPr>
        <w:numPr>
          <w:ilvl w:val="0"/>
          <w:numId w:val="12"/>
        </w:numPr>
        <w:spacing w:after="0"/>
      </w:pPr>
      <w:r w:rsidRPr="007116EB">
        <w:t xml:space="preserve">Une fois les groupes formés et le lien envoyé à toutes et </w:t>
      </w:r>
      <w:r w:rsidR="00DD5D01">
        <w:t xml:space="preserve">à </w:t>
      </w:r>
      <w:r w:rsidRPr="007116EB">
        <w:t>tous, l</w:t>
      </w:r>
      <w:r w:rsidR="0030188A">
        <w:t>’</w:t>
      </w:r>
      <w:r w:rsidRPr="007116EB">
        <w:t>animatrice ou l</w:t>
      </w:r>
      <w:r w:rsidR="0030188A">
        <w:t>’</w:t>
      </w:r>
      <w:r w:rsidRPr="007116EB">
        <w:t>animateur commence</w:t>
      </w:r>
      <w:r w:rsidR="00DD5D01">
        <w:t xml:space="preserve"> </w:t>
      </w:r>
      <w:r w:rsidR="0025156B">
        <w:t>le compte à rebours.</w:t>
      </w:r>
      <w:r w:rsidR="00317FB8" w:rsidRPr="007116EB">
        <w:t xml:space="preserve"> </w:t>
      </w:r>
    </w:p>
    <w:p w14:paraId="16DF25A1" w14:textId="65E4C0D7" w:rsidR="00425763" w:rsidRPr="007116EB" w:rsidRDefault="00734067">
      <w:pPr>
        <w:numPr>
          <w:ilvl w:val="0"/>
          <w:numId w:val="12"/>
        </w:numPr>
        <w:spacing w:after="0"/>
      </w:pPr>
      <w:r>
        <w:t>Si un groupe a besoin d</w:t>
      </w:r>
      <w:r w:rsidR="0030188A">
        <w:t>’</w:t>
      </w:r>
      <w:r>
        <w:t xml:space="preserve">un indice, le </w:t>
      </w:r>
      <w:r w:rsidR="00C70542">
        <w:t>co</w:t>
      </w:r>
      <w:r>
        <w:t>rrigé à la fin d</w:t>
      </w:r>
      <w:r w:rsidR="00AE1C3E">
        <w:t xml:space="preserve">u guide </w:t>
      </w:r>
      <w:r>
        <w:t>d</w:t>
      </w:r>
      <w:r w:rsidR="0030188A">
        <w:t>’</w:t>
      </w:r>
      <w:r>
        <w:t xml:space="preserve">animation </w:t>
      </w:r>
      <w:r w:rsidR="00C70542">
        <w:t>contient</w:t>
      </w:r>
      <w:r>
        <w:t xml:space="preserve"> les problèmes et leur solution. Sur la page de solution de chaque question figure l</w:t>
      </w:r>
      <w:r w:rsidR="0030188A">
        <w:t>’</w:t>
      </w:r>
      <w:r>
        <w:t>indice que l</w:t>
      </w:r>
      <w:r w:rsidR="0030188A">
        <w:t>’</w:t>
      </w:r>
      <w:r>
        <w:t>animatrice ou l</w:t>
      </w:r>
      <w:r w:rsidR="0030188A">
        <w:t>’</w:t>
      </w:r>
      <w:r>
        <w:t xml:space="preserve">animateur peut donner au groupe qui en fait la demande. </w:t>
      </w:r>
      <w:commentRangeStart w:id="9"/>
      <w:r w:rsidR="000C5F91">
        <w:t>Les</w:t>
      </w:r>
      <w:commentRangeEnd w:id="9"/>
      <w:r>
        <w:rPr>
          <w:rStyle w:val="CommentReference"/>
        </w:rPr>
        <w:commentReference w:id="9"/>
      </w:r>
      <w:r w:rsidR="000C5F91">
        <w:t xml:space="preserve"> </w:t>
      </w:r>
      <w:r w:rsidR="007A477F">
        <w:t xml:space="preserve">petites </w:t>
      </w:r>
      <w:r w:rsidR="000C5F91">
        <w:t>salles</w:t>
      </w:r>
      <w:r w:rsidR="007A477F">
        <w:t xml:space="preserve"> de travail</w:t>
      </w:r>
      <w:r w:rsidR="000C5F91">
        <w:t xml:space="preserve"> </w:t>
      </w:r>
      <w:r w:rsidR="00DD5D01">
        <w:t xml:space="preserve">Zoom </w:t>
      </w:r>
      <w:r w:rsidR="000C5F91">
        <w:t>ont un bouton d</w:t>
      </w:r>
      <w:r w:rsidR="0030188A">
        <w:t>’</w:t>
      </w:r>
      <w:r w:rsidR="000C5F91">
        <w:t xml:space="preserve">appel que le groupe peut utiliser pour demander </w:t>
      </w:r>
      <w:r w:rsidR="004F164E">
        <w:t>l</w:t>
      </w:r>
      <w:r w:rsidR="0030188A">
        <w:t>’</w:t>
      </w:r>
      <w:r w:rsidR="004F164E">
        <w:t>aide de l</w:t>
      </w:r>
      <w:r w:rsidR="0030188A">
        <w:t>’</w:t>
      </w:r>
      <w:r w:rsidR="004F164E">
        <w:t>animatrice ou de l</w:t>
      </w:r>
      <w:r w:rsidR="0030188A">
        <w:t>’</w:t>
      </w:r>
      <w:r w:rsidR="004F164E">
        <w:t>animateur ou de la modératrice ou du modérateur</w:t>
      </w:r>
      <w:r w:rsidR="004E0F8B">
        <w:t>.</w:t>
      </w:r>
    </w:p>
    <w:p w14:paraId="09B35EAB" w14:textId="572FF263" w:rsidR="00425763" w:rsidRPr="007116EB" w:rsidRDefault="004F164E">
      <w:pPr>
        <w:numPr>
          <w:ilvl w:val="0"/>
          <w:numId w:val="12"/>
        </w:numPr>
      </w:pPr>
      <w:r w:rsidRPr="007116EB">
        <w:t>Il y a un problème bonus facultatif à la fin du jeu d</w:t>
      </w:r>
      <w:r w:rsidR="0030188A">
        <w:t>’</w:t>
      </w:r>
      <w:r w:rsidRPr="007116EB">
        <w:t xml:space="preserve">évasion. Les groupes qui arrivent à le résoudre </w:t>
      </w:r>
      <w:r w:rsidR="00263F90">
        <w:t>obtiendront</w:t>
      </w:r>
      <w:r w:rsidRPr="007116EB">
        <w:t xml:space="preserve"> le nom d</w:t>
      </w:r>
      <w:r w:rsidR="0030188A">
        <w:t>’</w:t>
      </w:r>
      <w:r w:rsidR="00DD5D01">
        <w:t>un</w:t>
      </w:r>
      <w:r w:rsidRPr="007116EB">
        <w:t xml:space="preserve"> personnage mystère (Léonard de Vinci) qu</w:t>
      </w:r>
      <w:r w:rsidR="0030188A">
        <w:t>’</w:t>
      </w:r>
      <w:r w:rsidR="007642E9" w:rsidRPr="007116EB">
        <w:t>ils d</w:t>
      </w:r>
      <w:r w:rsidR="00DD5D01">
        <w:t>oivent</w:t>
      </w:r>
      <w:r w:rsidR="007642E9" w:rsidRPr="007116EB">
        <w:t xml:space="preserve"> transmettre à l</w:t>
      </w:r>
      <w:r w:rsidR="0030188A">
        <w:t>’</w:t>
      </w:r>
      <w:r w:rsidR="007642E9" w:rsidRPr="007116EB">
        <w:t>animatrice ou</w:t>
      </w:r>
      <w:r w:rsidR="007E4E31">
        <w:t xml:space="preserve"> à</w:t>
      </w:r>
      <w:r w:rsidR="007642E9" w:rsidRPr="007116EB">
        <w:t xml:space="preserve"> l</w:t>
      </w:r>
      <w:r w:rsidR="0030188A">
        <w:t>’</w:t>
      </w:r>
      <w:r w:rsidR="007642E9" w:rsidRPr="007116EB">
        <w:t>animateur par messagerie direct</w:t>
      </w:r>
      <w:r w:rsidR="00DD5D01">
        <w:t>e</w:t>
      </w:r>
      <w:r w:rsidR="007642E9" w:rsidRPr="007116EB">
        <w:t xml:space="preserve"> avec la fonction de clavardage. S</w:t>
      </w:r>
      <w:r w:rsidR="0030188A">
        <w:t>’</w:t>
      </w:r>
      <w:r w:rsidR="007642E9" w:rsidRPr="007116EB">
        <w:t>ils le font, le temps du groupe sera réduit de 5 minutes</w:t>
      </w:r>
      <w:r w:rsidR="00317FB8" w:rsidRPr="007116EB">
        <w:t xml:space="preserve">. </w:t>
      </w:r>
    </w:p>
    <w:p w14:paraId="41437D0B" w14:textId="36420D14" w:rsidR="00425763" w:rsidRPr="007116EB" w:rsidRDefault="00317FB8">
      <w:r w:rsidRPr="2E545F5D">
        <w:rPr>
          <w:b/>
          <w:bCs/>
        </w:rPr>
        <w:t>Part</w:t>
      </w:r>
      <w:r w:rsidR="00BB0E07" w:rsidRPr="2E545F5D">
        <w:rPr>
          <w:b/>
          <w:bCs/>
        </w:rPr>
        <w:t>ie 3</w:t>
      </w:r>
      <w:r w:rsidRPr="2E545F5D">
        <w:rPr>
          <w:b/>
          <w:bCs/>
        </w:rPr>
        <w:t xml:space="preserve"> : Discussion</w:t>
      </w:r>
      <w:r>
        <w:t xml:space="preserve"> [</w:t>
      </w:r>
      <w:r w:rsidRPr="2E545F5D">
        <w:rPr>
          <w:i/>
          <w:iCs/>
        </w:rPr>
        <w:t>10 minutes</w:t>
      </w:r>
      <w:r>
        <w:t>]</w:t>
      </w:r>
    </w:p>
    <w:p w14:paraId="5520EE4E" w14:textId="71B3E056" w:rsidR="00425763" w:rsidRPr="007116EB" w:rsidRDefault="007642E9">
      <w:pPr>
        <w:numPr>
          <w:ilvl w:val="0"/>
          <w:numId w:val="16"/>
        </w:numPr>
        <w:spacing w:after="0"/>
      </w:pPr>
      <w:r w:rsidRPr="007116EB">
        <w:t>L</w:t>
      </w:r>
      <w:r w:rsidR="0030188A">
        <w:t>’</w:t>
      </w:r>
      <w:r w:rsidRPr="007116EB">
        <w:t>animatrice ou l</w:t>
      </w:r>
      <w:r w:rsidR="0030188A">
        <w:t>’</w:t>
      </w:r>
      <w:r w:rsidRPr="007116EB">
        <w:t>animateur commence en invitant les participantes et participants à poser toute question qu</w:t>
      </w:r>
      <w:r w:rsidR="0030188A">
        <w:t>’</w:t>
      </w:r>
      <w:r w:rsidRPr="007116EB">
        <w:t>elles ou ils peuvent avoir à propos du jeu d</w:t>
      </w:r>
      <w:r w:rsidR="0030188A">
        <w:t>’</w:t>
      </w:r>
      <w:r w:rsidRPr="007116EB">
        <w:t>évasion</w:t>
      </w:r>
      <w:r w:rsidR="00317FB8" w:rsidRPr="007116EB">
        <w:t>.</w:t>
      </w:r>
      <w:r w:rsidR="007116EB">
        <w:t xml:space="preserve"> </w:t>
      </w:r>
    </w:p>
    <w:p w14:paraId="6B6301F9" w14:textId="3C988C98" w:rsidR="00425763" w:rsidRPr="007116EB" w:rsidRDefault="007642E9">
      <w:pPr>
        <w:numPr>
          <w:ilvl w:val="0"/>
          <w:numId w:val="16"/>
        </w:numPr>
        <w:spacing w:after="0"/>
      </w:pPr>
      <w:r w:rsidRPr="007116EB">
        <w:t>Ensuite, l</w:t>
      </w:r>
      <w:r w:rsidR="0030188A">
        <w:t>’</w:t>
      </w:r>
      <w:r w:rsidRPr="007116EB">
        <w:t>animatrice ou l</w:t>
      </w:r>
      <w:r w:rsidR="0030188A">
        <w:t>’</w:t>
      </w:r>
      <w:r w:rsidRPr="007116EB">
        <w:t xml:space="preserve">animateur </w:t>
      </w:r>
      <w:r w:rsidR="003E3528" w:rsidRPr="007116EB">
        <w:t>amorce</w:t>
      </w:r>
      <w:r w:rsidRPr="007116EB">
        <w:t xml:space="preserve"> une discussion sur </w:t>
      </w:r>
      <w:r w:rsidR="003E3528" w:rsidRPr="007116EB">
        <w:t xml:space="preserve">ce </w:t>
      </w:r>
      <w:r w:rsidRPr="007116EB">
        <w:t xml:space="preserve">que les participantes et participants </w:t>
      </w:r>
      <w:r w:rsidR="003E3528" w:rsidRPr="007116EB">
        <w:t>ont vu dans le cadre du jeu d</w:t>
      </w:r>
      <w:r w:rsidR="0030188A">
        <w:t>’</w:t>
      </w:r>
      <w:r w:rsidR="003E3528" w:rsidRPr="007116EB">
        <w:t xml:space="preserve">évasion. Voici quelques questions </w:t>
      </w:r>
      <w:r w:rsidR="00DD5D01">
        <w:t xml:space="preserve">suggérées pour </w:t>
      </w:r>
      <w:r w:rsidR="003E3528" w:rsidRPr="007116EB">
        <w:t>lancer le bal </w:t>
      </w:r>
      <w:r w:rsidR="00317FB8" w:rsidRPr="007116EB">
        <w:t>:</w:t>
      </w:r>
    </w:p>
    <w:p w14:paraId="504F8CEA" w14:textId="5347B5E9" w:rsidR="00425763" w:rsidRPr="007116EB" w:rsidRDefault="002E2484">
      <w:pPr>
        <w:numPr>
          <w:ilvl w:val="1"/>
          <w:numId w:val="16"/>
        </w:numPr>
        <w:spacing w:after="0"/>
      </w:pPr>
      <w:r>
        <w:t>À q</w:t>
      </w:r>
      <w:r w:rsidR="004B363D" w:rsidRPr="007116EB">
        <w:t xml:space="preserve">uels types de </w:t>
      </w:r>
      <w:r>
        <w:t>questions le jeu d</w:t>
      </w:r>
      <w:r w:rsidR="0030188A">
        <w:t>’</w:t>
      </w:r>
      <w:r>
        <w:t>évasion t</w:t>
      </w:r>
      <w:r w:rsidR="0030188A">
        <w:t>’</w:t>
      </w:r>
      <w:r>
        <w:t>a-t-il permis de répondre</w:t>
      </w:r>
      <w:r w:rsidR="004B363D" w:rsidRPr="007116EB">
        <w:t>? Était-ce une façon divertissant</w:t>
      </w:r>
      <w:r w:rsidR="00DD5D01">
        <w:t>e</w:t>
      </w:r>
      <w:r w:rsidR="004B363D" w:rsidRPr="007116EB">
        <w:t xml:space="preserve"> d</w:t>
      </w:r>
      <w:r w:rsidR="0030188A">
        <w:t>’</w:t>
      </w:r>
      <w:r w:rsidR="004B363D" w:rsidRPr="007116EB">
        <w:t xml:space="preserve">appliquer ce que tu as appris en classe? </w:t>
      </w:r>
      <w:r w:rsidR="004B363D" w:rsidRPr="007116EB">
        <w:rPr>
          <w:i/>
          <w:iCs/>
        </w:rPr>
        <w:t>Invites que pourrait utiliser l</w:t>
      </w:r>
      <w:r w:rsidR="0030188A">
        <w:rPr>
          <w:i/>
          <w:iCs/>
        </w:rPr>
        <w:t>’</w:t>
      </w:r>
      <w:r w:rsidR="004B363D" w:rsidRPr="007116EB">
        <w:rPr>
          <w:i/>
          <w:iCs/>
        </w:rPr>
        <w:t xml:space="preserve">animatrice </w:t>
      </w:r>
      <w:r w:rsidR="007E4E31">
        <w:rPr>
          <w:i/>
          <w:iCs/>
        </w:rPr>
        <w:t>ou</w:t>
      </w:r>
      <w:r w:rsidR="004B363D" w:rsidRPr="007116EB">
        <w:rPr>
          <w:i/>
          <w:iCs/>
        </w:rPr>
        <w:t xml:space="preserve"> l</w:t>
      </w:r>
      <w:r w:rsidR="0030188A">
        <w:rPr>
          <w:i/>
          <w:iCs/>
        </w:rPr>
        <w:t>’</w:t>
      </w:r>
      <w:r w:rsidR="004B363D" w:rsidRPr="007116EB">
        <w:rPr>
          <w:i/>
          <w:iCs/>
        </w:rPr>
        <w:t>animateur si les participantes et participants n</w:t>
      </w:r>
      <w:r w:rsidR="0030188A">
        <w:rPr>
          <w:i/>
          <w:iCs/>
        </w:rPr>
        <w:t>’</w:t>
      </w:r>
      <w:r w:rsidR="004B363D" w:rsidRPr="007116EB">
        <w:rPr>
          <w:i/>
          <w:iCs/>
        </w:rPr>
        <w:t>offrent pas de réponses </w:t>
      </w:r>
      <w:r w:rsidR="00932910" w:rsidRPr="007116EB">
        <w:rPr>
          <w:i/>
          <w:iCs/>
        </w:rPr>
        <w:t>:</w:t>
      </w:r>
    </w:p>
    <w:p w14:paraId="0BD46A35" w14:textId="082C2B96" w:rsidR="004B363D" w:rsidRPr="007116EB" w:rsidRDefault="004B363D" w:rsidP="00932910">
      <w:pPr>
        <w:numPr>
          <w:ilvl w:val="2"/>
          <w:numId w:val="16"/>
        </w:numPr>
        <w:spacing w:after="0"/>
      </w:pPr>
      <w:r w:rsidRPr="007116EB">
        <w:t xml:space="preserve">Pour calculer les hauteurs (p. ex, des lasers) </w:t>
      </w:r>
    </w:p>
    <w:p w14:paraId="06B7D8EE" w14:textId="314B4AF7" w:rsidR="001D600B" w:rsidRPr="007116EB" w:rsidRDefault="004B363D" w:rsidP="001D600B">
      <w:pPr>
        <w:numPr>
          <w:ilvl w:val="2"/>
          <w:numId w:val="16"/>
        </w:numPr>
        <w:spacing w:after="0"/>
      </w:pPr>
      <w:r w:rsidRPr="007116EB">
        <w:t xml:space="preserve">Pour calculer les </w:t>
      </w:r>
      <w:r w:rsidR="00932910" w:rsidRPr="007116EB">
        <w:t xml:space="preserve">distances </w:t>
      </w:r>
      <w:r w:rsidR="001D600B" w:rsidRPr="007116EB">
        <w:t>(</w:t>
      </w:r>
      <w:r w:rsidRPr="007116EB">
        <w:t>p. ex., la distance d</w:t>
      </w:r>
      <w:r w:rsidR="0030188A">
        <w:t>’</w:t>
      </w:r>
      <w:r w:rsidRPr="007116EB">
        <w:t>un saut)</w:t>
      </w:r>
    </w:p>
    <w:p w14:paraId="2559E50E" w14:textId="60CA8CDC" w:rsidR="004B363D" w:rsidRPr="007116EB" w:rsidRDefault="004B363D" w:rsidP="001D600B">
      <w:pPr>
        <w:numPr>
          <w:ilvl w:val="2"/>
          <w:numId w:val="16"/>
        </w:numPr>
        <w:spacing w:after="0"/>
      </w:pPr>
      <w:r w:rsidRPr="007116EB">
        <w:t>Pour mesurer des angles (p. ex., le faisceau d</w:t>
      </w:r>
      <w:r w:rsidR="0030188A">
        <w:t>’</w:t>
      </w:r>
      <w:r w:rsidRPr="007116EB">
        <w:t>une lampe de poche)</w:t>
      </w:r>
    </w:p>
    <w:p w14:paraId="16DDD6BC" w14:textId="590823AE" w:rsidR="00425763" w:rsidRPr="007116EB" w:rsidRDefault="004B363D" w:rsidP="004B363D">
      <w:pPr>
        <w:pStyle w:val="ListParagraph"/>
        <w:numPr>
          <w:ilvl w:val="1"/>
          <w:numId w:val="16"/>
        </w:numPr>
        <w:rPr>
          <w:i/>
          <w:iCs/>
        </w:rPr>
      </w:pPr>
      <w:r w:rsidRPr="007116EB">
        <w:t>Quelles applications de la trigonométrie dans la vie de tous les jours a</w:t>
      </w:r>
      <w:r w:rsidR="002E2484">
        <w:t>s-tu vues</w:t>
      </w:r>
      <w:r w:rsidRPr="007116EB">
        <w:t xml:space="preserve"> dans le cadre du jeu d</w:t>
      </w:r>
      <w:r w:rsidR="0030188A">
        <w:t>’</w:t>
      </w:r>
      <w:r w:rsidRPr="007116EB">
        <w:t xml:space="preserve">évasion? </w:t>
      </w:r>
      <w:r w:rsidRPr="007116EB">
        <w:rPr>
          <w:i/>
          <w:iCs/>
        </w:rPr>
        <w:t>Invites que pourrait utiliser l</w:t>
      </w:r>
      <w:r w:rsidR="0030188A">
        <w:rPr>
          <w:i/>
          <w:iCs/>
        </w:rPr>
        <w:t>’</w:t>
      </w:r>
      <w:r w:rsidRPr="007116EB">
        <w:rPr>
          <w:i/>
          <w:iCs/>
        </w:rPr>
        <w:t xml:space="preserve">animatrice </w:t>
      </w:r>
      <w:r w:rsidR="007E4E31">
        <w:rPr>
          <w:i/>
          <w:iCs/>
        </w:rPr>
        <w:t>ou</w:t>
      </w:r>
      <w:r w:rsidRPr="007116EB">
        <w:rPr>
          <w:i/>
          <w:iCs/>
        </w:rPr>
        <w:t xml:space="preserve"> l</w:t>
      </w:r>
      <w:r w:rsidR="0030188A">
        <w:rPr>
          <w:i/>
          <w:iCs/>
        </w:rPr>
        <w:t>’</w:t>
      </w:r>
      <w:r w:rsidRPr="007116EB">
        <w:rPr>
          <w:i/>
          <w:iCs/>
        </w:rPr>
        <w:t>animateur si les participantes et participants n</w:t>
      </w:r>
      <w:r w:rsidR="0030188A">
        <w:rPr>
          <w:i/>
          <w:iCs/>
        </w:rPr>
        <w:t>’</w:t>
      </w:r>
      <w:r w:rsidRPr="007116EB">
        <w:rPr>
          <w:i/>
          <w:iCs/>
        </w:rPr>
        <w:t xml:space="preserve">offrent pas de réponses </w:t>
      </w:r>
      <w:r w:rsidR="001D600B" w:rsidRPr="007116EB">
        <w:rPr>
          <w:i/>
          <w:iCs/>
        </w:rPr>
        <w:t>:</w:t>
      </w:r>
    </w:p>
    <w:p w14:paraId="51FB3F29" w14:textId="0358168E" w:rsidR="001D600B" w:rsidRPr="007116EB" w:rsidRDefault="004B363D" w:rsidP="001D600B">
      <w:pPr>
        <w:numPr>
          <w:ilvl w:val="2"/>
          <w:numId w:val="16"/>
        </w:numPr>
        <w:spacing w:after="0"/>
      </w:pPr>
      <w:r w:rsidRPr="007116EB">
        <w:lastRenderedPageBreak/>
        <w:t>Calculer la taille d</w:t>
      </w:r>
      <w:r w:rsidR="0030188A">
        <w:t>’</w:t>
      </w:r>
      <w:r w:rsidRPr="007116EB">
        <w:t xml:space="preserve">objets pour établir si quelque chose </w:t>
      </w:r>
      <w:r w:rsidR="002E2484">
        <w:t>peut s</w:t>
      </w:r>
      <w:r w:rsidR="0030188A">
        <w:t>’</w:t>
      </w:r>
      <w:r w:rsidR="002E2484">
        <w:t>insérer</w:t>
      </w:r>
      <w:r w:rsidR="00FF67D5" w:rsidRPr="007116EB">
        <w:t xml:space="preserve"> dans quelque chose d</w:t>
      </w:r>
      <w:r w:rsidR="0030188A">
        <w:t>’</w:t>
      </w:r>
      <w:r w:rsidR="00FF67D5" w:rsidRPr="007116EB">
        <w:t>autre</w:t>
      </w:r>
    </w:p>
    <w:p w14:paraId="6636D0F9" w14:textId="6394AECB" w:rsidR="001D600B" w:rsidRPr="007116EB" w:rsidRDefault="00FF67D5" w:rsidP="001D600B">
      <w:pPr>
        <w:numPr>
          <w:ilvl w:val="2"/>
          <w:numId w:val="16"/>
        </w:numPr>
        <w:spacing w:after="0"/>
      </w:pPr>
      <w:r w:rsidRPr="007116EB">
        <w:t>Établir s</w:t>
      </w:r>
      <w:r w:rsidR="0030188A">
        <w:t>’</w:t>
      </w:r>
      <w:r w:rsidRPr="007116EB">
        <w:t>il est possible d</w:t>
      </w:r>
      <w:r w:rsidR="0030188A">
        <w:t>’</w:t>
      </w:r>
      <w:r w:rsidRPr="007116EB">
        <w:t>atteindre certaines distan</w:t>
      </w:r>
      <w:r w:rsidR="001D600B" w:rsidRPr="007116EB">
        <w:t xml:space="preserve">ces </w:t>
      </w:r>
    </w:p>
    <w:p w14:paraId="66E5BAFD" w14:textId="1C849248" w:rsidR="004B363D" w:rsidRPr="007116EB" w:rsidRDefault="00FF67D5" w:rsidP="00FF67D5">
      <w:pPr>
        <w:pStyle w:val="ListParagraph"/>
        <w:numPr>
          <w:ilvl w:val="1"/>
          <w:numId w:val="16"/>
        </w:numPr>
        <w:rPr>
          <w:i/>
          <w:iCs/>
        </w:rPr>
      </w:pPr>
      <w:r w:rsidRPr="007116EB">
        <w:t>Quel</w:t>
      </w:r>
      <w:r w:rsidR="001D0AC3">
        <w:t>s</w:t>
      </w:r>
      <w:r w:rsidRPr="007116EB">
        <w:t xml:space="preserve"> genre</w:t>
      </w:r>
      <w:r w:rsidR="001D0AC3">
        <w:t>s</w:t>
      </w:r>
      <w:r w:rsidRPr="007116EB">
        <w:t xml:space="preserve"> de </w:t>
      </w:r>
      <w:r w:rsidR="00F95189">
        <w:t>profession</w:t>
      </w:r>
      <w:r w:rsidR="001D0AC3">
        <w:t>s</w:t>
      </w:r>
      <w:r w:rsidR="00F95189">
        <w:t xml:space="preserve"> </w:t>
      </w:r>
      <w:r w:rsidR="001D0AC3">
        <w:t>font</w:t>
      </w:r>
      <w:r w:rsidRPr="007116EB">
        <w:t xml:space="preserve"> usage important de la trigonométrie? </w:t>
      </w:r>
      <w:r w:rsidR="004B363D" w:rsidRPr="007116EB">
        <w:rPr>
          <w:i/>
          <w:iCs/>
        </w:rPr>
        <w:t>Invites que pourrait utiliser l</w:t>
      </w:r>
      <w:r w:rsidR="0030188A">
        <w:rPr>
          <w:i/>
          <w:iCs/>
        </w:rPr>
        <w:t>’</w:t>
      </w:r>
      <w:r w:rsidR="004B363D" w:rsidRPr="007116EB">
        <w:rPr>
          <w:i/>
          <w:iCs/>
        </w:rPr>
        <w:t xml:space="preserve">animatrice </w:t>
      </w:r>
      <w:r w:rsidR="007E4E31">
        <w:rPr>
          <w:i/>
          <w:iCs/>
        </w:rPr>
        <w:t>ou</w:t>
      </w:r>
      <w:r w:rsidR="004B363D" w:rsidRPr="007116EB">
        <w:rPr>
          <w:i/>
          <w:iCs/>
        </w:rPr>
        <w:t xml:space="preserve"> l</w:t>
      </w:r>
      <w:r w:rsidR="0030188A">
        <w:rPr>
          <w:i/>
          <w:iCs/>
        </w:rPr>
        <w:t>’</w:t>
      </w:r>
      <w:r w:rsidR="004B363D" w:rsidRPr="007116EB">
        <w:rPr>
          <w:i/>
          <w:iCs/>
        </w:rPr>
        <w:t>animateur si les participantes et participants n</w:t>
      </w:r>
      <w:r w:rsidR="0030188A">
        <w:rPr>
          <w:i/>
          <w:iCs/>
        </w:rPr>
        <w:t>’</w:t>
      </w:r>
      <w:r w:rsidR="004B363D" w:rsidRPr="007116EB">
        <w:rPr>
          <w:i/>
          <w:iCs/>
        </w:rPr>
        <w:t>offrent pas de réponses :</w:t>
      </w:r>
    </w:p>
    <w:p w14:paraId="1A9DD273" w14:textId="5AF1FE0B" w:rsidR="001D600B" w:rsidRPr="007116EB" w:rsidRDefault="00FF67D5" w:rsidP="001D600B">
      <w:pPr>
        <w:numPr>
          <w:ilvl w:val="2"/>
          <w:numId w:val="16"/>
        </w:numPr>
        <w:spacing w:after="0"/>
      </w:pPr>
      <w:r w:rsidRPr="007116EB">
        <w:t>Animation par ordinateur</w:t>
      </w:r>
      <w:r w:rsidR="001D600B" w:rsidRPr="007116EB">
        <w:t xml:space="preserve"> </w:t>
      </w:r>
    </w:p>
    <w:p w14:paraId="3735B7D7" w14:textId="03550070" w:rsidR="001D600B" w:rsidRPr="007116EB" w:rsidRDefault="001D600B" w:rsidP="001D600B">
      <w:pPr>
        <w:numPr>
          <w:ilvl w:val="2"/>
          <w:numId w:val="16"/>
        </w:numPr>
        <w:spacing w:after="0"/>
      </w:pPr>
      <w:r w:rsidRPr="007116EB">
        <w:t>Architect</w:t>
      </w:r>
      <w:r w:rsidR="00FF67D5" w:rsidRPr="007116EB">
        <w:t>ure</w:t>
      </w:r>
    </w:p>
    <w:p w14:paraId="43AC31EA" w14:textId="17486070" w:rsidR="00071B16" w:rsidRPr="007116EB" w:rsidRDefault="00FF67D5" w:rsidP="001D600B">
      <w:pPr>
        <w:numPr>
          <w:ilvl w:val="2"/>
          <w:numId w:val="16"/>
        </w:numPr>
        <w:spacing w:after="0"/>
      </w:pPr>
      <w:r w:rsidRPr="007116EB">
        <w:t>Génie civil</w:t>
      </w:r>
    </w:p>
    <w:p w14:paraId="3BEB7E68" w14:textId="77777777" w:rsidR="009E2522" w:rsidRPr="007116EB" w:rsidRDefault="009E2522" w:rsidP="00932910"/>
    <w:p w14:paraId="23374F16" w14:textId="1AA98950" w:rsidR="00425763" w:rsidRPr="007116EB" w:rsidRDefault="00317FB8" w:rsidP="00932910">
      <w:r w:rsidRPr="2E545F5D">
        <w:rPr>
          <w:b/>
          <w:bCs/>
        </w:rPr>
        <w:t>Conclusion</w:t>
      </w:r>
      <w:r>
        <w:t xml:space="preserve"> [</w:t>
      </w:r>
      <w:r w:rsidRPr="2E545F5D">
        <w:rPr>
          <w:i/>
          <w:iCs/>
        </w:rPr>
        <w:t>5 minutes</w:t>
      </w:r>
      <w:r>
        <w:t>]</w:t>
      </w:r>
    </w:p>
    <w:p w14:paraId="1BE1D011" w14:textId="4DA78B27" w:rsidR="00425763" w:rsidRPr="00831E09" w:rsidRDefault="00FF67D5">
      <w:pPr>
        <w:numPr>
          <w:ilvl w:val="0"/>
          <w:numId w:val="4"/>
        </w:numPr>
        <w:spacing w:after="0"/>
      </w:pPr>
      <w:r w:rsidRPr="00831E09">
        <w:t>L</w:t>
      </w:r>
      <w:r w:rsidR="0030188A" w:rsidRPr="00831E09">
        <w:t>’</w:t>
      </w:r>
      <w:r w:rsidRPr="00831E09">
        <w:t>animatrice ou l</w:t>
      </w:r>
      <w:r w:rsidR="0030188A" w:rsidRPr="00831E09">
        <w:t>’</w:t>
      </w:r>
      <w:r w:rsidRPr="00831E09">
        <w:t>animateur</w:t>
      </w:r>
      <w:r w:rsidR="007116EB" w:rsidRPr="00831E09">
        <w:t xml:space="preserve"> </w:t>
      </w:r>
      <w:r w:rsidRPr="00831E09">
        <w:t>conclu</w:t>
      </w:r>
      <w:r w:rsidR="007E4E31" w:rsidRPr="00831E09">
        <w:t>t</w:t>
      </w:r>
      <w:r w:rsidRPr="00831E09">
        <w:t xml:space="preserve"> en récapitulant les principaux points</w:t>
      </w:r>
      <w:r w:rsidR="002E2484" w:rsidRPr="00831E09">
        <w:t>,</w:t>
      </w:r>
      <w:r w:rsidRPr="00831E09">
        <w:t xml:space="preserve"> puis demand</w:t>
      </w:r>
      <w:r w:rsidR="002E2484" w:rsidRPr="00831E09">
        <w:t>e</w:t>
      </w:r>
      <w:r w:rsidRPr="00831E09">
        <w:t xml:space="preserve"> aux participant</w:t>
      </w:r>
      <w:r w:rsidR="007116EB" w:rsidRPr="00831E09">
        <w:t>e</w:t>
      </w:r>
      <w:r w:rsidRPr="00831E09">
        <w:t>s et</w:t>
      </w:r>
      <w:r w:rsidR="007116EB" w:rsidRPr="00831E09">
        <w:t xml:space="preserve"> aux</w:t>
      </w:r>
      <w:r w:rsidRPr="00831E09">
        <w:t xml:space="preserve"> participants si elles ou s</w:t>
      </w:r>
      <w:r w:rsidR="0030188A" w:rsidRPr="00831E09">
        <w:t>’</w:t>
      </w:r>
      <w:r w:rsidRPr="00831E09">
        <w:t xml:space="preserve">ils </w:t>
      </w:r>
      <w:r w:rsidR="007E4E31" w:rsidRPr="00831E09">
        <w:t>ont d’ultimes</w:t>
      </w:r>
      <w:r w:rsidRPr="00831E09">
        <w:t xml:space="preserve"> questions ou observations. Ensuite, l</w:t>
      </w:r>
      <w:r w:rsidR="0030188A" w:rsidRPr="00831E09">
        <w:t>’</w:t>
      </w:r>
      <w:r w:rsidRPr="00831E09">
        <w:t>animatrice ou l</w:t>
      </w:r>
      <w:r w:rsidR="0030188A" w:rsidRPr="00831E09">
        <w:t>’</w:t>
      </w:r>
      <w:r w:rsidRPr="00831E09">
        <w:t>animateur</w:t>
      </w:r>
      <w:r w:rsidR="00013FCD" w:rsidRPr="00831E09">
        <w:t xml:space="preserve"> invite</w:t>
      </w:r>
      <w:r w:rsidR="00013556" w:rsidRPr="00831E09">
        <w:t xml:space="preserve"> les</w:t>
      </w:r>
      <w:r w:rsidR="00013FCD" w:rsidRPr="00831E09">
        <w:t xml:space="preserve"> participant</w:t>
      </w:r>
      <w:r w:rsidR="00013556" w:rsidRPr="00831E09">
        <w:t xml:space="preserve">es et participants </w:t>
      </w:r>
      <w:r w:rsidR="002E2484" w:rsidRPr="00831E09">
        <w:t>de même que</w:t>
      </w:r>
      <w:r w:rsidR="00013556" w:rsidRPr="00831E09">
        <w:t xml:space="preserve"> l</w:t>
      </w:r>
      <w:r w:rsidR="0030188A" w:rsidRPr="00831E09">
        <w:t>’</w:t>
      </w:r>
      <w:r w:rsidR="00013556" w:rsidRPr="00831E09">
        <w:t>enseignante ou l</w:t>
      </w:r>
      <w:r w:rsidR="0030188A" w:rsidRPr="00831E09">
        <w:t>’</w:t>
      </w:r>
      <w:r w:rsidR="00013556" w:rsidRPr="00831E09">
        <w:t>enseignant à remplir l</w:t>
      </w:r>
      <w:r w:rsidR="0030188A" w:rsidRPr="00831E09">
        <w:t>’</w:t>
      </w:r>
      <w:r w:rsidR="00013556" w:rsidRPr="00831E09">
        <w:t>évaluation de l</w:t>
      </w:r>
      <w:r w:rsidR="0030188A" w:rsidRPr="00831E09">
        <w:t>’</w:t>
      </w:r>
      <w:r w:rsidR="00013556" w:rsidRPr="00831E09">
        <w:t>atelier</w:t>
      </w:r>
      <w:r w:rsidR="00013FCD" w:rsidRPr="00831E09">
        <w:t xml:space="preserve"> (</w:t>
      </w:r>
      <w:r w:rsidR="00013556" w:rsidRPr="00831E09">
        <w:t>ci-dessous</w:t>
      </w:r>
      <w:r w:rsidR="00013FCD" w:rsidRPr="00831E09">
        <w:t>)</w:t>
      </w:r>
      <w:r w:rsidR="00317FB8" w:rsidRPr="00831E09">
        <w:t>.</w:t>
      </w:r>
    </w:p>
    <w:p w14:paraId="52B531D7" w14:textId="29F52928" w:rsidR="00D45188" w:rsidRPr="00D45188" w:rsidRDefault="00D45188" w:rsidP="00D45188">
      <w:pPr>
        <w:numPr>
          <w:ilvl w:val="1"/>
          <w:numId w:val="4"/>
        </w:numPr>
      </w:pPr>
      <w:r w:rsidRPr="00D45188">
        <w:t xml:space="preserve">Sondage élève : </w:t>
      </w:r>
      <w:hyperlink r:id="rId17" w:history="1">
        <w:r w:rsidRPr="00D45188">
          <w:rPr>
            <w:rStyle w:val="Hyperlink"/>
          </w:rPr>
          <w:t>https://forms.office.com/Pages/ResponsePage.aspx?id=GBNTNBFw1E-H8KQ4FsSb0L8N1d_yUs5Bh2luzDQRh6BUREJOU09URjkwUFdURUhLOExMUVFGTlhDOC4u</w:t>
        </w:r>
      </w:hyperlink>
      <w:r>
        <w:t xml:space="preserve"> </w:t>
      </w:r>
      <w:r w:rsidRPr="00D45188">
        <w:t xml:space="preserve"> </w:t>
      </w:r>
    </w:p>
    <w:p w14:paraId="0C45F966" w14:textId="5073F554" w:rsidR="00D45188" w:rsidRPr="00D45188" w:rsidRDefault="00D45188" w:rsidP="00D45188">
      <w:pPr>
        <w:numPr>
          <w:ilvl w:val="1"/>
          <w:numId w:val="4"/>
        </w:numPr>
      </w:pPr>
      <w:r w:rsidRPr="00D45188">
        <w:t xml:space="preserve">Sondage enseignant : </w:t>
      </w:r>
      <w:hyperlink r:id="rId18" w:history="1">
        <w:r w:rsidRPr="00D45188">
          <w:rPr>
            <w:rStyle w:val="Hyperlink"/>
          </w:rPr>
          <w:t>https://forms.office.com/Pages/ResponsePage.aspx?id=GBNTNBFw1E-H8KQ4FsSb0L8N1d_yUs5Bh2luzDQRh6BUM0hIMkFEV0oxSlo5MkJHTDBMRE5YUjVITy4u</w:t>
        </w:r>
      </w:hyperlink>
      <w:r>
        <w:t xml:space="preserve"> </w:t>
      </w:r>
      <w:r w:rsidRPr="00D45188">
        <w:t xml:space="preserve"> </w:t>
      </w:r>
    </w:p>
    <w:p w14:paraId="00F9A7E9" w14:textId="77777777" w:rsidR="00425763" w:rsidRPr="007116EB" w:rsidRDefault="00317FB8">
      <w:pPr>
        <w:rPr>
          <w:b/>
        </w:rPr>
      </w:pPr>
      <w:r w:rsidRPr="007116EB">
        <w:rPr>
          <w:b/>
        </w:rPr>
        <w:t xml:space="preserve"> </w:t>
      </w:r>
    </w:p>
    <w:p w14:paraId="04AB380A" w14:textId="77777777" w:rsidR="00425763" w:rsidRPr="007116EB" w:rsidRDefault="00425763">
      <w:pPr>
        <w:rPr>
          <w:i/>
          <w:color w:val="000000"/>
        </w:rPr>
      </w:pPr>
    </w:p>
    <w:p w14:paraId="3791996C" w14:textId="77777777" w:rsidR="00425763" w:rsidRPr="007116EB" w:rsidRDefault="00317FB8">
      <w:pPr>
        <w:rPr>
          <w:i/>
          <w:color w:val="000000"/>
        </w:rPr>
      </w:pPr>
      <w:r w:rsidRPr="007116EB">
        <w:br w:type="page"/>
      </w:r>
    </w:p>
    <w:p w14:paraId="67B795A3" w14:textId="12FC2DF6" w:rsidR="00425763" w:rsidRPr="007116EB" w:rsidRDefault="00BB3076">
      <w:pPr>
        <w:pStyle w:val="Heading1"/>
        <w:jc w:val="center"/>
      </w:pPr>
      <w:bookmarkStart w:id="10" w:name="_Toc103010308"/>
      <w:r w:rsidRPr="007116EB">
        <w:lastRenderedPageBreak/>
        <w:t xml:space="preserve">TEXTE SUR </w:t>
      </w:r>
      <w:r w:rsidR="0011481C" w:rsidRPr="007116EB">
        <w:t>GOOGLE FORMS</w:t>
      </w:r>
      <w:bookmarkEnd w:id="10"/>
    </w:p>
    <w:p w14:paraId="08F48129" w14:textId="3F86BD89" w:rsidR="00425763" w:rsidRPr="007116EB" w:rsidRDefault="009B6A01">
      <w:pPr>
        <w:rPr>
          <w:rFonts w:ascii="Arial" w:eastAsia="Arial" w:hAnsi="Arial" w:cs="Arial"/>
        </w:rPr>
      </w:pPr>
      <w:r>
        <w:rPr>
          <w:rFonts w:ascii="Arial" w:eastAsia="Arial" w:hAnsi="Arial" w:cs="Arial"/>
        </w:rPr>
        <w:t>Présentation</w:t>
      </w:r>
      <w:r w:rsidR="00317FB8" w:rsidRPr="007116EB">
        <w:rPr>
          <w:rFonts w:ascii="Arial" w:eastAsia="Arial" w:hAnsi="Arial" w:cs="Arial"/>
        </w:rPr>
        <w:t xml:space="preserve">/instructions: </w:t>
      </w:r>
    </w:p>
    <w:p w14:paraId="4B043F1B" w14:textId="7764FFDF" w:rsidR="002A4916" w:rsidRPr="007116EB" w:rsidRDefault="002A4916" w:rsidP="002A4916">
      <w:pPr>
        <w:rPr>
          <w:rFonts w:ascii="Arial" w:eastAsia="Arial" w:hAnsi="Arial" w:cs="Arial"/>
        </w:rPr>
      </w:pPr>
      <w:r w:rsidRPr="007116EB">
        <w:rPr>
          <w:rFonts w:ascii="Arial" w:eastAsia="Arial" w:hAnsi="Arial" w:cs="Arial"/>
        </w:rPr>
        <w:t>C</w:t>
      </w:r>
      <w:r w:rsidR="0030188A">
        <w:rPr>
          <w:rFonts w:ascii="Arial" w:eastAsia="Arial" w:hAnsi="Arial" w:cs="Arial"/>
        </w:rPr>
        <w:t>’</w:t>
      </w:r>
      <w:r w:rsidRPr="007116EB">
        <w:rPr>
          <w:rFonts w:ascii="Arial" w:eastAsia="Arial" w:hAnsi="Arial" w:cs="Arial"/>
        </w:rPr>
        <w:t>est la nuit du 24 avril 1986, la nuit où tu t</w:t>
      </w:r>
      <w:r w:rsidR="0030188A">
        <w:rPr>
          <w:rFonts w:ascii="Arial" w:eastAsia="Arial" w:hAnsi="Arial" w:cs="Arial"/>
        </w:rPr>
        <w:t>’</w:t>
      </w:r>
      <w:r w:rsidRPr="007116EB">
        <w:rPr>
          <w:rFonts w:ascii="Arial" w:eastAsia="Arial" w:hAnsi="Arial" w:cs="Arial"/>
        </w:rPr>
        <w:t>apprêtes à cambrioler le plus célèbre musée des beaux-arts du monde, le Louvre. Ton but? T</w:t>
      </w:r>
      <w:r w:rsidR="0030188A">
        <w:rPr>
          <w:rFonts w:ascii="Arial" w:eastAsia="Arial" w:hAnsi="Arial" w:cs="Arial"/>
        </w:rPr>
        <w:t>’</w:t>
      </w:r>
      <w:r w:rsidRPr="007116EB">
        <w:rPr>
          <w:rFonts w:ascii="Arial" w:eastAsia="Arial" w:hAnsi="Arial" w:cs="Arial"/>
        </w:rPr>
        <w:t xml:space="preserve">emparer de </w:t>
      </w:r>
      <w:r w:rsidR="0042213A" w:rsidRPr="007116EB">
        <w:rPr>
          <w:rFonts w:ascii="Arial" w:eastAsia="Arial" w:hAnsi="Arial" w:cs="Arial"/>
        </w:rPr>
        <w:t>La Joconde</w:t>
      </w:r>
      <w:r w:rsidR="00463278">
        <w:rPr>
          <w:rFonts w:ascii="Arial" w:eastAsia="Arial" w:hAnsi="Arial" w:cs="Arial"/>
        </w:rPr>
        <w:t>!</w:t>
      </w:r>
      <w:r w:rsidRPr="007116EB">
        <w:rPr>
          <w:rFonts w:ascii="Arial" w:eastAsia="Arial" w:hAnsi="Arial" w:cs="Arial"/>
        </w:rPr>
        <w:t xml:space="preserve"> Y parviendras-tu? Ou te feras-tu pincer et jeter en prison? Les règles sont les suivantes : tu dois résoudre chaque problème qui t</w:t>
      </w:r>
      <w:r w:rsidR="0030188A">
        <w:rPr>
          <w:rFonts w:ascii="Arial" w:eastAsia="Arial" w:hAnsi="Arial" w:cs="Arial"/>
        </w:rPr>
        <w:t>’</w:t>
      </w:r>
      <w:r w:rsidRPr="007116EB">
        <w:rPr>
          <w:rFonts w:ascii="Arial" w:eastAsia="Arial" w:hAnsi="Arial" w:cs="Arial"/>
        </w:rPr>
        <w:t>est présenté</w:t>
      </w:r>
      <w:r w:rsidR="00463278">
        <w:rPr>
          <w:rFonts w:ascii="Arial" w:eastAsia="Arial" w:hAnsi="Arial" w:cs="Arial"/>
        </w:rPr>
        <w:t>,</w:t>
      </w:r>
      <w:r w:rsidRPr="007116EB">
        <w:rPr>
          <w:rFonts w:ascii="Arial" w:eastAsia="Arial" w:hAnsi="Arial" w:cs="Arial"/>
        </w:rPr>
        <w:t xml:space="preserve"> dans l</w:t>
      </w:r>
      <w:r w:rsidR="0030188A">
        <w:rPr>
          <w:rFonts w:ascii="Arial" w:eastAsia="Arial" w:hAnsi="Arial" w:cs="Arial"/>
        </w:rPr>
        <w:t>’</w:t>
      </w:r>
      <w:r w:rsidRPr="007116EB">
        <w:rPr>
          <w:rFonts w:ascii="Arial" w:eastAsia="Arial" w:hAnsi="Arial" w:cs="Arial"/>
        </w:rPr>
        <w:t>ordre. C</w:t>
      </w:r>
      <w:r w:rsidR="0030188A">
        <w:rPr>
          <w:rFonts w:ascii="Arial" w:eastAsia="Arial" w:hAnsi="Arial" w:cs="Arial"/>
        </w:rPr>
        <w:t>’</w:t>
      </w:r>
      <w:r w:rsidRPr="007116EB">
        <w:rPr>
          <w:rFonts w:ascii="Arial" w:eastAsia="Arial" w:hAnsi="Arial" w:cs="Arial"/>
        </w:rPr>
        <w:t>est une course</w:t>
      </w:r>
      <w:r w:rsidR="00C3630C" w:rsidRPr="007116EB">
        <w:rPr>
          <w:rFonts w:ascii="Arial" w:eastAsia="Arial" w:hAnsi="Arial" w:cs="Arial"/>
        </w:rPr>
        <w:t xml:space="preserve"> contre la montre,</w:t>
      </w:r>
      <w:r w:rsidRPr="007116EB">
        <w:rPr>
          <w:rFonts w:ascii="Arial" w:eastAsia="Arial" w:hAnsi="Arial" w:cs="Arial"/>
        </w:rPr>
        <w:t xml:space="preserve"> entre toi et les autres voleuses et voleurs. Qui s</w:t>
      </w:r>
      <w:r w:rsidR="0030188A">
        <w:rPr>
          <w:rFonts w:ascii="Arial" w:eastAsia="Arial" w:hAnsi="Arial" w:cs="Arial"/>
        </w:rPr>
        <w:t>’</w:t>
      </w:r>
      <w:r w:rsidRPr="007116EB">
        <w:rPr>
          <w:rFonts w:ascii="Arial" w:eastAsia="Arial" w:hAnsi="Arial" w:cs="Arial"/>
        </w:rPr>
        <w:t xml:space="preserve">en sortira le plus vite? </w:t>
      </w:r>
    </w:p>
    <w:p w14:paraId="6A5DEB38" w14:textId="42090199" w:rsidR="0025156B" w:rsidRDefault="0025156B">
      <w:pPr>
        <w:rPr>
          <w:rFonts w:ascii="Arial" w:eastAsia="Arial" w:hAnsi="Arial" w:cs="Arial"/>
        </w:rPr>
      </w:pPr>
      <w:r w:rsidRPr="0025156B">
        <w:rPr>
          <w:rFonts w:ascii="Arial" w:eastAsia="Arial" w:hAnsi="Arial" w:cs="Arial"/>
        </w:rPr>
        <w:t>Tu accompliras ton larcin avec 3 à 5 comparses. Vous avez 45 minutes pour vous évader avec La Joconde. Si nécessaire, vous disposez d’un indice que vous pouvez demander à l’animatrice ou à l’animateur si vous arrivez à une impasse. Tu trouveras aussi</w:t>
      </w:r>
      <w:r w:rsidR="00463278">
        <w:rPr>
          <w:rFonts w:ascii="Arial" w:eastAsia="Arial" w:hAnsi="Arial" w:cs="Arial"/>
        </w:rPr>
        <w:t>,</w:t>
      </w:r>
      <w:r w:rsidRPr="0025156B">
        <w:rPr>
          <w:rFonts w:ascii="Arial" w:eastAsia="Arial" w:hAnsi="Arial" w:cs="Arial"/>
        </w:rPr>
        <w:t xml:space="preserve"> dans ta trousse</w:t>
      </w:r>
      <w:r w:rsidR="00463278">
        <w:rPr>
          <w:rFonts w:ascii="Arial" w:eastAsia="Arial" w:hAnsi="Arial" w:cs="Arial"/>
        </w:rPr>
        <w:t>,</w:t>
      </w:r>
      <w:r w:rsidRPr="0025156B">
        <w:rPr>
          <w:rFonts w:ascii="Arial" w:eastAsia="Arial" w:hAnsi="Arial" w:cs="Arial"/>
        </w:rPr>
        <w:t xml:space="preserve"> une feuille d’équations et des ressources supplémentaires qui pourraient vous être utiles, à toi et à ton groupe. Si vous terminez le jeu d’évasion avant l’échéance, vous pouvez répondre à une question bonus qui réduira votre temps de 5 minutes. Bonne chance et que les meilleures voleuses et les meilleurs voleurs gagnent!</w:t>
      </w:r>
    </w:p>
    <w:p w14:paraId="4AF4B8BE" w14:textId="3015A354" w:rsidR="00425763" w:rsidRPr="007116EB" w:rsidRDefault="00E16F6A">
      <w:pPr>
        <w:rPr>
          <w:rFonts w:ascii="Arial" w:eastAsia="Arial" w:hAnsi="Arial" w:cs="Arial"/>
        </w:rPr>
      </w:pPr>
      <w:r w:rsidRPr="007116EB">
        <w:rPr>
          <w:rFonts w:ascii="Arial" w:eastAsia="Arial" w:hAnsi="Arial" w:cs="Arial"/>
        </w:rPr>
        <w:t>Problème</w:t>
      </w:r>
      <w:r w:rsidR="00317FB8" w:rsidRPr="007116EB">
        <w:rPr>
          <w:rFonts w:ascii="Arial" w:eastAsia="Arial" w:hAnsi="Arial" w:cs="Arial"/>
        </w:rPr>
        <w:t xml:space="preserve"> 1:</w:t>
      </w:r>
      <w:r w:rsidRPr="007116EB">
        <w:rPr>
          <w:rFonts w:ascii="Arial" w:eastAsia="Arial" w:hAnsi="Arial" w:cs="Arial"/>
        </w:rPr>
        <w:t xml:space="preserve"> </w:t>
      </w:r>
      <w:r w:rsidR="00BF60F7">
        <w:rPr>
          <w:rFonts w:ascii="Arial" w:eastAsia="Arial" w:hAnsi="Arial" w:cs="Arial"/>
        </w:rPr>
        <w:t>Toi et tes complices</w:t>
      </w:r>
      <w:r w:rsidRPr="007116EB">
        <w:rPr>
          <w:rFonts w:ascii="Arial" w:eastAsia="Arial" w:hAnsi="Arial" w:cs="Arial"/>
        </w:rPr>
        <w:t xml:space="preserve"> </w:t>
      </w:r>
      <w:r w:rsidR="006C72C3" w:rsidRPr="007116EB">
        <w:rPr>
          <w:rFonts w:ascii="Arial" w:eastAsia="Arial" w:hAnsi="Arial" w:cs="Arial"/>
        </w:rPr>
        <w:t>êtes arrivés au Louvre, mais maintenant il faut trouver le chemin qui mène à La Joconde. Vous êtes sur le toit du musée et vous apercevez une fenêtre ouverte</w:t>
      </w:r>
      <w:r w:rsidR="00317FB8" w:rsidRPr="007116EB">
        <w:rPr>
          <w:rFonts w:ascii="Arial" w:eastAsia="Arial" w:hAnsi="Arial" w:cs="Arial"/>
        </w:rPr>
        <w:t xml:space="preserve">! </w:t>
      </w:r>
      <w:r w:rsidR="006C72C3" w:rsidRPr="007116EB">
        <w:rPr>
          <w:rFonts w:ascii="Arial" w:eastAsia="Arial" w:hAnsi="Arial" w:cs="Arial"/>
        </w:rPr>
        <w:t>La façon la plus rapide d</w:t>
      </w:r>
      <w:r w:rsidR="0030188A">
        <w:rPr>
          <w:rFonts w:ascii="Arial" w:eastAsia="Arial" w:hAnsi="Arial" w:cs="Arial"/>
        </w:rPr>
        <w:t>’</w:t>
      </w:r>
      <w:r w:rsidR="006C72C3" w:rsidRPr="007116EB">
        <w:rPr>
          <w:rFonts w:ascii="Arial" w:eastAsia="Arial" w:hAnsi="Arial" w:cs="Arial"/>
        </w:rPr>
        <w:t>entrer consiste à sauter jusqu</w:t>
      </w:r>
      <w:r w:rsidR="0030188A">
        <w:rPr>
          <w:rFonts w:ascii="Arial" w:eastAsia="Arial" w:hAnsi="Arial" w:cs="Arial"/>
        </w:rPr>
        <w:t>’</w:t>
      </w:r>
      <w:r w:rsidR="006C72C3" w:rsidRPr="007116EB">
        <w:rPr>
          <w:rFonts w:ascii="Arial" w:eastAsia="Arial" w:hAnsi="Arial" w:cs="Arial"/>
        </w:rPr>
        <w:t xml:space="preserve">à la fenêtre plutôt que de regagner le sol et de grimper sur le mur. Vous êtes à 1 mètre au-dessus et </w:t>
      </w:r>
      <w:r w:rsidR="00BF60F7">
        <w:rPr>
          <w:rFonts w:ascii="Arial" w:eastAsia="Arial" w:hAnsi="Arial" w:cs="Arial"/>
        </w:rPr>
        <w:t xml:space="preserve">à </w:t>
      </w:r>
      <w:r w:rsidR="006C72C3" w:rsidRPr="007116EB">
        <w:rPr>
          <w:rFonts w:ascii="Arial" w:eastAsia="Arial" w:hAnsi="Arial" w:cs="Arial"/>
        </w:rPr>
        <w:t>1 mètre à gauche de la fen</w:t>
      </w:r>
      <w:r w:rsidR="00D6516D" w:rsidRPr="007116EB">
        <w:rPr>
          <w:rFonts w:ascii="Arial" w:eastAsia="Arial" w:hAnsi="Arial" w:cs="Arial"/>
        </w:rPr>
        <w:t>être. Vous pouvez toutes et tous sauter au plus une distance de 2 mètres. Selon ces mesures, serez-vous en mesure d</w:t>
      </w:r>
      <w:r w:rsidR="0030188A">
        <w:rPr>
          <w:rFonts w:ascii="Arial" w:eastAsia="Arial" w:hAnsi="Arial" w:cs="Arial"/>
        </w:rPr>
        <w:t>’</w:t>
      </w:r>
      <w:r w:rsidR="00D6516D" w:rsidRPr="007116EB">
        <w:rPr>
          <w:rFonts w:ascii="Arial" w:eastAsia="Arial" w:hAnsi="Arial" w:cs="Arial"/>
        </w:rPr>
        <w:t>atteindre la fenêtre en sautant?</w:t>
      </w:r>
      <w:r w:rsidR="007116EB">
        <w:rPr>
          <w:rFonts w:ascii="Arial" w:eastAsia="Arial" w:hAnsi="Arial" w:cs="Arial"/>
        </w:rPr>
        <w:t xml:space="preserve"> </w:t>
      </w:r>
    </w:p>
    <w:p w14:paraId="29601FA0" w14:textId="17647981" w:rsidR="00425763" w:rsidRPr="007116EB" w:rsidRDefault="00D6516D">
      <w:pPr>
        <w:rPr>
          <w:rFonts w:ascii="Arial" w:eastAsia="Arial" w:hAnsi="Arial" w:cs="Arial"/>
        </w:rPr>
      </w:pPr>
      <w:r w:rsidRPr="007116EB">
        <w:rPr>
          <w:rFonts w:ascii="Arial" w:eastAsia="Arial" w:hAnsi="Arial" w:cs="Arial"/>
        </w:rPr>
        <w:t>Problème</w:t>
      </w:r>
      <w:r w:rsidR="00317FB8" w:rsidRPr="007116EB">
        <w:rPr>
          <w:rFonts w:ascii="Arial" w:eastAsia="Arial" w:hAnsi="Arial" w:cs="Arial"/>
        </w:rPr>
        <w:t xml:space="preserve"> 2</w:t>
      </w:r>
      <w:r w:rsidRPr="007116EB">
        <w:rPr>
          <w:rFonts w:ascii="Arial" w:eastAsia="Arial" w:hAnsi="Arial" w:cs="Arial"/>
        </w:rPr>
        <w:t xml:space="preserve"> </w:t>
      </w:r>
      <w:r w:rsidR="00317FB8" w:rsidRPr="007116EB">
        <w:rPr>
          <w:rFonts w:ascii="Arial" w:eastAsia="Arial" w:hAnsi="Arial" w:cs="Arial"/>
        </w:rPr>
        <w:t>:</w:t>
      </w:r>
      <w:r w:rsidRPr="007116EB">
        <w:rPr>
          <w:rFonts w:ascii="Arial" w:eastAsia="Arial" w:hAnsi="Arial" w:cs="Arial"/>
        </w:rPr>
        <w:t xml:space="preserve"> Vous voilà toutes et tous </w:t>
      </w:r>
      <w:r w:rsidR="00463278">
        <w:rPr>
          <w:rFonts w:ascii="Arial" w:eastAsia="Arial" w:hAnsi="Arial" w:cs="Arial"/>
        </w:rPr>
        <w:t>à l’intérieur</w:t>
      </w:r>
      <w:r w:rsidRPr="007116EB">
        <w:rPr>
          <w:rFonts w:ascii="Arial" w:eastAsia="Arial" w:hAnsi="Arial" w:cs="Arial"/>
        </w:rPr>
        <w:t xml:space="preserve">! Que de </w:t>
      </w:r>
      <w:r w:rsidR="00A87526" w:rsidRPr="007116EB">
        <w:rPr>
          <w:rFonts w:ascii="Arial" w:eastAsia="Arial" w:hAnsi="Arial" w:cs="Arial"/>
        </w:rPr>
        <w:t>trésors</w:t>
      </w:r>
      <w:r w:rsidR="00317FB8" w:rsidRPr="007116EB">
        <w:rPr>
          <w:rFonts w:ascii="Arial" w:eastAsia="Arial" w:hAnsi="Arial" w:cs="Arial"/>
        </w:rPr>
        <w:t>!</w:t>
      </w:r>
      <w:r w:rsidR="00A87526" w:rsidRPr="007116EB">
        <w:rPr>
          <w:rFonts w:ascii="Arial" w:eastAsia="Arial" w:hAnsi="Arial" w:cs="Arial"/>
        </w:rPr>
        <w:t xml:space="preserve"> Et que dire </w:t>
      </w:r>
      <w:r w:rsidR="00BF60F7">
        <w:rPr>
          <w:rFonts w:ascii="Arial" w:eastAsia="Arial" w:hAnsi="Arial" w:cs="Arial"/>
        </w:rPr>
        <w:t>d</w:t>
      </w:r>
      <w:r w:rsidR="00A87526" w:rsidRPr="007116EB">
        <w:rPr>
          <w:rFonts w:ascii="Arial" w:eastAsia="Arial" w:hAnsi="Arial" w:cs="Arial"/>
        </w:rPr>
        <w:t>e celle-ci? On dirait qu</w:t>
      </w:r>
      <w:r w:rsidR="0030188A">
        <w:rPr>
          <w:rFonts w:ascii="Arial" w:eastAsia="Arial" w:hAnsi="Arial" w:cs="Arial"/>
        </w:rPr>
        <w:t>’</w:t>
      </w:r>
      <w:r w:rsidR="00A87526" w:rsidRPr="007116EB">
        <w:rPr>
          <w:rFonts w:ascii="Arial" w:eastAsia="Arial" w:hAnsi="Arial" w:cs="Arial"/>
        </w:rPr>
        <w:t xml:space="preserve">elle te suit du regard. </w:t>
      </w:r>
      <w:r w:rsidR="00A81B8D" w:rsidRPr="007116EB">
        <w:rPr>
          <w:rFonts w:ascii="Arial" w:eastAsia="Arial" w:hAnsi="Arial" w:cs="Arial"/>
        </w:rPr>
        <w:t>Son regard est incliné à 60 degrés. Si tu es 1 mètre en dessous d</w:t>
      </w:r>
      <w:r w:rsidR="0030188A">
        <w:rPr>
          <w:rFonts w:ascii="Arial" w:eastAsia="Arial" w:hAnsi="Arial" w:cs="Arial"/>
        </w:rPr>
        <w:t>’</w:t>
      </w:r>
      <w:r w:rsidR="00A81B8D" w:rsidRPr="007116EB">
        <w:rPr>
          <w:rFonts w:ascii="Arial" w:eastAsia="Arial" w:hAnsi="Arial" w:cs="Arial"/>
        </w:rPr>
        <w:t xml:space="preserve">elle et </w:t>
      </w:r>
      <m:oMath>
        <m:rad>
          <m:radPr>
            <m:degHide m:val="1"/>
            <m:ctrlPr>
              <w:rPr>
                <w:rFonts w:ascii="Arial" w:eastAsia="Arial" w:hAnsi="Arial" w:cs="Arial"/>
              </w:rPr>
            </m:ctrlPr>
          </m:radPr>
          <m:deg/>
          <m:e>
            <m:r>
              <w:rPr>
                <w:rFonts w:ascii="Arial" w:eastAsia="Arial" w:hAnsi="Arial" w:cs="Arial"/>
              </w:rPr>
              <m:t>3</m:t>
            </m:r>
          </m:e>
        </m:rad>
      </m:oMath>
      <w:r w:rsidR="00317FB8" w:rsidRPr="007116EB">
        <w:rPr>
          <w:rFonts w:ascii="Arial" w:eastAsia="Arial" w:hAnsi="Arial" w:cs="Arial"/>
        </w:rPr>
        <w:t xml:space="preserve"> m</w:t>
      </w:r>
      <w:proofErr w:type="spellStart"/>
      <w:r w:rsidR="00A81B8D" w:rsidRPr="007116EB">
        <w:rPr>
          <w:rFonts w:ascii="Arial" w:eastAsia="Arial" w:hAnsi="Arial" w:cs="Arial"/>
        </w:rPr>
        <w:t>ètre</w:t>
      </w:r>
      <w:proofErr w:type="spellEnd"/>
      <w:r w:rsidR="00A81B8D" w:rsidRPr="007116EB">
        <w:rPr>
          <w:rFonts w:ascii="Arial" w:eastAsia="Arial" w:hAnsi="Arial" w:cs="Arial"/>
        </w:rPr>
        <w:t xml:space="preserve"> à sa droite,</w:t>
      </w:r>
      <w:r w:rsidR="00DA0DDD" w:rsidRPr="007116EB">
        <w:rPr>
          <w:rFonts w:ascii="Arial" w:eastAsia="Arial" w:hAnsi="Arial" w:cs="Arial"/>
        </w:rPr>
        <w:t xml:space="preserve"> te regarde-t-elle</w:t>
      </w:r>
      <w:r w:rsidR="00A81B8D" w:rsidRPr="007116EB">
        <w:rPr>
          <w:rFonts w:ascii="Arial" w:eastAsia="Arial" w:hAnsi="Arial" w:cs="Arial"/>
        </w:rPr>
        <w:t>?</w:t>
      </w:r>
    </w:p>
    <w:p w14:paraId="67AA055B" w14:textId="2C1E3911" w:rsidR="00425763" w:rsidRPr="007116EB" w:rsidRDefault="00DA0DDD">
      <w:pPr>
        <w:rPr>
          <w:rFonts w:ascii="Arial" w:eastAsia="Arial" w:hAnsi="Arial" w:cs="Arial"/>
        </w:rPr>
      </w:pPr>
      <w:r w:rsidRPr="007116EB">
        <w:rPr>
          <w:rFonts w:ascii="Arial" w:eastAsia="Arial" w:hAnsi="Arial" w:cs="Arial"/>
        </w:rPr>
        <w:t>Problème</w:t>
      </w:r>
      <w:r w:rsidR="00317FB8" w:rsidRPr="007116EB">
        <w:rPr>
          <w:rFonts w:ascii="Arial" w:eastAsia="Arial" w:hAnsi="Arial" w:cs="Arial"/>
        </w:rPr>
        <w:t xml:space="preserve"> 3: </w:t>
      </w:r>
      <w:r w:rsidR="00F72525" w:rsidRPr="007116EB">
        <w:rPr>
          <w:rFonts w:ascii="Arial" w:eastAsia="Arial" w:hAnsi="Arial" w:cs="Arial"/>
        </w:rPr>
        <w:t>Zut</w:t>
      </w:r>
      <w:r w:rsidRPr="007116EB">
        <w:rPr>
          <w:rFonts w:ascii="Arial" w:eastAsia="Arial" w:hAnsi="Arial" w:cs="Arial"/>
        </w:rPr>
        <w:t xml:space="preserve">, un gardien! </w:t>
      </w:r>
      <w:r w:rsidR="00BF60F7">
        <w:rPr>
          <w:rFonts w:ascii="Arial" w:eastAsia="Arial" w:hAnsi="Arial" w:cs="Arial"/>
        </w:rPr>
        <w:t xml:space="preserve">Toi et </w:t>
      </w:r>
      <w:r w:rsidR="00463278">
        <w:rPr>
          <w:rFonts w:ascii="Arial" w:eastAsia="Arial" w:hAnsi="Arial" w:cs="Arial"/>
        </w:rPr>
        <w:t xml:space="preserve">tes </w:t>
      </w:r>
      <w:r w:rsidR="00BF60F7">
        <w:rPr>
          <w:rFonts w:ascii="Arial" w:eastAsia="Arial" w:hAnsi="Arial" w:cs="Arial"/>
        </w:rPr>
        <w:t>complices</w:t>
      </w:r>
      <w:r w:rsidRPr="007116EB">
        <w:rPr>
          <w:rFonts w:ascii="Arial" w:eastAsia="Arial" w:hAnsi="Arial" w:cs="Arial"/>
        </w:rPr>
        <w:t xml:space="preserve"> devez éviter le faisceau de sa lampe de poche! Détermine l</w:t>
      </w:r>
      <w:r w:rsidR="0030188A">
        <w:rPr>
          <w:rFonts w:ascii="Arial" w:eastAsia="Arial" w:hAnsi="Arial" w:cs="Arial"/>
        </w:rPr>
        <w:t>’</w:t>
      </w:r>
      <w:r w:rsidRPr="007116EB">
        <w:rPr>
          <w:rFonts w:ascii="Arial" w:eastAsia="Arial" w:hAnsi="Arial" w:cs="Arial"/>
        </w:rPr>
        <w:t xml:space="preserve">angle du faisceau de sa lampe de poche et reste en dessous! </w:t>
      </w:r>
      <w:r w:rsidR="00F72525" w:rsidRPr="007116EB">
        <w:rPr>
          <w:rFonts w:ascii="Arial" w:eastAsia="Arial" w:hAnsi="Arial" w:cs="Arial"/>
        </w:rPr>
        <w:t>Sous quel angle dois-tu rester?</w:t>
      </w:r>
      <w:r w:rsidR="00317FB8" w:rsidRPr="007116EB">
        <w:rPr>
          <w:rFonts w:ascii="Arial" w:eastAsia="Arial" w:hAnsi="Arial" w:cs="Arial"/>
        </w:rPr>
        <w:t xml:space="preserve"> </w:t>
      </w:r>
    </w:p>
    <w:p w14:paraId="26C16032" w14:textId="544D0341" w:rsidR="00BB2150" w:rsidRPr="007116EB" w:rsidRDefault="00F72525">
      <w:pPr>
        <w:rPr>
          <w:rFonts w:ascii="Arial" w:eastAsia="Arial" w:hAnsi="Arial" w:cs="Arial"/>
        </w:rPr>
      </w:pPr>
      <w:r w:rsidRPr="007116EB">
        <w:rPr>
          <w:rFonts w:ascii="Arial" w:eastAsia="Arial" w:hAnsi="Arial" w:cs="Arial"/>
        </w:rPr>
        <w:t>Problème</w:t>
      </w:r>
      <w:r w:rsidR="00317FB8" w:rsidRPr="007116EB">
        <w:rPr>
          <w:rFonts w:ascii="Arial" w:eastAsia="Arial" w:hAnsi="Arial" w:cs="Arial"/>
        </w:rPr>
        <w:t xml:space="preserve"> 4</w:t>
      </w:r>
      <w:r w:rsidRPr="007116EB">
        <w:rPr>
          <w:rFonts w:ascii="Arial" w:eastAsia="Arial" w:hAnsi="Arial" w:cs="Arial"/>
        </w:rPr>
        <w:t xml:space="preserve"> </w:t>
      </w:r>
      <w:r w:rsidR="00317FB8" w:rsidRPr="007116EB">
        <w:rPr>
          <w:rFonts w:ascii="Arial" w:eastAsia="Arial" w:hAnsi="Arial" w:cs="Arial"/>
        </w:rPr>
        <w:t xml:space="preserve">: </w:t>
      </w:r>
      <w:r w:rsidR="00BB2150" w:rsidRPr="007116EB">
        <w:rPr>
          <w:rFonts w:ascii="Arial" w:eastAsia="Arial" w:hAnsi="Arial" w:cs="Arial"/>
        </w:rPr>
        <w:t xml:space="preserve">Voici le corridor que tu dois emprunter pour accéder à La Joconde, mais il est traversé de rayons laser! Tu </w:t>
      </w:r>
      <w:r w:rsidR="007A477F" w:rsidRPr="007116EB">
        <w:rPr>
          <w:rFonts w:ascii="Arial" w:eastAsia="Arial" w:hAnsi="Arial" w:cs="Arial"/>
        </w:rPr>
        <w:t>trouves</w:t>
      </w:r>
      <w:r w:rsidR="00BB2150" w:rsidRPr="007116EB">
        <w:rPr>
          <w:rFonts w:ascii="Arial" w:eastAsia="Arial" w:hAnsi="Arial" w:cs="Arial"/>
        </w:rPr>
        <w:t xml:space="preserve"> une petite ouverture sous le rayon laser le plus bas. Chaque rayon est long de 2 mètres. Trouve la hauteur du rayon laser de sorte que tu saches combien d</w:t>
      </w:r>
      <w:r w:rsidR="0030188A">
        <w:rPr>
          <w:rFonts w:ascii="Arial" w:eastAsia="Arial" w:hAnsi="Arial" w:cs="Arial"/>
        </w:rPr>
        <w:t>’</w:t>
      </w:r>
      <w:r w:rsidR="00BB2150" w:rsidRPr="007116EB">
        <w:rPr>
          <w:rFonts w:ascii="Arial" w:eastAsia="Arial" w:hAnsi="Arial" w:cs="Arial"/>
        </w:rPr>
        <w:t>espace tu as pour te pencher</w:t>
      </w:r>
      <w:r w:rsidR="00317FB8" w:rsidRPr="007116EB">
        <w:rPr>
          <w:rFonts w:ascii="Arial" w:eastAsia="Arial" w:hAnsi="Arial" w:cs="Arial"/>
        </w:rPr>
        <w:t>.</w:t>
      </w:r>
      <w:r w:rsidR="00BB2150" w:rsidRPr="007116EB">
        <w:rPr>
          <w:rFonts w:ascii="Arial" w:eastAsia="Arial" w:hAnsi="Arial" w:cs="Arial"/>
        </w:rPr>
        <w:t xml:space="preserve"> Mais attention – si tu te penches plus bas que 0,5 mètre de </w:t>
      </w:r>
      <w:r w:rsidR="00B2466E">
        <w:rPr>
          <w:rFonts w:ascii="Arial" w:eastAsia="Arial" w:hAnsi="Arial" w:cs="Arial"/>
        </w:rPr>
        <w:t>hauteur</w:t>
      </w:r>
      <w:r w:rsidR="00BB2150" w:rsidRPr="007116EB">
        <w:rPr>
          <w:rFonts w:ascii="Arial" w:eastAsia="Arial" w:hAnsi="Arial" w:cs="Arial"/>
        </w:rPr>
        <w:t xml:space="preserve">, tu tomberas. Allez-vous réussir à vous faufiler sous le laser? </w:t>
      </w:r>
    </w:p>
    <w:p w14:paraId="4B0A3E3D" w14:textId="58B92683" w:rsidR="007871D6" w:rsidRPr="007116EB" w:rsidRDefault="00BB2150">
      <w:pPr>
        <w:rPr>
          <w:rFonts w:ascii="Arial" w:eastAsia="Arial" w:hAnsi="Arial" w:cs="Arial"/>
        </w:rPr>
      </w:pPr>
      <w:r w:rsidRPr="007116EB">
        <w:rPr>
          <w:rFonts w:ascii="Arial" w:eastAsia="Arial" w:hAnsi="Arial" w:cs="Arial"/>
        </w:rPr>
        <w:t>Problème</w:t>
      </w:r>
      <w:r w:rsidR="00317FB8" w:rsidRPr="007116EB">
        <w:rPr>
          <w:rFonts w:ascii="Arial" w:eastAsia="Arial" w:hAnsi="Arial" w:cs="Arial"/>
        </w:rPr>
        <w:t xml:space="preserve"> 5</w:t>
      </w:r>
      <w:r w:rsidRPr="007116EB">
        <w:rPr>
          <w:rFonts w:ascii="Arial" w:eastAsia="Arial" w:hAnsi="Arial" w:cs="Arial"/>
        </w:rPr>
        <w:t xml:space="preserve"> </w:t>
      </w:r>
      <w:r w:rsidR="00317FB8" w:rsidRPr="007116EB">
        <w:rPr>
          <w:rFonts w:ascii="Arial" w:eastAsia="Arial" w:hAnsi="Arial" w:cs="Arial"/>
        </w:rPr>
        <w:t>:</w:t>
      </w:r>
      <w:r w:rsidRPr="007116EB">
        <w:rPr>
          <w:rFonts w:ascii="Arial" w:eastAsia="Arial" w:hAnsi="Arial" w:cs="Arial"/>
        </w:rPr>
        <w:t xml:space="preserve"> </w:t>
      </w:r>
      <w:r w:rsidR="00BF2CC2">
        <w:rPr>
          <w:rFonts w:ascii="Arial" w:eastAsia="Arial" w:hAnsi="Arial" w:cs="Arial"/>
        </w:rPr>
        <w:t>Puisqu</w:t>
      </w:r>
      <w:r w:rsidR="0030188A">
        <w:rPr>
          <w:rFonts w:ascii="Arial" w:eastAsia="Arial" w:hAnsi="Arial" w:cs="Arial"/>
        </w:rPr>
        <w:t>’</w:t>
      </w:r>
      <w:r w:rsidR="00BF2CC2">
        <w:rPr>
          <w:rFonts w:ascii="Arial" w:eastAsia="Arial" w:hAnsi="Arial" w:cs="Arial"/>
        </w:rPr>
        <w:t>i</w:t>
      </w:r>
      <w:r w:rsidRPr="007116EB">
        <w:rPr>
          <w:rFonts w:ascii="Arial" w:eastAsia="Arial" w:hAnsi="Arial" w:cs="Arial"/>
        </w:rPr>
        <w:t xml:space="preserve">l était impossible </w:t>
      </w:r>
      <w:r w:rsidR="00BF2CC2">
        <w:rPr>
          <w:rFonts w:ascii="Arial" w:eastAsia="Arial" w:hAnsi="Arial" w:cs="Arial"/>
        </w:rPr>
        <w:t>de franchir</w:t>
      </w:r>
      <w:r w:rsidRPr="007116EB">
        <w:rPr>
          <w:rFonts w:ascii="Arial" w:eastAsia="Arial" w:hAnsi="Arial" w:cs="Arial"/>
        </w:rPr>
        <w:t xml:space="preserve"> le premier corridor, tu dois trouver un autre chemin pour parvenir à tes fins. Voici un autre corridor, mais il est piégé! D</w:t>
      </w:r>
      <w:r w:rsidR="007871D6" w:rsidRPr="007116EB">
        <w:rPr>
          <w:rFonts w:ascii="Arial" w:eastAsia="Arial" w:hAnsi="Arial" w:cs="Arial"/>
        </w:rPr>
        <w:t xml:space="preserve">es flèches seront </w:t>
      </w:r>
      <w:r w:rsidR="00BF2CC2">
        <w:rPr>
          <w:rFonts w:ascii="Arial" w:eastAsia="Arial" w:hAnsi="Arial" w:cs="Arial"/>
        </w:rPr>
        <w:t>propulsées</w:t>
      </w:r>
      <w:r w:rsidR="007871D6" w:rsidRPr="007116EB">
        <w:rPr>
          <w:rFonts w:ascii="Arial" w:eastAsia="Arial" w:hAnsi="Arial" w:cs="Arial"/>
        </w:rPr>
        <w:t xml:space="preserve"> dès que tu</w:t>
      </w:r>
      <w:r w:rsidR="00BF2CC2">
        <w:rPr>
          <w:rFonts w:ascii="Arial" w:eastAsia="Arial" w:hAnsi="Arial" w:cs="Arial"/>
        </w:rPr>
        <w:t xml:space="preserve"> t</w:t>
      </w:r>
      <w:r w:rsidR="0030188A">
        <w:rPr>
          <w:rFonts w:ascii="Arial" w:eastAsia="Arial" w:hAnsi="Arial" w:cs="Arial"/>
        </w:rPr>
        <w:t>’</w:t>
      </w:r>
      <w:r w:rsidR="00BF2CC2">
        <w:rPr>
          <w:rFonts w:ascii="Arial" w:eastAsia="Arial" w:hAnsi="Arial" w:cs="Arial"/>
        </w:rPr>
        <w:t xml:space="preserve">y </w:t>
      </w:r>
      <w:r w:rsidR="007871D6" w:rsidRPr="007116EB">
        <w:rPr>
          <w:rFonts w:ascii="Arial" w:eastAsia="Arial" w:hAnsi="Arial" w:cs="Arial"/>
        </w:rPr>
        <w:t>engageras. Sachant que les flèches sont projetées à partir de 3 mètres de haut</w:t>
      </w:r>
      <w:r w:rsidR="00B2466E">
        <w:rPr>
          <w:rFonts w:ascii="Arial" w:eastAsia="Arial" w:hAnsi="Arial" w:cs="Arial"/>
        </w:rPr>
        <w:t>eur</w:t>
      </w:r>
      <w:r w:rsidR="007871D6" w:rsidRPr="007116EB">
        <w:rPr>
          <w:rFonts w:ascii="Arial" w:eastAsia="Arial" w:hAnsi="Arial" w:cs="Arial"/>
        </w:rPr>
        <w:t xml:space="preserve"> et franchissent une distance horizontale de 5 mètres, trouve l</w:t>
      </w:r>
      <w:r w:rsidR="0030188A">
        <w:rPr>
          <w:rFonts w:ascii="Arial" w:eastAsia="Arial" w:hAnsi="Arial" w:cs="Arial"/>
        </w:rPr>
        <w:t>’</w:t>
      </w:r>
      <w:r w:rsidR="007871D6" w:rsidRPr="007116EB">
        <w:rPr>
          <w:rFonts w:ascii="Arial" w:eastAsia="Arial" w:hAnsi="Arial" w:cs="Arial"/>
        </w:rPr>
        <w:t xml:space="preserve">angle à laquelle les flèches sont </w:t>
      </w:r>
      <w:r w:rsidR="00BF2CC2">
        <w:rPr>
          <w:rFonts w:ascii="Arial" w:eastAsia="Arial" w:hAnsi="Arial" w:cs="Arial"/>
        </w:rPr>
        <w:t>lancées</w:t>
      </w:r>
      <w:r w:rsidR="007871D6" w:rsidRPr="007116EB">
        <w:rPr>
          <w:rFonts w:ascii="Arial" w:eastAsia="Arial" w:hAnsi="Arial" w:cs="Arial"/>
        </w:rPr>
        <w:t xml:space="preserve"> de sorte que tu puisses les éviter. </w:t>
      </w:r>
    </w:p>
    <w:p w14:paraId="38F806C7" w14:textId="0AB73E7A" w:rsidR="00425763" w:rsidRPr="007116EB" w:rsidRDefault="007871D6">
      <w:pPr>
        <w:rPr>
          <w:rFonts w:ascii="Arial" w:eastAsia="Arial" w:hAnsi="Arial" w:cs="Arial"/>
        </w:rPr>
      </w:pPr>
      <w:r w:rsidRPr="007116EB">
        <w:rPr>
          <w:rFonts w:ascii="Arial" w:eastAsia="Arial" w:hAnsi="Arial" w:cs="Arial"/>
        </w:rPr>
        <w:t>Problème</w:t>
      </w:r>
      <w:r w:rsidR="00317FB8" w:rsidRPr="007116EB">
        <w:rPr>
          <w:rFonts w:ascii="Arial" w:eastAsia="Arial" w:hAnsi="Arial" w:cs="Arial"/>
        </w:rPr>
        <w:t xml:space="preserve"> 6</w:t>
      </w:r>
      <w:r w:rsidRPr="007116EB">
        <w:rPr>
          <w:rFonts w:ascii="Arial" w:eastAsia="Arial" w:hAnsi="Arial" w:cs="Arial"/>
        </w:rPr>
        <w:t xml:space="preserve"> </w:t>
      </w:r>
      <w:r w:rsidR="00317FB8" w:rsidRPr="007116EB">
        <w:rPr>
          <w:rFonts w:ascii="Arial" w:eastAsia="Arial" w:hAnsi="Arial" w:cs="Arial"/>
        </w:rPr>
        <w:t>:</w:t>
      </w:r>
      <w:r w:rsidRPr="007116EB">
        <w:rPr>
          <w:rFonts w:ascii="Arial" w:eastAsia="Arial" w:hAnsi="Arial" w:cs="Arial"/>
        </w:rPr>
        <w:t xml:space="preserve"> Autant profiter de ton aventure au Louvre pour </w:t>
      </w:r>
      <w:r w:rsidR="00B2466E">
        <w:rPr>
          <w:rFonts w:ascii="Arial" w:eastAsia="Arial" w:hAnsi="Arial" w:cs="Arial"/>
        </w:rPr>
        <w:t xml:space="preserve">contempler les </w:t>
      </w:r>
      <w:r w:rsidRPr="007116EB">
        <w:rPr>
          <w:rFonts w:ascii="Arial" w:eastAsia="Arial" w:hAnsi="Arial" w:cs="Arial"/>
        </w:rPr>
        <w:t>œuvres d</w:t>
      </w:r>
      <w:r w:rsidR="0030188A">
        <w:rPr>
          <w:rFonts w:ascii="Arial" w:eastAsia="Arial" w:hAnsi="Arial" w:cs="Arial"/>
        </w:rPr>
        <w:t>’</w:t>
      </w:r>
      <w:r w:rsidRPr="007116EB">
        <w:rPr>
          <w:rFonts w:ascii="Arial" w:eastAsia="Arial" w:hAnsi="Arial" w:cs="Arial"/>
        </w:rPr>
        <w:t>art qui t</w:t>
      </w:r>
      <w:r w:rsidR="0030188A">
        <w:rPr>
          <w:rFonts w:ascii="Arial" w:eastAsia="Arial" w:hAnsi="Arial" w:cs="Arial"/>
        </w:rPr>
        <w:t>’</w:t>
      </w:r>
      <w:r w:rsidRPr="007116EB">
        <w:rPr>
          <w:rFonts w:ascii="Arial" w:eastAsia="Arial" w:hAnsi="Arial" w:cs="Arial"/>
        </w:rPr>
        <w:t xml:space="preserve">entourent. </w:t>
      </w:r>
      <w:r w:rsidR="00CF142A" w:rsidRPr="007116EB">
        <w:rPr>
          <w:rFonts w:ascii="Arial" w:eastAsia="Arial" w:hAnsi="Arial" w:cs="Arial"/>
        </w:rPr>
        <w:t>Après tout, ce sera peut-être ta dernière chance de le faire. Admire ce tableau!</w:t>
      </w:r>
      <w:r w:rsidR="007116EB">
        <w:rPr>
          <w:rFonts w:ascii="Arial" w:eastAsia="Arial" w:hAnsi="Arial" w:cs="Arial"/>
        </w:rPr>
        <w:t xml:space="preserve"> </w:t>
      </w:r>
      <w:r w:rsidR="00CF142A" w:rsidRPr="007116EB">
        <w:rPr>
          <w:rFonts w:ascii="Arial" w:eastAsia="Arial" w:hAnsi="Arial" w:cs="Arial"/>
        </w:rPr>
        <w:t xml:space="preserve">Nombre de grands maîtres ont recours aux triangles pour composer une œuvre bien équilibrée. Quel genre de triangle cet artiste utilise-t-il? </w:t>
      </w:r>
      <w:r w:rsidR="00317FB8" w:rsidRPr="007116EB">
        <w:rPr>
          <w:rFonts w:ascii="Arial" w:eastAsia="Arial" w:hAnsi="Arial" w:cs="Arial"/>
        </w:rPr>
        <w:t xml:space="preserve">? </w:t>
      </w:r>
      <w:r w:rsidR="00CF142A" w:rsidRPr="007116EB">
        <w:rPr>
          <w:rFonts w:ascii="Arial" w:eastAsia="Arial" w:hAnsi="Arial" w:cs="Arial"/>
        </w:rPr>
        <w:t>Résou</w:t>
      </w:r>
      <w:r w:rsidR="00B2466E">
        <w:rPr>
          <w:rFonts w:ascii="Arial" w:eastAsia="Arial" w:hAnsi="Arial" w:cs="Arial"/>
        </w:rPr>
        <w:t xml:space="preserve">s </w:t>
      </w:r>
      <w:r w:rsidR="00CF142A" w:rsidRPr="007116EB">
        <w:rPr>
          <w:rFonts w:ascii="Arial" w:eastAsia="Arial" w:hAnsi="Arial" w:cs="Arial"/>
        </w:rPr>
        <w:t xml:space="preserve">le problème et tu pourras identifier le genre de triangle utilisé. </w:t>
      </w:r>
    </w:p>
    <w:p w14:paraId="3EC1C156" w14:textId="4F5EC28B" w:rsidR="00BE7D1C" w:rsidRPr="007116EB" w:rsidRDefault="00CF142A">
      <w:pPr>
        <w:rPr>
          <w:rFonts w:ascii="Arial" w:eastAsia="Arial" w:hAnsi="Arial" w:cs="Arial"/>
        </w:rPr>
      </w:pPr>
      <w:r w:rsidRPr="007116EB">
        <w:rPr>
          <w:rFonts w:ascii="Arial" w:eastAsia="Arial" w:hAnsi="Arial" w:cs="Arial"/>
        </w:rPr>
        <w:lastRenderedPageBreak/>
        <w:t>Problème</w:t>
      </w:r>
      <w:r w:rsidR="00317FB8" w:rsidRPr="007116EB">
        <w:rPr>
          <w:rFonts w:ascii="Arial" w:eastAsia="Arial" w:hAnsi="Arial" w:cs="Arial"/>
        </w:rPr>
        <w:t xml:space="preserve"> 7</w:t>
      </w:r>
      <w:r w:rsidRPr="007116EB">
        <w:rPr>
          <w:rFonts w:ascii="Arial" w:eastAsia="Arial" w:hAnsi="Arial" w:cs="Arial"/>
        </w:rPr>
        <w:t xml:space="preserve"> </w:t>
      </w:r>
      <w:r w:rsidR="00317FB8" w:rsidRPr="007116EB">
        <w:rPr>
          <w:rFonts w:ascii="Arial" w:eastAsia="Arial" w:hAnsi="Arial" w:cs="Arial"/>
        </w:rPr>
        <w:t xml:space="preserve">: </w:t>
      </w:r>
      <w:r w:rsidRPr="007116EB">
        <w:rPr>
          <w:rFonts w:ascii="Arial" w:eastAsia="Arial" w:hAnsi="Arial" w:cs="Arial"/>
        </w:rPr>
        <w:t>Un autre corridor à traverser</w:t>
      </w:r>
      <w:r w:rsidR="00BE7D1C" w:rsidRPr="007116EB">
        <w:rPr>
          <w:rFonts w:ascii="Arial" w:eastAsia="Arial" w:hAnsi="Arial" w:cs="Arial"/>
        </w:rPr>
        <w:t>!</w:t>
      </w:r>
      <w:r w:rsidR="007116EB">
        <w:rPr>
          <w:rFonts w:ascii="Arial" w:eastAsia="Arial" w:hAnsi="Arial" w:cs="Arial"/>
        </w:rPr>
        <w:t xml:space="preserve"> </w:t>
      </w:r>
      <w:r w:rsidRPr="007116EB">
        <w:rPr>
          <w:rFonts w:ascii="Arial" w:eastAsia="Arial" w:hAnsi="Arial" w:cs="Arial"/>
        </w:rPr>
        <w:t xml:space="preserve">Tu peux seulement marcher sur les carreaux rouges qui sont au-dessus et deux carreaux à droite </w:t>
      </w:r>
      <w:r w:rsidR="00BE7D1C" w:rsidRPr="007116EB">
        <w:rPr>
          <w:rFonts w:ascii="Arial" w:eastAsia="Arial" w:hAnsi="Arial" w:cs="Arial"/>
        </w:rPr>
        <w:t>l</w:t>
      </w:r>
      <w:r w:rsidR="0030188A">
        <w:rPr>
          <w:rFonts w:ascii="Arial" w:eastAsia="Arial" w:hAnsi="Arial" w:cs="Arial"/>
        </w:rPr>
        <w:t>’</w:t>
      </w:r>
      <w:r w:rsidR="00BE7D1C" w:rsidRPr="007116EB">
        <w:rPr>
          <w:rFonts w:ascii="Arial" w:eastAsia="Arial" w:hAnsi="Arial" w:cs="Arial"/>
        </w:rPr>
        <w:t>un de l</w:t>
      </w:r>
      <w:r w:rsidR="0030188A">
        <w:rPr>
          <w:rFonts w:ascii="Arial" w:eastAsia="Arial" w:hAnsi="Arial" w:cs="Arial"/>
        </w:rPr>
        <w:t>’</w:t>
      </w:r>
      <w:r w:rsidR="00BE7D1C" w:rsidRPr="007116EB">
        <w:rPr>
          <w:rFonts w:ascii="Arial" w:eastAsia="Arial" w:hAnsi="Arial" w:cs="Arial"/>
        </w:rPr>
        <w:t>autre. Les autres carreaux s</w:t>
      </w:r>
      <w:r w:rsidR="0030188A">
        <w:rPr>
          <w:rFonts w:ascii="Arial" w:eastAsia="Arial" w:hAnsi="Arial" w:cs="Arial"/>
        </w:rPr>
        <w:t>’</w:t>
      </w:r>
      <w:r w:rsidR="00BE7D1C" w:rsidRPr="007116EB">
        <w:rPr>
          <w:rFonts w:ascii="Arial" w:eastAsia="Arial" w:hAnsi="Arial" w:cs="Arial"/>
        </w:rPr>
        <w:t xml:space="preserve">enfoncent </w:t>
      </w:r>
      <w:r w:rsidR="00B2466E">
        <w:rPr>
          <w:rFonts w:ascii="Arial" w:eastAsia="Arial" w:hAnsi="Arial" w:cs="Arial"/>
        </w:rPr>
        <w:t>dans le plancher</w:t>
      </w:r>
      <w:r w:rsidR="00BE7D1C" w:rsidRPr="007116EB">
        <w:rPr>
          <w:rFonts w:ascii="Arial" w:eastAsia="Arial" w:hAnsi="Arial" w:cs="Arial"/>
        </w:rPr>
        <w:t>! Tu peux faire un saut d</w:t>
      </w:r>
      <w:r w:rsidR="0030188A">
        <w:rPr>
          <w:rFonts w:ascii="Arial" w:eastAsia="Arial" w:hAnsi="Arial" w:cs="Arial"/>
        </w:rPr>
        <w:t>’</w:t>
      </w:r>
      <w:r w:rsidR="00BE7D1C" w:rsidRPr="007116EB">
        <w:rPr>
          <w:rFonts w:ascii="Arial" w:eastAsia="Arial" w:hAnsi="Arial" w:cs="Arial"/>
        </w:rPr>
        <w:t>un maximum de 2 mètres. Feras-tu le saut?</w:t>
      </w:r>
    </w:p>
    <w:p w14:paraId="1D6C6CC6" w14:textId="7F4EEF7D" w:rsidR="00425763" w:rsidRPr="007116EB" w:rsidRDefault="00BE7D1C">
      <w:pPr>
        <w:rPr>
          <w:rFonts w:ascii="Arial" w:eastAsia="Arial" w:hAnsi="Arial" w:cs="Arial"/>
        </w:rPr>
      </w:pPr>
      <w:r w:rsidRPr="007116EB">
        <w:rPr>
          <w:rFonts w:ascii="Arial" w:eastAsia="Arial" w:hAnsi="Arial" w:cs="Arial"/>
        </w:rPr>
        <w:t>Problème</w:t>
      </w:r>
      <w:r w:rsidR="00317FB8" w:rsidRPr="007116EB">
        <w:rPr>
          <w:rFonts w:ascii="Arial" w:eastAsia="Arial" w:hAnsi="Arial" w:cs="Arial"/>
        </w:rPr>
        <w:t xml:space="preserve"> 8: </w:t>
      </w:r>
      <w:r w:rsidR="00B55656" w:rsidRPr="007116EB">
        <w:rPr>
          <w:rFonts w:ascii="Arial" w:eastAsia="Arial" w:hAnsi="Arial" w:cs="Arial"/>
        </w:rPr>
        <w:t>La Joconde est pratiquement à ta portée!</w:t>
      </w:r>
      <w:r w:rsidR="00317FB8" w:rsidRPr="007116EB">
        <w:rPr>
          <w:rFonts w:ascii="Arial" w:eastAsia="Arial" w:hAnsi="Arial" w:cs="Arial"/>
        </w:rPr>
        <w:t xml:space="preserve"> </w:t>
      </w:r>
      <w:r w:rsidR="00B55656" w:rsidRPr="007116EB">
        <w:rPr>
          <w:rFonts w:ascii="Arial" w:eastAsia="Arial" w:hAnsi="Arial" w:cs="Arial"/>
        </w:rPr>
        <w:t>Tu dois seulement t</w:t>
      </w:r>
      <w:r w:rsidR="0030188A">
        <w:rPr>
          <w:rFonts w:ascii="Arial" w:eastAsia="Arial" w:hAnsi="Arial" w:cs="Arial"/>
        </w:rPr>
        <w:t>’</w:t>
      </w:r>
      <w:r w:rsidR="00B55656" w:rsidRPr="007116EB">
        <w:rPr>
          <w:rFonts w:ascii="Arial" w:eastAsia="Arial" w:hAnsi="Arial" w:cs="Arial"/>
        </w:rPr>
        <w:t>assurer d</w:t>
      </w:r>
      <w:r w:rsidR="0030188A">
        <w:rPr>
          <w:rFonts w:ascii="Arial" w:eastAsia="Arial" w:hAnsi="Arial" w:cs="Arial"/>
        </w:rPr>
        <w:t>’</w:t>
      </w:r>
      <w:r w:rsidR="00B55656" w:rsidRPr="007116EB">
        <w:rPr>
          <w:rFonts w:ascii="Arial" w:eastAsia="Arial" w:hAnsi="Arial" w:cs="Arial"/>
        </w:rPr>
        <w:t>éviter le champ de la caméra. La caméra est située à 7 mètres de hauteur et peut balayer jusqu</w:t>
      </w:r>
      <w:r w:rsidR="0030188A">
        <w:rPr>
          <w:rFonts w:ascii="Arial" w:eastAsia="Arial" w:hAnsi="Arial" w:cs="Arial"/>
        </w:rPr>
        <w:t>’</w:t>
      </w:r>
      <w:r w:rsidR="00B55656" w:rsidRPr="007116EB">
        <w:rPr>
          <w:rFonts w:ascii="Arial" w:eastAsia="Arial" w:hAnsi="Arial" w:cs="Arial"/>
        </w:rPr>
        <w:t>à 50 degrés à partir du mur. Sur quelle longueur du sol la caméra peut-elle détecter quelqu</w:t>
      </w:r>
      <w:r w:rsidR="0030188A">
        <w:rPr>
          <w:rFonts w:ascii="Arial" w:eastAsia="Arial" w:hAnsi="Arial" w:cs="Arial"/>
        </w:rPr>
        <w:t>’</w:t>
      </w:r>
      <w:r w:rsidR="00B55656" w:rsidRPr="007116EB">
        <w:rPr>
          <w:rFonts w:ascii="Arial" w:eastAsia="Arial" w:hAnsi="Arial" w:cs="Arial"/>
        </w:rPr>
        <w:t xml:space="preserve">un? </w:t>
      </w:r>
      <w:r w:rsidR="00E07B2E" w:rsidRPr="007116EB">
        <w:rPr>
          <w:rFonts w:ascii="Arial" w:eastAsia="Arial" w:hAnsi="Arial" w:cs="Arial"/>
        </w:rPr>
        <w:t>Trouve la solution pour savoir de combien d</w:t>
      </w:r>
      <w:r w:rsidR="0030188A">
        <w:rPr>
          <w:rFonts w:ascii="Arial" w:eastAsia="Arial" w:hAnsi="Arial" w:cs="Arial"/>
        </w:rPr>
        <w:t>’</w:t>
      </w:r>
      <w:r w:rsidR="00E07B2E" w:rsidRPr="007116EB">
        <w:rPr>
          <w:rFonts w:ascii="Arial" w:eastAsia="Arial" w:hAnsi="Arial" w:cs="Arial"/>
        </w:rPr>
        <w:t xml:space="preserve">espace </w:t>
      </w:r>
      <w:r w:rsidR="00BB3E74">
        <w:rPr>
          <w:rFonts w:ascii="Arial" w:eastAsia="Arial" w:hAnsi="Arial" w:cs="Arial"/>
        </w:rPr>
        <w:t>toi et tes complices</w:t>
      </w:r>
      <w:r w:rsidR="00E07B2E" w:rsidRPr="007116EB">
        <w:rPr>
          <w:rFonts w:ascii="Arial" w:eastAsia="Arial" w:hAnsi="Arial" w:cs="Arial"/>
        </w:rPr>
        <w:t xml:space="preserve"> dispose</w:t>
      </w:r>
      <w:r w:rsidR="00BB3E74">
        <w:rPr>
          <w:rFonts w:ascii="Arial" w:eastAsia="Arial" w:hAnsi="Arial" w:cs="Arial"/>
        </w:rPr>
        <w:t>z</w:t>
      </w:r>
      <w:r w:rsidR="00E07B2E" w:rsidRPr="007116EB">
        <w:rPr>
          <w:rFonts w:ascii="Arial" w:eastAsia="Arial" w:hAnsi="Arial" w:cs="Arial"/>
        </w:rPr>
        <w:t xml:space="preserve"> pour éviter la caméra.</w:t>
      </w:r>
      <w:r w:rsidR="00317FB8" w:rsidRPr="007116EB">
        <w:rPr>
          <w:rFonts w:ascii="Arial" w:eastAsia="Arial" w:hAnsi="Arial" w:cs="Arial"/>
        </w:rPr>
        <w:t xml:space="preserve"> </w:t>
      </w:r>
    </w:p>
    <w:p w14:paraId="4ED40523" w14:textId="77BD5DA2" w:rsidR="00E07B2E" w:rsidRPr="007116EB" w:rsidRDefault="00BE7D1C">
      <w:pPr>
        <w:rPr>
          <w:rFonts w:ascii="Arial" w:eastAsia="Arial" w:hAnsi="Arial" w:cs="Arial"/>
        </w:rPr>
      </w:pPr>
      <w:r w:rsidRPr="007116EB">
        <w:rPr>
          <w:rFonts w:ascii="Arial" w:eastAsia="Arial" w:hAnsi="Arial" w:cs="Arial"/>
        </w:rPr>
        <w:t>Problème</w:t>
      </w:r>
      <w:r w:rsidR="00317FB8" w:rsidRPr="007116EB">
        <w:rPr>
          <w:rFonts w:ascii="Arial" w:eastAsia="Arial" w:hAnsi="Arial" w:cs="Arial"/>
        </w:rPr>
        <w:t xml:space="preserve"> 9</w:t>
      </w:r>
      <w:r w:rsidRPr="007116EB">
        <w:rPr>
          <w:rFonts w:ascii="Arial" w:eastAsia="Arial" w:hAnsi="Arial" w:cs="Arial"/>
        </w:rPr>
        <w:t xml:space="preserve"> </w:t>
      </w:r>
      <w:r w:rsidR="00317FB8" w:rsidRPr="007116EB">
        <w:rPr>
          <w:rFonts w:ascii="Arial" w:eastAsia="Arial" w:hAnsi="Arial" w:cs="Arial"/>
        </w:rPr>
        <w:t xml:space="preserve">: </w:t>
      </w:r>
      <w:r w:rsidR="00E07B2E" w:rsidRPr="007116EB">
        <w:rPr>
          <w:rFonts w:ascii="Arial" w:eastAsia="Arial" w:hAnsi="Arial" w:cs="Arial"/>
        </w:rPr>
        <w:t xml:space="preserve">Maintenant que </w:t>
      </w:r>
      <w:r w:rsidR="00BB3E74">
        <w:rPr>
          <w:rFonts w:ascii="Arial" w:eastAsia="Arial" w:hAnsi="Arial" w:cs="Arial"/>
        </w:rPr>
        <w:t>vous avez</w:t>
      </w:r>
      <w:r w:rsidR="00E07B2E" w:rsidRPr="007116EB">
        <w:rPr>
          <w:rFonts w:ascii="Arial" w:eastAsia="Arial" w:hAnsi="Arial" w:cs="Arial"/>
        </w:rPr>
        <w:t xml:space="preserve"> subtilisé La Joconde, il f</w:t>
      </w:r>
      <w:r w:rsidR="00BB3E74">
        <w:rPr>
          <w:rFonts w:ascii="Arial" w:eastAsia="Arial" w:hAnsi="Arial" w:cs="Arial"/>
        </w:rPr>
        <w:t>a</w:t>
      </w:r>
      <w:r w:rsidR="00E07B2E" w:rsidRPr="007116EB">
        <w:rPr>
          <w:rFonts w:ascii="Arial" w:eastAsia="Arial" w:hAnsi="Arial" w:cs="Arial"/>
        </w:rPr>
        <w:t xml:space="preserve">ut que </w:t>
      </w:r>
      <w:r w:rsidR="00BB3E74">
        <w:rPr>
          <w:rFonts w:ascii="Arial" w:eastAsia="Arial" w:hAnsi="Arial" w:cs="Arial"/>
        </w:rPr>
        <w:t xml:space="preserve">vous </w:t>
      </w:r>
      <w:r w:rsidR="00E07B2E" w:rsidRPr="007116EB">
        <w:rPr>
          <w:rFonts w:ascii="Arial" w:eastAsia="Arial" w:hAnsi="Arial" w:cs="Arial"/>
        </w:rPr>
        <w:t>fass</w:t>
      </w:r>
      <w:r w:rsidR="00BB3E74">
        <w:rPr>
          <w:rFonts w:ascii="Arial" w:eastAsia="Arial" w:hAnsi="Arial" w:cs="Arial"/>
        </w:rPr>
        <w:t>iez</w:t>
      </w:r>
      <w:r w:rsidR="00E07B2E" w:rsidRPr="007116EB">
        <w:rPr>
          <w:rFonts w:ascii="Arial" w:eastAsia="Arial" w:hAnsi="Arial" w:cs="Arial"/>
        </w:rPr>
        <w:t xml:space="preserve"> sortir le tableau par la fenêtre! Le tableau est long de </w:t>
      </w:r>
      <w:r w:rsidR="00317FB8" w:rsidRPr="007116EB">
        <w:rPr>
          <w:rFonts w:ascii="Arial" w:eastAsia="Arial" w:hAnsi="Arial" w:cs="Arial"/>
        </w:rPr>
        <w:t>77 cm</w:t>
      </w:r>
      <w:r w:rsidR="00E07B2E" w:rsidRPr="007116EB">
        <w:rPr>
          <w:rFonts w:ascii="Arial" w:eastAsia="Arial" w:hAnsi="Arial" w:cs="Arial"/>
        </w:rPr>
        <w:t xml:space="preserve"> et large de</w:t>
      </w:r>
      <w:r w:rsidR="00317FB8" w:rsidRPr="007116EB">
        <w:rPr>
          <w:rFonts w:ascii="Arial" w:eastAsia="Arial" w:hAnsi="Arial" w:cs="Arial"/>
        </w:rPr>
        <w:t xml:space="preserve"> 53 cm</w:t>
      </w:r>
      <w:r w:rsidR="00E07B2E" w:rsidRPr="007116EB">
        <w:rPr>
          <w:rFonts w:ascii="Arial" w:eastAsia="Arial" w:hAnsi="Arial" w:cs="Arial"/>
        </w:rPr>
        <w:t>.</w:t>
      </w:r>
      <w:r w:rsidR="00263F90">
        <w:rPr>
          <w:rFonts w:ascii="Arial" w:eastAsia="Arial" w:hAnsi="Arial" w:cs="Arial"/>
        </w:rPr>
        <w:t xml:space="preserve"> Selon l</w:t>
      </w:r>
      <w:r w:rsidR="0030188A">
        <w:rPr>
          <w:rFonts w:ascii="Arial" w:eastAsia="Arial" w:hAnsi="Arial" w:cs="Arial"/>
        </w:rPr>
        <w:t>’</w:t>
      </w:r>
      <w:r w:rsidR="00263F90">
        <w:rPr>
          <w:rFonts w:ascii="Arial" w:eastAsia="Arial" w:hAnsi="Arial" w:cs="Arial"/>
        </w:rPr>
        <w:t>information fournie, penses-tu qu</w:t>
      </w:r>
      <w:r w:rsidR="0030188A">
        <w:rPr>
          <w:rFonts w:ascii="Arial" w:eastAsia="Arial" w:hAnsi="Arial" w:cs="Arial"/>
        </w:rPr>
        <w:t>’</w:t>
      </w:r>
      <w:r w:rsidR="00263F90">
        <w:rPr>
          <w:rFonts w:ascii="Arial" w:eastAsia="Arial" w:hAnsi="Arial" w:cs="Arial"/>
        </w:rPr>
        <w:t>il p</w:t>
      </w:r>
      <w:r w:rsidR="00E07B2E" w:rsidRPr="007116EB">
        <w:rPr>
          <w:rFonts w:ascii="Arial" w:eastAsia="Arial" w:hAnsi="Arial" w:cs="Arial"/>
        </w:rPr>
        <w:t>assera</w:t>
      </w:r>
      <w:r w:rsidR="00263F90">
        <w:rPr>
          <w:rFonts w:ascii="Arial" w:eastAsia="Arial" w:hAnsi="Arial" w:cs="Arial"/>
        </w:rPr>
        <w:t xml:space="preserve"> </w:t>
      </w:r>
      <w:r w:rsidR="00E07B2E" w:rsidRPr="007116EB">
        <w:rPr>
          <w:rFonts w:ascii="Arial" w:eastAsia="Arial" w:hAnsi="Arial" w:cs="Arial"/>
        </w:rPr>
        <w:t>par la fenêtre?</w:t>
      </w:r>
    </w:p>
    <w:p w14:paraId="2F6F172C" w14:textId="12883BF1" w:rsidR="73ED5E4F" w:rsidRPr="007116EB" w:rsidRDefault="00BE7D1C" w:rsidP="4C15A320">
      <w:pPr>
        <w:rPr>
          <w:rFonts w:ascii="Arial" w:eastAsia="Arial" w:hAnsi="Arial" w:cs="Arial"/>
        </w:rPr>
      </w:pPr>
      <w:r w:rsidRPr="007116EB">
        <w:rPr>
          <w:rFonts w:ascii="Arial" w:eastAsia="Arial" w:hAnsi="Arial" w:cs="Arial"/>
        </w:rPr>
        <w:t xml:space="preserve">Problème 10 </w:t>
      </w:r>
      <w:r w:rsidR="73ED5E4F" w:rsidRPr="007116EB">
        <w:rPr>
          <w:rFonts w:ascii="Arial" w:eastAsia="Arial" w:hAnsi="Arial" w:cs="Arial"/>
        </w:rPr>
        <w:t xml:space="preserve">: </w:t>
      </w:r>
      <w:r w:rsidR="00E06D51" w:rsidRPr="007116EB">
        <w:rPr>
          <w:rFonts w:ascii="Arial" w:eastAsia="Arial" w:hAnsi="Arial" w:cs="Arial"/>
        </w:rPr>
        <w:t>Problème</w:t>
      </w:r>
      <w:r w:rsidR="00E07B2E" w:rsidRPr="007116EB">
        <w:rPr>
          <w:rFonts w:ascii="Arial" w:eastAsia="Arial" w:hAnsi="Arial" w:cs="Arial"/>
        </w:rPr>
        <w:t xml:space="preserve"> bonus! Regarde le superbe édifice en verre! </w:t>
      </w:r>
      <w:r w:rsidR="005C5819">
        <w:rPr>
          <w:rFonts w:ascii="Arial" w:eastAsia="Arial" w:hAnsi="Arial" w:cs="Arial"/>
        </w:rPr>
        <w:t>Détermine la valeur de</w:t>
      </w:r>
      <w:r w:rsidR="00E07B2E" w:rsidRPr="007116EB">
        <w:rPr>
          <w:rFonts w:ascii="Arial" w:eastAsia="Arial" w:hAnsi="Arial" w:cs="Arial"/>
        </w:rPr>
        <w:t xml:space="preserve"> l</w:t>
      </w:r>
      <w:r w:rsidR="0030188A">
        <w:rPr>
          <w:rFonts w:ascii="Arial" w:eastAsia="Arial" w:hAnsi="Arial" w:cs="Arial"/>
        </w:rPr>
        <w:t>’</w:t>
      </w:r>
      <w:r w:rsidR="00E07B2E" w:rsidRPr="007116EB">
        <w:rPr>
          <w:rFonts w:ascii="Arial" w:eastAsia="Arial" w:hAnsi="Arial" w:cs="Arial"/>
        </w:rPr>
        <w:t xml:space="preserve">angle </w:t>
      </w:r>
      <w:r w:rsidR="005C5819">
        <w:rPr>
          <w:rFonts w:ascii="Arial" w:eastAsia="Arial" w:hAnsi="Arial" w:cs="Arial"/>
        </w:rPr>
        <w:t>manquant et de</w:t>
      </w:r>
      <w:r w:rsidR="00E07B2E" w:rsidRPr="007116EB">
        <w:rPr>
          <w:rFonts w:ascii="Arial" w:eastAsia="Arial" w:hAnsi="Arial" w:cs="Arial"/>
        </w:rPr>
        <w:t xml:space="preserve"> la longueur manquante à l</w:t>
      </w:r>
      <w:r w:rsidR="0030188A">
        <w:rPr>
          <w:rFonts w:ascii="Arial" w:eastAsia="Arial" w:hAnsi="Arial" w:cs="Arial"/>
        </w:rPr>
        <w:t>’</w:t>
      </w:r>
      <w:r w:rsidR="00E07B2E" w:rsidRPr="007116EB">
        <w:rPr>
          <w:rFonts w:ascii="Arial" w:eastAsia="Arial" w:hAnsi="Arial" w:cs="Arial"/>
        </w:rPr>
        <w:t>aide de l</w:t>
      </w:r>
      <w:r w:rsidR="0030188A">
        <w:rPr>
          <w:rFonts w:ascii="Arial" w:eastAsia="Arial" w:hAnsi="Arial" w:cs="Arial"/>
        </w:rPr>
        <w:t>’</w:t>
      </w:r>
      <w:r w:rsidR="00E07B2E" w:rsidRPr="007116EB">
        <w:rPr>
          <w:rFonts w:ascii="Arial" w:eastAsia="Arial" w:hAnsi="Arial" w:cs="Arial"/>
        </w:rPr>
        <w:t xml:space="preserve">information fournie. Saisis tes réponses sous forme de liste </w:t>
      </w:r>
      <w:r w:rsidR="001C73E8" w:rsidRPr="007116EB">
        <w:rPr>
          <w:rFonts w:ascii="Arial" w:eastAsia="Arial" w:hAnsi="Arial" w:cs="Arial"/>
        </w:rPr>
        <w:t xml:space="preserve">à virgule séparatrice </w:t>
      </w:r>
      <w:r w:rsidR="73ED5E4F" w:rsidRPr="007116EB">
        <w:rPr>
          <w:rFonts w:ascii="Arial" w:eastAsia="Arial" w:hAnsi="Arial" w:cs="Arial"/>
        </w:rPr>
        <w:t>: x, y</w:t>
      </w:r>
    </w:p>
    <w:p w14:paraId="62C6A650" w14:textId="77777777" w:rsidR="00425763" w:rsidRPr="007116EB" w:rsidRDefault="00425763">
      <w:pPr>
        <w:rPr>
          <w:rFonts w:ascii="Arial" w:eastAsia="Arial" w:hAnsi="Arial" w:cs="Arial"/>
        </w:rPr>
      </w:pPr>
    </w:p>
    <w:p w14:paraId="79E73216" w14:textId="77777777" w:rsidR="00425763" w:rsidRPr="007116EB" w:rsidRDefault="00425763">
      <w:pPr>
        <w:rPr>
          <w:rFonts w:ascii="Arial" w:eastAsia="Arial" w:hAnsi="Arial" w:cs="Arial"/>
        </w:rPr>
      </w:pPr>
    </w:p>
    <w:p w14:paraId="35796CD4" w14:textId="77777777" w:rsidR="00425763" w:rsidRPr="007116EB" w:rsidRDefault="00425763"/>
    <w:p w14:paraId="0E50DE28" w14:textId="77777777" w:rsidR="00425763" w:rsidRPr="007116EB" w:rsidRDefault="00425763">
      <w:pPr>
        <w:pStyle w:val="Heading1"/>
        <w:jc w:val="center"/>
      </w:pPr>
      <w:bookmarkStart w:id="11" w:name="_heading=h.urt323euqzgd" w:colFirst="0" w:colLast="0"/>
      <w:bookmarkEnd w:id="11"/>
    </w:p>
    <w:p w14:paraId="4F674F8A" w14:textId="77777777" w:rsidR="00425763" w:rsidRPr="007116EB" w:rsidRDefault="00425763"/>
    <w:p w14:paraId="49634503" w14:textId="77777777" w:rsidR="00425763" w:rsidRPr="007116EB" w:rsidRDefault="00425763">
      <w:pPr>
        <w:pStyle w:val="Heading1"/>
        <w:jc w:val="center"/>
      </w:pPr>
      <w:bookmarkStart w:id="12" w:name="_heading=h.1z3pif3rwzct" w:colFirst="0" w:colLast="0"/>
      <w:bookmarkEnd w:id="12"/>
    </w:p>
    <w:p w14:paraId="005B62CE" w14:textId="77777777" w:rsidR="00425763" w:rsidRPr="007116EB" w:rsidRDefault="00425763">
      <w:pPr>
        <w:pStyle w:val="Heading1"/>
        <w:jc w:val="center"/>
      </w:pPr>
      <w:bookmarkStart w:id="13" w:name="_heading=h.7weknerl8log" w:colFirst="0" w:colLast="0"/>
      <w:bookmarkEnd w:id="13"/>
    </w:p>
    <w:p w14:paraId="4CEA1CBA" w14:textId="77777777" w:rsidR="00425763" w:rsidRPr="007116EB" w:rsidRDefault="00425763">
      <w:pPr>
        <w:pStyle w:val="Heading1"/>
        <w:jc w:val="center"/>
      </w:pPr>
      <w:bookmarkStart w:id="14" w:name="_heading=h.f1ydtxudectj" w:colFirst="0" w:colLast="0"/>
      <w:bookmarkEnd w:id="14"/>
    </w:p>
    <w:p w14:paraId="4C5CE5A3" w14:textId="77777777" w:rsidR="00425763" w:rsidRPr="007116EB" w:rsidRDefault="00425763">
      <w:pPr>
        <w:pStyle w:val="Heading1"/>
        <w:jc w:val="center"/>
      </w:pPr>
      <w:bookmarkStart w:id="15" w:name="_heading=h.5hovrn23bx6q" w:colFirst="0" w:colLast="0"/>
      <w:bookmarkEnd w:id="15"/>
    </w:p>
    <w:p w14:paraId="22E26CD1" w14:textId="77777777" w:rsidR="00425763" w:rsidRPr="007116EB" w:rsidRDefault="00425763">
      <w:pPr>
        <w:pStyle w:val="Heading1"/>
        <w:jc w:val="center"/>
      </w:pPr>
      <w:bookmarkStart w:id="16" w:name="_heading=h.8rdm0pgdiifv" w:colFirst="0" w:colLast="0"/>
      <w:bookmarkEnd w:id="16"/>
    </w:p>
    <w:p w14:paraId="63755628" w14:textId="77777777" w:rsidR="00425763" w:rsidRPr="007116EB" w:rsidRDefault="00425763">
      <w:pPr>
        <w:pStyle w:val="Heading1"/>
        <w:jc w:val="center"/>
      </w:pPr>
      <w:bookmarkStart w:id="17" w:name="_heading=h.pny9yg3763iz" w:colFirst="0" w:colLast="0"/>
      <w:bookmarkEnd w:id="17"/>
    </w:p>
    <w:p w14:paraId="27771A45" w14:textId="77777777" w:rsidR="00425763" w:rsidRPr="007116EB" w:rsidRDefault="00425763">
      <w:pPr>
        <w:pStyle w:val="Heading1"/>
        <w:jc w:val="center"/>
      </w:pPr>
      <w:bookmarkStart w:id="18" w:name="_heading=h.di4gnuu24go3" w:colFirst="0" w:colLast="0"/>
      <w:bookmarkEnd w:id="18"/>
    </w:p>
    <w:p w14:paraId="1F378576" w14:textId="77777777" w:rsidR="00425763" w:rsidRPr="007116EB" w:rsidRDefault="00425763">
      <w:pPr>
        <w:pStyle w:val="Heading1"/>
        <w:jc w:val="center"/>
      </w:pPr>
      <w:bookmarkStart w:id="19" w:name="_heading=h.p7ejjsib0pmw" w:colFirst="0" w:colLast="0"/>
      <w:bookmarkEnd w:id="19"/>
    </w:p>
    <w:p w14:paraId="3007C2C8" w14:textId="77777777" w:rsidR="00425763" w:rsidRPr="007116EB" w:rsidRDefault="00425763">
      <w:pPr>
        <w:pStyle w:val="Heading1"/>
        <w:jc w:val="center"/>
      </w:pPr>
      <w:bookmarkStart w:id="20" w:name="_heading=h.8cc939541qqc" w:colFirst="0" w:colLast="0"/>
      <w:bookmarkEnd w:id="20"/>
    </w:p>
    <w:p w14:paraId="34C82E00" w14:textId="77777777" w:rsidR="00425763" w:rsidRPr="007116EB" w:rsidRDefault="00425763"/>
    <w:p w14:paraId="7E998A71" w14:textId="77777777" w:rsidR="00425763" w:rsidRPr="007116EB" w:rsidRDefault="00425763">
      <w:pPr>
        <w:pStyle w:val="Heading1"/>
        <w:jc w:val="center"/>
      </w:pPr>
      <w:bookmarkStart w:id="21" w:name="_heading=h.m21pb58igsro" w:colFirst="0" w:colLast="0"/>
      <w:bookmarkEnd w:id="21"/>
    </w:p>
    <w:p w14:paraId="63610616" w14:textId="77777777" w:rsidR="00425763" w:rsidRPr="007116EB" w:rsidRDefault="00425763">
      <w:pPr>
        <w:pStyle w:val="Heading1"/>
      </w:pPr>
      <w:bookmarkStart w:id="22" w:name="_heading=h.u1q1s5wjhml0" w:colFirst="0" w:colLast="0"/>
      <w:bookmarkEnd w:id="22"/>
    </w:p>
    <w:p w14:paraId="1C336FB5" w14:textId="77777777" w:rsidR="00425763" w:rsidRPr="007116EB" w:rsidRDefault="00425763">
      <w:pPr>
        <w:pStyle w:val="Heading1"/>
        <w:jc w:val="center"/>
      </w:pPr>
      <w:bookmarkStart w:id="23" w:name="_heading=h.a3m53h7s4yoi" w:colFirst="0" w:colLast="0"/>
      <w:bookmarkEnd w:id="23"/>
    </w:p>
    <w:p w14:paraId="541FBF79" w14:textId="77777777" w:rsidR="003E0C74" w:rsidRPr="007116EB" w:rsidRDefault="003E0C74">
      <w:pPr>
        <w:rPr>
          <w:rFonts w:asciiTheme="majorHAnsi" w:eastAsiaTheme="majorEastAsia" w:hAnsiTheme="majorHAnsi" w:cstheme="majorBidi"/>
          <w:color w:val="2F5496" w:themeColor="accent1" w:themeShade="BF"/>
          <w:sz w:val="32"/>
          <w:szCs w:val="32"/>
        </w:rPr>
      </w:pPr>
      <w:bookmarkStart w:id="24" w:name="_heading=h.8fa87y6b4c1m" w:colFirst="0" w:colLast="0"/>
      <w:bookmarkEnd w:id="24"/>
      <w:r w:rsidRPr="007116EB">
        <w:br w:type="page"/>
      </w:r>
    </w:p>
    <w:p w14:paraId="7C5133F0" w14:textId="7C5588AE" w:rsidR="00425763" w:rsidRPr="007116EB" w:rsidRDefault="002E016D">
      <w:pPr>
        <w:pStyle w:val="Heading1"/>
        <w:jc w:val="center"/>
        <w:rPr>
          <w:b/>
        </w:rPr>
      </w:pPr>
      <w:bookmarkStart w:id="25" w:name="_Toc103010309"/>
      <w:commentRangeStart w:id="26"/>
      <w:r w:rsidRPr="007116EB">
        <w:lastRenderedPageBreak/>
        <w:t>CORRIGÉ (POUR LE GUIDE D</w:t>
      </w:r>
      <w:r w:rsidR="0030188A">
        <w:t>’</w:t>
      </w:r>
      <w:r w:rsidRPr="007116EB">
        <w:t>ANIMATION)</w:t>
      </w:r>
      <w:commentRangeEnd w:id="26"/>
      <w:r w:rsidR="003E0C74" w:rsidRPr="007116EB">
        <w:rPr>
          <w:rStyle w:val="CommentReference"/>
          <w:rFonts w:ascii="Calibri" w:eastAsia="Calibri" w:hAnsi="Calibri" w:cs="Calibri"/>
          <w:color w:val="auto"/>
        </w:rPr>
        <w:commentReference w:id="26"/>
      </w:r>
      <w:bookmarkEnd w:id="25"/>
    </w:p>
    <w:p w14:paraId="52427F70" w14:textId="77777777" w:rsidR="00425763" w:rsidRPr="007116EB" w:rsidRDefault="00425763">
      <w:pPr>
        <w:rPr>
          <w:b/>
        </w:rPr>
      </w:pPr>
    </w:p>
    <w:p w14:paraId="5C1FD243" w14:textId="77777777" w:rsidR="00425763" w:rsidRPr="007116EB" w:rsidRDefault="00317FB8">
      <w:pPr>
        <w:rPr>
          <w:b/>
        </w:rPr>
      </w:pPr>
      <w:r w:rsidRPr="007116EB">
        <w:rPr>
          <w:b/>
          <w:noProof/>
        </w:rPr>
        <w:drawing>
          <wp:inline distT="114300" distB="114300" distL="114300" distR="114300" wp14:anchorId="4FC235B8" wp14:editId="6893A43D">
            <wp:extent cx="5731200" cy="3060700"/>
            <wp:effectExtent l="0" t="0" r="0" b="0"/>
            <wp:docPr id="19" name="image12.jpg"/>
            <wp:cNvGraphicFramePr/>
            <a:graphic xmlns:a="http://schemas.openxmlformats.org/drawingml/2006/main">
              <a:graphicData uri="http://schemas.openxmlformats.org/drawingml/2006/picture">
                <pic:pic xmlns:pic="http://schemas.openxmlformats.org/drawingml/2006/picture">
                  <pic:nvPicPr>
                    <pic:cNvPr id="0" name="image12.jpg"/>
                    <pic:cNvPicPr preferRelativeResize="0"/>
                  </pic:nvPicPr>
                  <pic:blipFill>
                    <a:blip r:embed="rId19"/>
                    <a:srcRect/>
                    <a:stretch>
                      <a:fillRect/>
                    </a:stretch>
                  </pic:blipFill>
                  <pic:spPr>
                    <a:xfrm>
                      <a:off x="0" y="0"/>
                      <a:ext cx="5731200" cy="3060700"/>
                    </a:xfrm>
                    <a:prstGeom prst="rect">
                      <a:avLst/>
                    </a:prstGeom>
                    <a:ln/>
                  </pic:spPr>
                </pic:pic>
              </a:graphicData>
            </a:graphic>
          </wp:inline>
        </w:drawing>
      </w:r>
      <w:r w:rsidRPr="007116EB">
        <w:rPr>
          <w:b/>
          <w:noProof/>
        </w:rPr>
        <w:drawing>
          <wp:inline distT="114300" distB="114300" distL="114300" distR="114300" wp14:anchorId="0310B48C" wp14:editId="32EB000E">
            <wp:extent cx="5731200" cy="3289300"/>
            <wp:effectExtent l="0" t="0" r="0" b="0"/>
            <wp:docPr id="12" name="image5.jpg"/>
            <wp:cNvGraphicFramePr/>
            <a:graphic xmlns:a="http://schemas.openxmlformats.org/drawingml/2006/main">
              <a:graphicData uri="http://schemas.openxmlformats.org/drawingml/2006/picture">
                <pic:pic xmlns:pic="http://schemas.openxmlformats.org/drawingml/2006/picture">
                  <pic:nvPicPr>
                    <pic:cNvPr id="0" name="image5.jpg"/>
                    <pic:cNvPicPr preferRelativeResize="0"/>
                  </pic:nvPicPr>
                  <pic:blipFill>
                    <a:blip r:embed="rId20"/>
                    <a:srcRect/>
                    <a:stretch>
                      <a:fillRect/>
                    </a:stretch>
                  </pic:blipFill>
                  <pic:spPr>
                    <a:xfrm>
                      <a:off x="0" y="0"/>
                      <a:ext cx="5731200" cy="3289300"/>
                    </a:xfrm>
                    <a:prstGeom prst="rect">
                      <a:avLst/>
                    </a:prstGeom>
                    <a:ln/>
                  </pic:spPr>
                </pic:pic>
              </a:graphicData>
            </a:graphic>
          </wp:inline>
        </w:drawing>
      </w:r>
      <w:r w:rsidRPr="007116EB">
        <w:rPr>
          <w:b/>
          <w:noProof/>
        </w:rPr>
        <w:lastRenderedPageBreak/>
        <w:drawing>
          <wp:inline distT="114300" distB="114300" distL="114300" distR="114300" wp14:anchorId="7C6DDE78" wp14:editId="1DFC9A15">
            <wp:extent cx="5731200" cy="2895600"/>
            <wp:effectExtent l="0" t="0" r="0" b="0"/>
            <wp:docPr id="10" name="image3.jpg"/>
            <wp:cNvGraphicFramePr/>
            <a:graphic xmlns:a="http://schemas.openxmlformats.org/drawingml/2006/main">
              <a:graphicData uri="http://schemas.openxmlformats.org/drawingml/2006/picture">
                <pic:pic xmlns:pic="http://schemas.openxmlformats.org/drawingml/2006/picture">
                  <pic:nvPicPr>
                    <pic:cNvPr id="0" name="image3.jpg"/>
                    <pic:cNvPicPr preferRelativeResize="0"/>
                  </pic:nvPicPr>
                  <pic:blipFill>
                    <a:blip r:embed="rId21"/>
                    <a:srcRect/>
                    <a:stretch>
                      <a:fillRect/>
                    </a:stretch>
                  </pic:blipFill>
                  <pic:spPr>
                    <a:xfrm>
                      <a:off x="0" y="0"/>
                      <a:ext cx="5731200" cy="2895600"/>
                    </a:xfrm>
                    <a:prstGeom prst="rect">
                      <a:avLst/>
                    </a:prstGeom>
                    <a:ln/>
                  </pic:spPr>
                </pic:pic>
              </a:graphicData>
            </a:graphic>
          </wp:inline>
        </w:drawing>
      </w:r>
      <w:r w:rsidRPr="007116EB">
        <w:rPr>
          <w:b/>
          <w:noProof/>
        </w:rPr>
        <w:drawing>
          <wp:inline distT="114300" distB="114300" distL="114300" distR="114300" wp14:anchorId="7EAFCE19" wp14:editId="3982974F">
            <wp:extent cx="5731200" cy="4495800"/>
            <wp:effectExtent l="0" t="0" r="0" b="0"/>
            <wp:docPr id="7" name="image1.jpg"/>
            <wp:cNvGraphicFramePr/>
            <a:graphic xmlns:a="http://schemas.openxmlformats.org/drawingml/2006/main">
              <a:graphicData uri="http://schemas.openxmlformats.org/drawingml/2006/picture">
                <pic:pic xmlns:pic="http://schemas.openxmlformats.org/drawingml/2006/picture">
                  <pic:nvPicPr>
                    <pic:cNvPr id="0" name="image1.jpg"/>
                    <pic:cNvPicPr preferRelativeResize="0"/>
                  </pic:nvPicPr>
                  <pic:blipFill>
                    <a:blip r:embed="rId22"/>
                    <a:srcRect/>
                    <a:stretch>
                      <a:fillRect/>
                    </a:stretch>
                  </pic:blipFill>
                  <pic:spPr>
                    <a:xfrm>
                      <a:off x="0" y="0"/>
                      <a:ext cx="5731200" cy="4495800"/>
                    </a:xfrm>
                    <a:prstGeom prst="rect">
                      <a:avLst/>
                    </a:prstGeom>
                    <a:ln/>
                  </pic:spPr>
                </pic:pic>
              </a:graphicData>
            </a:graphic>
          </wp:inline>
        </w:drawing>
      </w:r>
      <w:r w:rsidRPr="007116EB">
        <w:rPr>
          <w:b/>
          <w:noProof/>
        </w:rPr>
        <w:lastRenderedPageBreak/>
        <w:drawing>
          <wp:inline distT="114300" distB="114300" distL="114300" distR="114300" wp14:anchorId="61F37FD9" wp14:editId="557C92FA">
            <wp:extent cx="5731200" cy="4051300"/>
            <wp:effectExtent l="0" t="0" r="0" b="0"/>
            <wp:docPr id="15" name="image7.jpg"/>
            <wp:cNvGraphicFramePr/>
            <a:graphic xmlns:a="http://schemas.openxmlformats.org/drawingml/2006/main">
              <a:graphicData uri="http://schemas.openxmlformats.org/drawingml/2006/picture">
                <pic:pic xmlns:pic="http://schemas.openxmlformats.org/drawingml/2006/picture">
                  <pic:nvPicPr>
                    <pic:cNvPr id="0" name="image7.jpg"/>
                    <pic:cNvPicPr preferRelativeResize="0"/>
                  </pic:nvPicPr>
                  <pic:blipFill>
                    <a:blip r:embed="rId23"/>
                    <a:srcRect/>
                    <a:stretch>
                      <a:fillRect/>
                    </a:stretch>
                  </pic:blipFill>
                  <pic:spPr>
                    <a:xfrm>
                      <a:off x="0" y="0"/>
                      <a:ext cx="5731200" cy="4051300"/>
                    </a:xfrm>
                    <a:prstGeom prst="rect">
                      <a:avLst/>
                    </a:prstGeom>
                    <a:ln/>
                  </pic:spPr>
                </pic:pic>
              </a:graphicData>
            </a:graphic>
          </wp:inline>
        </w:drawing>
      </w:r>
      <w:r w:rsidRPr="007116EB">
        <w:rPr>
          <w:b/>
          <w:noProof/>
        </w:rPr>
        <w:lastRenderedPageBreak/>
        <w:drawing>
          <wp:inline distT="114300" distB="114300" distL="114300" distR="114300" wp14:anchorId="271F7749" wp14:editId="7D2FE5A9">
            <wp:extent cx="5731200" cy="7404100"/>
            <wp:effectExtent l="0" t="0" r="0" b="0"/>
            <wp:docPr id="8" name="image9.jpg"/>
            <wp:cNvGraphicFramePr/>
            <a:graphic xmlns:a="http://schemas.openxmlformats.org/drawingml/2006/main">
              <a:graphicData uri="http://schemas.openxmlformats.org/drawingml/2006/picture">
                <pic:pic xmlns:pic="http://schemas.openxmlformats.org/drawingml/2006/picture">
                  <pic:nvPicPr>
                    <pic:cNvPr id="0" name="image9.jpg"/>
                    <pic:cNvPicPr preferRelativeResize="0"/>
                  </pic:nvPicPr>
                  <pic:blipFill>
                    <a:blip r:embed="rId24"/>
                    <a:srcRect/>
                    <a:stretch>
                      <a:fillRect/>
                    </a:stretch>
                  </pic:blipFill>
                  <pic:spPr>
                    <a:xfrm>
                      <a:off x="0" y="0"/>
                      <a:ext cx="5731200" cy="7404100"/>
                    </a:xfrm>
                    <a:prstGeom prst="rect">
                      <a:avLst/>
                    </a:prstGeom>
                    <a:ln/>
                  </pic:spPr>
                </pic:pic>
              </a:graphicData>
            </a:graphic>
          </wp:inline>
        </w:drawing>
      </w:r>
      <w:r w:rsidRPr="007116EB">
        <w:rPr>
          <w:b/>
          <w:noProof/>
        </w:rPr>
        <w:lastRenderedPageBreak/>
        <w:drawing>
          <wp:inline distT="114300" distB="114300" distL="114300" distR="114300" wp14:anchorId="318A82CD" wp14:editId="29C8B66F">
            <wp:extent cx="5731200" cy="5511800"/>
            <wp:effectExtent l="0" t="0" r="0" b="0"/>
            <wp:docPr id="9" name="image2.jpg"/>
            <wp:cNvGraphicFramePr/>
            <a:graphic xmlns:a="http://schemas.openxmlformats.org/drawingml/2006/main">
              <a:graphicData uri="http://schemas.openxmlformats.org/drawingml/2006/picture">
                <pic:pic xmlns:pic="http://schemas.openxmlformats.org/drawingml/2006/picture">
                  <pic:nvPicPr>
                    <pic:cNvPr id="0" name="image2.jpg"/>
                    <pic:cNvPicPr preferRelativeResize="0"/>
                  </pic:nvPicPr>
                  <pic:blipFill>
                    <a:blip r:embed="rId25"/>
                    <a:srcRect/>
                    <a:stretch>
                      <a:fillRect/>
                    </a:stretch>
                  </pic:blipFill>
                  <pic:spPr>
                    <a:xfrm>
                      <a:off x="0" y="0"/>
                      <a:ext cx="5731200" cy="5511800"/>
                    </a:xfrm>
                    <a:prstGeom prst="rect">
                      <a:avLst/>
                    </a:prstGeom>
                    <a:ln/>
                  </pic:spPr>
                </pic:pic>
              </a:graphicData>
            </a:graphic>
          </wp:inline>
        </w:drawing>
      </w:r>
      <w:r w:rsidRPr="007116EB">
        <w:rPr>
          <w:b/>
          <w:noProof/>
        </w:rPr>
        <w:lastRenderedPageBreak/>
        <w:drawing>
          <wp:inline distT="114300" distB="114300" distL="114300" distR="114300" wp14:anchorId="140B9080" wp14:editId="1AB33F9E">
            <wp:extent cx="5731200" cy="4165600"/>
            <wp:effectExtent l="0" t="0" r="0" b="0"/>
            <wp:docPr id="16" name="image8.jpg"/>
            <wp:cNvGraphicFramePr/>
            <a:graphic xmlns:a="http://schemas.openxmlformats.org/drawingml/2006/main">
              <a:graphicData uri="http://schemas.openxmlformats.org/drawingml/2006/picture">
                <pic:pic xmlns:pic="http://schemas.openxmlformats.org/drawingml/2006/picture">
                  <pic:nvPicPr>
                    <pic:cNvPr id="0" name="image8.jpg"/>
                    <pic:cNvPicPr preferRelativeResize="0"/>
                  </pic:nvPicPr>
                  <pic:blipFill>
                    <a:blip r:embed="rId26"/>
                    <a:srcRect/>
                    <a:stretch>
                      <a:fillRect/>
                    </a:stretch>
                  </pic:blipFill>
                  <pic:spPr>
                    <a:xfrm>
                      <a:off x="0" y="0"/>
                      <a:ext cx="5731200" cy="4165600"/>
                    </a:xfrm>
                    <a:prstGeom prst="rect">
                      <a:avLst/>
                    </a:prstGeom>
                    <a:ln/>
                  </pic:spPr>
                </pic:pic>
              </a:graphicData>
            </a:graphic>
          </wp:inline>
        </w:drawing>
      </w:r>
      <w:r w:rsidRPr="007116EB">
        <w:rPr>
          <w:b/>
          <w:noProof/>
        </w:rPr>
        <w:lastRenderedPageBreak/>
        <w:drawing>
          <wp:inline distT="114300" distB="114300" distL="114300" distR="114300" wp14:anchorId="699C3DF4" wp14:editId="2A01A444">
            <wp:extent cx="5731200" cy="7404100"/>
            <wp:effectExtent l="0" t="0" r="0" b="0"/>
            <wp:docPr id="18" name="image13.jpg"/>
            <wp:cNvGraphicFramePr/>
            <a:graphic xmlns:a="http://schemas.openxmlformats.org/drawingml/2006/main">
              <a:graphicData uri="http://schemas.openxmlformats.org/drawingml/2006/picture">
                <pic:pic xmlns:pic="http://schemas.openxmlformats.org/drawingml/2006/picture">
                  <pic:nvPicPr>
                    <pic:cNvPr id="0" name="image13.jpg"/>
                    <pic:cNvPicPr preferRelativeResize="0"/>
                  </pic:nvPicPr>
                  <pic:blipFill>
                    <a:blip r:embed="rId27"/>
                    <a:srcRect/>
                    <a:stretch>
                      <a:fillRect/>
                    </a:stretch>
                  </pic:blipFill>
                  <pic:spPr>
                    <a:xfrm>
                      <a:off x="0" y="0"/>
                      <a:ext cx="5731200" cy="7404100"/>
                    </a:xfrm>
                    <a:prstGeom prst="rect">
                      <a:avLst/>
                    </a:prstGeom>
                    <a:ln/>
                  </pic:spPr>
                </pic:pic>
              </a:graphicData>
            </a:graphic>
          </wp:inline>
        </w:drawing>
      </w:r>
      <w:r w:rsidRPr="007116EB">
        <w:rPr>
          <w:b/>
          <w:noProof/>
        </w:rPr>
        <w:lastRenderedPageBreak/>
        <w:drawing>
          <wp:inline distT="114300" distB="114300" distL="114300" distR="114300" wp14:anchorId="1C078A64" wp14:editId="6854CEF4">
            <wp:extent cx="5731200" cy="4470400"/>
            <wp:effectExtent l="0" t="0" r="0" b="0"/>
            <wp:docPr id="11" name="image4.jpg"/>
            <wp:cNvGraphicFramePr/>
            <a:graphic xmlns:a="http://schemas.openxmlformats.org/drawingml/2006/main">
              <a:graphicData uri="http://schemas.openxmlformats.org/drawingml/2006/picture">
                <pic:pic xmlns:pic="http://schemas.openxmlformats.org/drawingml/2006/picture">
                  <pic:nvPicPr>
                    <pic:cNvPr id="0" name="image4.jpg"/>
                    <pic:cNvPicPr preferRelativeResize="0"/>
                  </pic:nvPicPr>
                  <pic:blipFill>
                    <a:blip r:embed="rId28"/>
                    <a:srcRect/>
                    <a:stretch>
                      <a:fillRect/>
                    </a:stretch>
                  </pic:blipFill>
                  <pic:spPr>
                    <a:xfrm>
                      <a:off x="0" y="0"/>
                      <a:ext cx="5731200" cy="4470400"/>
                    </a:xfrm>
                    <a:prstGeom prst="rect">
                      <a:avLst/>
                    </a:prstGeom>
                    <a:ln/>
                  </pic:spPr>
                </pic:pic>
              </a:graphicData>
            </a:graphic>
          </wp:inline>
        </w:drawing>
      </w:r>
    </w:p>
    <w:p w14:paraId="4BD247BB" w14:textId="77777777" w:rsidR="00425763" w:rsidRPr="007116EB" w:rsidRDefault="00425763">
      <w:pPr>
        <w:rPr>
          <w:b/>
        </w:rPr>
      </w:pPr>
    </w:p>
    <w:p w14:paraId="5D16A048" w14:textId="77777777" w:rsidR="00425763" w:rsidRPr="007116EB" w:rsidRDefault="00425763">
      <w:pPr>
        <w:rPr>
          <w:b/>
        </w:rPr>
      </w:pPr>
    </w:p>
    <w:p w14:paraId="480FD1B5" w14:textId="77777777" w:rsidR="00425763" w:rsidRPr="007116EB" w:rsidRDefault="00425763">
      <w:pPr>
        <w:rPr>
          <w:b/>
        </w:rPr>
      </w:pPr>
    </w:p>
    <w:p w14:paraId="21ECE7A5" w14:textId="77777777" w:rsidR="00425763" w:rsidRPr="007116EB" w:rsidRDefault="00425763">
      <w:pPr>
        <w:rPr>
          <w:b/>
        </w:rPr>
      </w:pPr>
    </w:p>
    <w:p w14:paraId="187F6515" w14:textId="77777777" w:rsidR="00425763" w:rsidRPr="007116EB" w:rsidRDefault="00425763">
      <w:pPr>
        <w:rPr>
          <w:b/>
        </w:rPr>
      </w:pPr>
    </w:p>
    <w:p w14:paraId="6A559CAF" w14:textId="77777777" w:rsidR="00425763" w:rsidRPr="007116EB" w:rsidRDefault="00425763">
      <w:pPr>
        <w:rPr>
          <w:b/>
        </w:rPr>
      </w:pPr>
    </w:p>
    <w:p w14:paraId="7168DF68" w14:textId="77777777" w:rsidR="00425763" w:rsidRPr="007116EB" w:rsidRDefault="00425763">
      <w:pPr>
        <w:rPr>
          <w:b/>
        </w:rPr>
      </w:pPr>
    </w:p>
    <w:p w14:paraId="5F4F7FF5" w14:textId="77777777" w:rsidR="00425763" w:rsidRPr="007116EB" w:rsidRDefault="00425763">
      <w:pPr>
        <w:rPr>
          <w:b/>
        </w:rPr>
      </w:pPr>
    </w:p>
    <w:p w14:paraId="07ECB87E" w14:textId="77777777" w:rsidR="00425763" w:rsidRPr="007116EB" w:rsidRDefault="00425763">
      <w:pPr>
        <w:rPr>
          <w:b/>
        </w:rPr>
      </w:pPr>
    </w:p>
    <w:p w14:paraId="1F6E6F20" w14:textId="77777777" w:rsidR="00425763" w:rsidRPr="007116EB" w:rsidRDefault="00425763">
      <w:pPr>
        <w:rPr>
          <w:b/>
        </w:rPr>
      </w:pPr>
    </w:p>
    <w:p w14:paraId="6AA9DEB0" w14:textId="77777777" w:rsidR="00425763" w:rsidRPr="007116EB" w:rsidRDefault="00425763">
      <w:pPr>
        <w:rPr>
          <w:b/>
        </w:rPr>
      </w:pPr>
    </w:p>
    <w:p w14:paraId="11D0EB65" w14:textId="77777777" w:rsidR="00425763" w:rsidRPr="007116EB" w:rsidRDefault="00425763">
      <w:pPr>
        <w:rPr>
          <w:b/>
        </w:rPr>
      </w:pPr>
    </w:p>
    <w:p w14:paraId="16E332EC" w14:textId="77777777" w:rsidR="00425763" w:rsidRPr="007116EB" w:rsidRDefault="00425763">
      <w:pPr>
        <w:rPr>
          <w:b/>
        </w:rPr>
      </w:pPr>
    </w:p>
    <w:p w14:paraId="2525482D" w14:textId="77777777" w:rsidR="00425763" w:rsidRPr="007116EB" w:rsidRDefault="00425763">
      <w:pPr>
        <w:rPr>
          <w:b/>
        </w:rPr>
      </w:pPr>
    </w:p>
    <w:p w14:paraId="224EA1EB" w14:textId="77777777" w:rsidR="00425763" w:rsidRPr="007116EB" w:rsidRDefault="00425763">
      <w:pPr>
        <w:rPr>
          <w:b/>
        </w:rPr>
      </w:pPr>
    </w:p>
    <w:p w14:paraId="7AFDEA9E" w14:textId="5BFBD0E0" w:rsidR="00425763" w:rsidRPr="007116EB" w:rsidRDefault="001C73E8">
      <w:pPr>
        <w:pStyle w:val="Heading1"/>
        <w:jc w:val="center"/>
      </w:pPr>
      <w:bookmarkStart w:id="27" w:name="_heading=h.5vyyg1yfad21" w:colFirst="0" w:colLast="0"/>
      <w:bookmarkStart w:id="28" w:name="_Toc103010310"/>
      <w:bookmarkEnd w:id="27"/>
      <w:r w:rsidRPr="007116EB">
        <w:t>FEUILLE D</w:t>
      </w:r>
      <w:r w:rsidR="0030188A">
        <w:t>’</w:t>
      </w:r>
      <w:r w:rsidRPr="007116EB">
        <w:t>ÉQUATIONS</w:t>
      </w:r>
      <w:bookmarkEnd w:id="28"/>
    </w:p>
    <w:p w14:paraId="7B10D073" w14:textId="77777777" w:rsidR="00FF1D30" w:rsidRDefault="00FF1D30"/>
    <w:p w14:paraId="7346D95F" w14:textId="6C8D12A2" w:rsidR="000B7F62" w:rsidRPr="007116EB" w:rsidRDefault="001C73E8">
      <w:r w:rsidRPr="007116EB">
        <w:t>La présente feuille d</w:t>
      </w:r>
      <w:r w:rsidR="0030188A">
        <w:t>’</w:t>
      </w:r>
      <w:r w:rsidRPr="007116EB">
        <w:t>équations contient toutes les formules trigonométriques et l</w:t>
      </w:r>
      <w:r w:rsidR="0030188A">
        <w:t>’</w:t>
      </w:r>
      <w:r w:rsidRPr="007116EB">
        <w:t>information dont tu as besoin pour gagner le jeu d</w:t>
      </w:r>
      <w:r w:rsidR="0030188A">
        <w:t>’</w:t>
      </w:r>
      <w:r w:rsidRPr="007116EB">
        <w:t>évasion! Elle comprend notamment un</w:t>
      </w:r>
      <w:r w:rsidR="006B20AD" w:rsidRPr="007116EB">
        <w:t>e</w:t>
      </w:r>
      <w:r w:rsidRPr="007116EB">
        <w:t xml:space="preserve"> description de chaque formule et </w:t>
      </w:r>
      <w:r w:rsidR="006B20AD" w:rsidRPr="007116EB">
        <w:t>de</w:t>
      </w:r>
      <w:r w:rsidR="00A131F9">
        <w:t>s</w:t>
      </w:r>
      <w:r w:rsidR="006B20AD" w:rsidRPr="007116EB">
        <w:t xml:space="preserve"> conditions </w:t>
      </w:r>
      <w:r w:rsidR="000B7F62" w:rsidRPr="007116EB">
        <w:t>de</w:t>
      </w:r>
      <w:r w:rsidRPr="007116EB">
        <w:t xml:space="preserve"> son </w:t>
      </w:r>
      <w:r w:rsidR="000B7F62" w:rsidRPr="007116EB">
        <w:t>utilisation, de sorte que tu puisses l</w:t>
      </w:r>
      <w:r w:rsidR="0030188A">
        <w:t>’</w:t>
      </w:r>
      <w:r w:rsidR="000B7F62" w:rsidRPr="007116EB">
        <w:t>appliquer avec l</w:t>
      </w:r>
      <w:r w:rsidR="0030188A">
        <w:t>’</w:t>
      </w:r>
      <w:r w:rsidR="000B7F62" w:rsidRPr="007116EB">
        <w:t>information présentée.</w:t>
      </w:r>
    </w:p>
    <w:p w14:paraId="5E8679E5" w14:textId="77777777" w:rsidR="00F9304C" w:rsidRPr="007116EB" w:rsidRDefault="00F9304C"/>
    <w:p w14:paraId="7A1EA4CF" w14:textId="4A9D0497" w:rsidR="00425763" w:rsidRPr="007116EB" w:rsidRDefault="00317FB8">
      <w:pPr>
        <w:rPr>
          <w:b/>
          <w:bCs/>
        </w:rPr>
      </w:pPr>
      <w:r w:rsidRPr="007116EB">
        <w:rPr>
          <w:b/>
          <w:bCs/>
        </w:rPr>
        <w:t>Triangles</w:t>
      </w:r>
      <w:r w:rsidR="00B52E9F" w:rsidRPr="007116EB">
        <w:rPr>
          <w:b/>
          <w:bCs/>
        </w:rPr>
        <w:t xml:space="preserve"> </w:t>
      </w:r>
      <w:r w:rsidR="006D727F" w:rsidRPr="007116EB">
        <w:rPr>
          <w:b/>
          <w:bCs/>
        </w:rPr>
        <w:t>particuliers</w:t>
      </w:r>
      <w:r w:rsidR="003E4A38" w:rsidRPr="007116EB">
        <w:rPr>
          <w:b/>
          <w:bCs/>
        </w:rPr>
        <w:t xml:space="preserve"> </w:t>
      </w:r>
      <w:r w:rsidRPr="007116EB">
        <w:rPr>
          <w:b/>
          <w:bCs/>
        </w:rPr>
        <w:t>:</w:t>
      </w:r>
    </w:p>
    <w:p w14:paraId="4F3611F8" w14:textId="4F19D8DE" w:rsidR="000B7F62" w:rsidRPr="007116EB" w:rsidRDefault="000B7F62">
      <w:r w:rsidRPr="007116EB">
        <w:t xml:space="preserve">Les triangles </w:t>
      </w:r>
      <w:r w:rsidR="006D727F" w:rsidRPr="007116EB">
        <w:t>particuliers</w:t>
      </w:r>
      <w:r w:rsidRPr="007116EB">
        <w:t xml:space="preserve"> sont des triangles rectangles dont le rapport entre les côtés facilite les calculs. Ils sont fréquemment utilisés en trigonométrie</w:t>
      </w:r>
      <w:r w:rsidR="00FF1D30">
        <w:t>,</w:t>
      </w:r>
      <w:r w:rsidRPr="007116EB">
        <w:t xml:space="preserve"> et</w:t>
      </w:r>
      <w:r w:rsidR="006B20AD" w:rsidRPr="007116EB">
        <w:t xml:space="preserve"> </w:t>
      </w:r>
      <w:r w:rsidRPr="007116EB">
        <w:t>il est facile de les solutionner sans avoir à faire des calculs approfondis.</w:t>
      </w:r>
    </w:p>
    <w:p w14:paraId="04A58B52" w14:textId="44DA61B5" w:rsidR="00425763" w:rsidRPr="007116EB" w:rsidRDefault="006B20AD">
      <w:pPr>
        <w:numPr>
          <w:ilvl w:val="0"/>
          <w:numId w:val="13"/>
        </w:numPr>
        <w:spacing w:after="0"/>
      </w:pPr>
      <w:r w:rsidRPr="007116EB">
        <w:t>Ce qu</w:t>
      </w:r>
      <w:r w:rsidR="0030188A">
        <w:t>’</w:t>
      </w:r>
      <w:r w:rsidRPr="007116EB">
        <w:t xml:space="preserve">ils sont </w:t>
      </w:r>
      <w:r w:rsidR="00317FB8" w:rsidRPr="007116EB">
        <w:t>:</w:t>
      </w:r>
    </w:p>
    <w:p w14:paraId="3941262C" w14:textId="10DD2972" w:rsidR="00425763" w:rsidRPr="007116EB" w:rsidRDefault="00FE7FC1" w:rsidP="00F00EEA">
      <w:pPr>
        <w:numPr>
          <w:ilvl w:val="1"/>
          <w:numId w:val="13"/>
        </w:numPr>
      </w:pPr>
      <w:r w:rsidRPr="007116EB">
        <w:rPr>
          <w:noProof/>
        </w:rPr>
        <w:drawing>
          <wp:anchor distT="0" distB="0" distL="114300" distR="114300" simplePos="0" relativeHeight="251658240" behindDoc="0" locked="0" layoutInCell="1" allowOverlap="1" wp14:anchorId="1894626D" wp14:editId="1C0EB2D1">
            <wp:simplePos x="0" y="0"/>
            <wp:positionH relativeFrom="column">
              <wp:posOffset>1407795</wp:posOffset>
            </wp:positionH>
            <wp:positionV relativeFrom="paragraph">
              <wp:posOffset>405810</wp:posOffset>
            </wp:positionV>
            <wp:extent cx="2538095" cy="1294765"/>
            <wp:effectExtent l="0" t="0" r="1905" b="635"/>
            <wp:wrapTopAndBottom/>
            <wp:docPr id="13" name="image11.png"/>
            <wp:cNvGraphicFramePr/>
            <a:graphic xmlns:a="http://schemas.openxmlformats.org/drawingml/2006/main">
              <a:graphicData uri="http://schemas.openxmlformats.org/drawingml/2006/picture">
                <pic:pic xmlns:pic="http://schemas.openxmlformats.org/drawingml/2006/picture">
                  <pic:nvPicPr>
                    <pic:cNvPr id="0" name="image11.png"/>
                    <pic:cNvPicPr preferRelativeResize="0"/>
                  </pic:nvPicPr>
                  <pic:blipFill>
                    <a:blip r:embed="rId29" cstate="print">
                      <a:extLst>
                        <a:ext uri="{28A0092B-C50C-407E-A947-70E740481C1C}">
                          <a14:useLocalDpi xmlns:a14="http://schemas.microsoft.com/office/drawing/2010/main" val="0"/>
                        </a:ext>
                      </a:extLst>
                    </a:blip>
                    <a:srcRect/>
                    <a:stretch>
                      <a:fillRect/>
                    </a:stretch>
                  </pic:blipFill>
                  <pic:spPr>
                    <a:xfrm>
                      <a:off x="0" y="0"/>
                      <a:ext cx="2538095" cy="1294765"/>
                    </a:xfrm>
                    <a:prstGeom prst="rect">
                      <a:avLst/>
                    </a:prstGeom>
                    <a:ln/>
                  </pic:spPr>
                </pic:pic>
              </a:graphicData>
            </a:graphic>
            <wp14:sizeRelH relativeFrom="page">
              <wp14:pctWidth>0</wp14:pctWidth>
            </wp14:sizeRelH>
            <wp14:sizeRelV relativeFrom="page">
              <wp14:pctHeight>0</wp14:pctHeight>
            </wp14:sizeRelV>
          </wp:anchor>
        </w:drawing>
      </w:r>
      <w:r w:rsidR="006B20AD" w:rsidRPr="007116EB">
        <w:t>Il s</w:t>
      </w:r>
      <w:r w:rsidR="0030188A">
        <w:t>’</w:t>
      </w:r>
      <w:r w:rsidR="006B20AD" w:rsidRPr="007116EB">
        <w:t>agit de triangles dont les angles et proportions correspondent à ceux et celles des figures ci-dessous</w:t>
      </w:r>
    </w:p>
    <w:p w14:paraId="13623663" w14:textId="5225769B" w:rsidR="00425763" w:rsidRPr="007116EB" w:rsidRDefault="006B20AD">
      <w:pPr>
        <w:rPr>
          <w:b/>
          <w:bCs/>
        </w:rPr>
      </w:pPr>
      <w:r w:rsidRPr="007116EB">
        <w:rPr>
          <w:b/>
          <w:bCs/>
        </w:rPr>
        <w:t>Loi des sinus :</w:t>
      </w:r>
      <w:r w:rsidR="007116EB">
        <w:rPr>
          <w:b/>
          <w:bCs/>
        </w:rPr>
        <w:t xml:space="preserve"> </w:t>
      </w:r>
    </w:p>
    <w:p w14:paraId="2217CF8B" w14:textId="4A5E8131" w:rsidR="00E44739" w:rsidRPr="007116EB" w:rsidRDefault="002A6BB6">
      <w:r w:rsidRPr="007116EB">
        <w:t xml:space="preserve">La loi des sinus est une formule </w:t>
      </w:r>
      <w:r w:rsidR="00FF1D30">
        <w:t>qui représente</w:t>
      </w:r>
      <w:r w:rsidRPr="007116EB">
        <w:t xml:space="preserve"> le rapport</w:t>
      </w:r>
      <w:r w:rsidR="0014353D">
        <w:t xml:space="preserve"> entre les</w:t>
      </w:r>
      <w:r w:rsidRPr="007116EB">
        <w:t xml:space="preserve"> sinus des angles et </w:t>
      </w:r>
      <w:r w:rsidR="00A131F9">
        <w:t>la</w:t>
      </w:r>
      <w:r w:rsidRPr="007116EB">
        <w:t xml:space="preserve"> longueur des côtés d</w:t>
      </w:r>
      <w:r w:rsidR="0030188A">
        <w:t>’</w:t>
      </w:r>
      <w:r w:rsidRPr="007116EB">
        <w:t xml:space="preserve">un triangle non rectangle. </w:t>
      </w:r>
      <w:r w:rsidR="00557A44" w:rsidRPr="007116EB">
        <w:t xml:space="preserve">Elle peut servir à déterminer les angles et </w:t>
      </w:r>
      <w:r w:rsidR="00C66496" w:rsidRPr="007116EB">
        <w:t>la longueur</w:t>
      </w:r>
      <w:r w:rsidR="00557A44" w:rsidRPr="007116EB">
        <w:t xml:space="preserve"> des côtés des triangles non rectangles où </w:t>
      </w:r>
      <w:r w:rsidR="00D55749" w:rsidRPr="007116EB">
        <w:t>a, b</w:t>
      </w:r>
      <w:r w:rsidR="00557A44" w:rsidRPr="007116EB">
        <w:t xml:space="preserve"> et c représente</w:t>
      </w:r>
      <w:r w:rsidR="00C66496" w:rsidRPr="007116EB">
        <w:t>nt</w:t>
      </w:r>
      <w:r w:rsidR="00557A44" w:rsidRPr="007116EB">
        <w:t xml:space="preserve"> la longueur des côtés</w:t>
      </w:r>
      <w:r w:rsidR="00A131F9">
        <w:t>,</w:t>
      </w:r>
      <w:r w:rsidR="00557A44" w:rsidRPr="007116EB">
        <w:t xml:space="preserve"> et </w:t>
      </w:r>
      <w:r w:rsidR="00D55749" w:rsidRPr="007116EB">
        <w:t>A, B</w:t>
      </w:r>
      <w:r w:rsidR="00557A44" w:rsidRPr="007116EB">
        <w:t xml:space="preserve"> et </w:t>
      </w:r>
      <w:r w:rsidR="00D55749" w:rsidRPr="007116EB">
        <w:t>C</w:t>
      </w:r>
      <w:r w:rsidR="00557A44" w:rsidRPr="007116EB">
        <w:t xml:space="preserve"> </w:t>
      </w:r>
      <w:r w:rsidR="00A131F9">
        <w:t xml:space="preserve">représentent </w:t>
      </w:r>
      <w:r w:rsidR="00557A44" w:rsidRPr="007116EB">
        <w:t>les angles correspondants</w:t>
      </w:r>
      <w:r w:rsidR="00D55749" w:rsidRPr="007116EB">
        <w:t>.</w:t>
      </w:r>
    </w:p>
    <w:p w14:paraId="39CD239F" w14:textId="77777777" w:rsidR="00425763" w:rsidRPr="007116EB" w:rsidRDefault="00317FB8">
      <m:oMathPara>
        <m:oMath>
          <m:r>
            <w:rPr>
              <w:rFonts w:ascii="Cambria Math" w:hAnsi="Cambria Math"/>
            </w:rPr>
            <m:t>a÷sin(A)=b÷sin(B)=c÷sin(C)</m:t>
          </m:r>
        </m:oMath>
      </m:oMathPara>
    </w:p>
    <w:p w14:paraId="0DDC5252" w14:textId="77777777" w:rsidR="00425763" w:rsidRPr="007116EB" w:rsidRDefault="00317FB8">
      <m:oMathPara>
        <m:oMath>
          <m:r>
            <w:rPr>
              <w:rFonts w:ascii="Cambria Math" w:hAnsi="Cambria Math"/>
            </w:rPr>
            <m:t>sin(A)÷a=sin(B)÷b=sin(C)÷c</m:t>
          </m:r>
        </m:oMath>
      </m:oMathPara>
    </w:p>
    <w:p w14:paraId="584ED92C" w14:textId="10A84E12" w:rsidR="00425763" w:rsidRPr="007116EB" w:rsidRDefault="006B20AD">
      <w:pPr>
        <w:numPr>
          <w:ilvl w:val="0"/>
          <w:numId w:val="8"/>
        </w:numPr>
        <w:spacing w:after="0"/>
      </w:pPr>
      <w:r w:rsidRPr="007116EB">
        <w:t>Conditions d</w:t>
      </w:r>
      <w:r w:rsidR="0030188A">
        <w:t>’</w:t>
      </w:r>
      <w:r w:rsidRPr="007116EB">
        <w:t xml:space="preserve">utilisation </w:t>
      </w:r>
      <w:r w:rsidR="00317FB8" w:rsidRPr="007116EB">
        <w:t>:</w:t>
      </w:r>
    </w:p>
    <w:p w14:paraId="63EE4E77" w14:textId="27EE25B5" w:rsidR="00425763" w:rsidRPr="007116EB" w:rsidRDefault="00557A44">
      <w:pPr>
        <w:numPr>
          <w:ilvl w:val="1"/>
          <w:numId w:val="8"/>
        </w:numPr>
        <w:spacing w:after="0"/>
      </w:pPr>
      <w:r w:rsidRPr="007116EB">
        <w:t>Quand tu as un triangle non rectangle et que tu connais l</w:t>
      </w:r>
      <w:r w:rsidR="0030188A">
        <w:t>’</w:t>
      </w:r>
      <w:r w:rsidR="00A131F9">
        <w:t>une ou l</w:t>
      </w:r>
      <w:r w:rsidR="0030188A">
        <w:t>’</w:t>
      </w:r>
      <w:r w:rsidR="00A131F9">
        <w:t>autre des séries de valeurs suivantes :</w:t>
      </w:r>
      <w:r w:rsidRPr="007116EB">
        <w:t xml:space="preserve"> </w:t>
      </w:r>
    </w:p>
    <w:p w14:paraId="55D7CAC0" w14:textId="21410B27" w:rsidR="00557A44" w:rsidRPr="007116EB" w:rsidRDefault="00557A44">
      <w:pPr>
        <w:numPr>
          <w:ilvl w:val="0"/>
          <w:numId w:val="5"/>
        </w:numPr>
        <w:spacing w:after="0"/>
      </w:pPr>
      <w:proofErr w:type="gramStart"/>
      <w:r w:rsidRPr="007116EB">
        <w:t>deux</w:t>
      </w:r>
      <w:proofErr w:type="gramEnd"/>
      <w:r w:rsidRPr="007116EB">
        <w:t xml:space="preserve"> angles</w:t>
      </w:r>
      <w:r w:rsidR="00317FB8" w:rsidRPr="007116EB">
        <w:t xml:space="preserve"> </w:t>
      </w:r>
      <w:r w:rsidRPr="007116EB">
        <w:t>et la longueur d</w:t>
      </w:r>
      <w:r w:rsidR="0030188A">
        <w:t>’</w:t>
      </w:r>
      <w:r w:rsidRPr="007116EB">
        <w:t>un côté opposé à l</w:t>
      </w:r>
      <w:r w:rsidR="0030188A">
        <w:t>’</w:t>
      </w:r>
      <w:r w:rsidRPr="007116EB">
        <w:t>un de ces angles</w:t>
      </w:r>
      <w:r w:rsidR="00A131F9">
        <w:t>,</w:t>
      </w:r>
    </w:p>
    <w:p w14:paraId="1CAF2064" w14:textId="3E968821" w:rsidR="00425763" w:rsidRPr="007116EB" w:rsidRDefault="0014353D">
      <w:pPr>
        <w:numPr>
          <w:ilvl w:val="0"/>
          <w:numId w:val="5"/>
        </w:numPr>
      </w:pPr>
      <w:proofErr w:type="gramStart"/>
      <w:r>
        <w:t>la</w:t>
      </w:r>
      <w:proofErr w:type="gramEnd"/>
      <w:r>
        <w:t xml:space="preserve"> longueur de </w:t>
      </w:r>
      <w:r w:rsidR="00557A44" w:rsidRPr="007116EB">
        <w:t>deux côtés et l</w:t>
      </w:r>
      <w:r w:rsidR="0030188A">
        <w:t>’</w:t>
      </w:r>
      <w:r w:rsidR="00557A44" w:rsidRPr="007116EB">
        <w:t>angle opposé à l</w:t>
      </w:r>
      <w:r w:rsidR="0030188A">
        <w:t>’</w:t>
      </w:r>
      <w:r w:rsidR="00557A44" w:rsidRPr="007116EB">
        <w:t>un de ces côtés</w:t>
      </w:r>
      <w:r w:rsidR="00A131F9">
        <w:t>.</w:t>
      </w:r>
    </w:p>
    <w:p w14:paraId="057A6A68" w14:textId="1A3FB5F6" w:rsidR="00425763" w:rsidRPr="007116EB" w:rsidRDefault="00557A44">
      <w:pPr>
        <w:rPr>
          <w:b/>
          <w:bCs/>
        </w:rPr>
      </w:pPr>
      <w:r w:rsidRPr="007116EB">
        <w:rPr>
          <w:b/>
          <w:bCs/>
        </w:rPr>
        <w:t xml:space="preserve">Loi du cosinus </w:t>
      </w:r>
      <w:r w:rsidR="00317FB8" w:rsidRPr="007116EB">
        <w:rPr>
          <w:b/>
          <w:bCs/>
        </w:rPr>
        <w:t xml:space="preserve">: </w:t>
      </w:r>
    </w:p>
    <w:p w14:paraId="33E03344" w14:textId="7258C253" w:rsidR="00D55749" w:rsidRPr="007116EB" w:rsidRDefault="00557A44">
      <w:r w:rsidRPr="007116EB">
        <w:lastRenderedPageBreak/>
        <w:t>La loi du cosinus est une formule qui établit un lien ent</w:t>
      </w:r>
      <w:r w:rsidR="00C66496" w:rsidRPr="007116EB">
        <w:t>re le cosinus d</w:t>
      </w:r>
      <w:r w:rsidR="0030188A">
        <w:t>’</w:t>
      </w:r>
      <w:r w:rsidR="00C66496" w:rsidRPr="007116EB">
        <w:t>angles et la longueur des côtés d</w:t>
      </w:r>
      <w:r w:rsidR="0030188A">
        <w:t>’</w:t>
      </w:r>
      <w:r w:rsidR="00C66496" w:rsidRPr="007116EB">
        <w:t>un triangle non rectangle. Elle peut servir à déterminer les angles ou la longueur des côtés d</w:t>
      </w:r>
      <w:r w:rsidR="0030188A">
        <w:t>’</w:t>
      </w:r>
      <w:r w:rsidR="00C66496" w:rsidRPr="007116EB">
        <w:t>un triangle non rectangle où a, b et c représentent la longueur des côtés</w:t>
      </w:r>
      <w:r w:rsidR="00A131F9">
        <w:t>,</w:t>
      </w:r>
      <w:r w:rsidR="00C66496" w:rsidRPr="007116EB">
        <w:t xml:space="preserve"> et A, B et C représentent les angles correspondants</w:t>
      </w:r>
      <w:r w:rsidR="00D55749" w:rsidRPr="007116EB">
        <w:t>.</w:t>
      </w:r>
    </w:p>
    <w:p w14:paraId="4450D599" w14:textId="1FA39D1E" w:rsidR="00425763" w:rsidRPr="007116EB" w:rsidRDefault="007C1189">
      <m:oMathPara>
        <m:oMath>
          <m:sSup>
            <m:sSupPr>
              <m:ctrlPr>
                <w:rPr>
                  <w:rFonts w:ascii="Cambria Math" w:hAnsi="Cambria Math"/>
                </w:rPr>
              </m:ctrlPr>
            </m:sSupPr>
            <m:e>
              <m:r>
                <w:rPr>
                  <w:rFonts w:ascii="Cambria Math" w:hAnsi="Cambria Math"/>
                </w:rPr>
                <m:t>a</m:t>
              </m:r>
            </m:e>
            <m:sup>
              <m:r>
                <w:rPr>
                  <w:rFonts w:ascii="Cambria Math" w:hAnsi="Cambria Math"/>
                </w:rPr>
                <m:t>2</m:t>
              </m:r>
            </m:sup>
          </m:sSup>
          <m:r>
            <w:rPr>
              <w:rFonts w:ascii="Cambria Math" w:hAnsi="Cambria Math"/>
            </w:rPr>
            <m:t>=</m:t>
          </m:r>
          <m:sSup>
            <m:sSupPr>
              <m:ctrlPr>
                <w:rPr>
                  <w:rFonts w:ascii="Cambria Math" w:hAnsi="Cambria Math"/>
                </w:rPr>
              </m:ctrlPr>
            </m:sSupPr>
            <m:e>
              <m:r>
                <w:rPr>
                  <w:rFonts w:ascii="Cambria Math" w:hAnsi="Cambria Math"/>
                </w:rPr>
                <m:t>b</m:t>
              </m:r>
            </m:e>
            <m:sup>
              <m:r>
                <w:rPr>
                  <w:rFonts w:ascii="Cambria Math" w:hAnsi="Cambria Math"/>
                </w:rPr>
                <m:t>2</m:t>
              </m:r>
            </m:sup>
          </m:sSup>
          <m:r>
            <w:rPr>
              <w:rFonts w:ascii="Cambria Math" w:hAnsi="Cambria Math"/>
            </w:rPr>
            <m:t>+</m:t>
          </m:r>
          <m:sSup>
            <m:sSupPr>
              <m:ctrlPr>
                <w:rPr>
                  <w:rFonts w:ascii="Cambria Math" w:hAnsi="Cambria Math"/>
                </w:rPr>
              </m:ctrlPr>
            </m:sSupPr>
            <m:e>
              <m:r>
                <w:rPr>
                  <w:rFonts w:ascii="Cambria Math" w:hAnsi="Cambria Math"/>
                </w:rPr>
                <m:t>c</m:t>
              </m:r>
            </m:e>
            <m:sup>
              <m:r>
                <w:rPr>
                  <w:rFonts w:ascii="Cambria Math" w:hAnsi="Cambria Math"/>
                </w:rPr>
                <m:t>2</m:t>
              </m:r>
            </m:sup>
          </m:sSup>
          <m:r>
            <w:rPr>
              <w:rFonts w:ascii="Cambria Math" w:hAnsi="Cambria Math"/>
            </w:rPr>
            <m:t>-2∙b∙c∙cos(A)</m:t>
          </m:r>
        </m:oMath>
      </m:oMathPara>
    </w:p>
    <w:p w14:paraId="6C1F22CD" w14:textId="43C97C2D" w:rsidR="00425763" w:rsidRPr="007116EB" w:rsidRDefault="00317FB8">
      <m:oMathPara>
        <m:oMath>
          <m:r>
            <w:rPr>
              <w:rFonts w:ascii="Cambria Math" w:hAnsi="Cambria Math"/>
            </w:rPr>
            <m:t>cos(A)=(</m:t>
          </m:r>
          <m:sSup>
            <m:sSupPr>
              <m:ctrlPr>
                <w:rPr>
                  <w:rFonts w:ascii="Cambria Math" w:hAnsi="Cambria Math"/>
                </w:rPr>
              </m:ctrlPr>
            </m:sSupPr>
            <m:e>
              <m:r>
                <w:rPr>
                  <w:rFonts w:ascii="Cambria Math" w:hAnsi="Cambria Math"/>
                </w:rPr>
                <m:t>b</m:t>
              </m:r>
            </m:e>
            <m:sup>
              <m:r>
                <w:rPr>
                  <w:rFonts w:ascii="Cambria Math" w:hAnsi="Cambria Math"/>
                </w:rPr>
                <m:t>2</m:t>
              </m:r>
            </m:sup>
          </m:sSup>
          <m:r>
            <w:rPr>
              <w:rFonts w:ascii="Cambria Math" w:hAnsi="Cambria Math"/>
            </w:rPr>
            <m:t>+</m:t>
          </m:r>
          <m:sSup>
            <m:sSupPr>
              <m:ctrlPr>
                <w:rPr>
                  <w:rFonts w:ascii="Cambria Math" w:hAnsi="Cambria Math"/>
                </w:rPr>
              </m:ctrlPr>
            </m:sSupPr>
            <m:e>
              <m:r>
                <w:rPr>
                  <w:rFonts w:ascii="Cambria Math" w:hAnsi="Cambria Math"/>
                </w:rPr>
                <m:t>c</m:t>
              </m:r>
            </m:e>
            <m:sup>
              <m:r>
                <w:rPr>
                  <w:rFonts w:ascii="Cambria Math" w:hAnsi="Cambria Math"/>
                </w:rPr>
                <m:t>2</m:t>
              </m:r>
            </m:sup>
          </m:sSup>
          <m:r>
            <w:rPr>
              <w:rFonts w:ascii="Cambria Math" w:hAnsi="Cambria Math"/>
            </w:rPr>
            <m:t>-</m:t>
          </m:r>
          <m:sSup>
            <m:sSupPr>
              <m:ctrlPr>
                <w:rPr>
                  <w:rFonts w:ascii="Cambria Math" w:hAnsi="Cambria Math"/>
                </w:rPr>
              </m:ctrlPr>
            </m:sSupPr>
            <m:e>
              <m:r>
                <w:rPr>
                  <w:rFonts w:ascii="Cambria Math" w:hAnsi="Cambria Math"/>
                </w:rPr>
                <m:t>a</m:t>
              </m:r>
            </m:e>
            <m:sup>
              <m:r>
                <w:rPr>
                  <w:rFonts w:ascii="Cambria Math" w:hAnsi="Cambria Math"/>
                </w:rPr>
                <m:t>2</m:t>
              </m:r>
            </m:sup>
          </m:sSup>
          <m:r>
            <w:rPr>
              <w:rFonts w:ascii="Cambria Math" w:hAnsi="Cambria Math"/>
            </w:rPr>
            <m:t>)÷2∙b∙c</m:t>
          </m:r>
        </m:oMath>
      </m:oMathPara>
    </w:p>
    <w:p w14:paraId="0186F29C" w14:textId="453BE9BE" w:rsidR="00425763" w:rsidRPr="007116EB" w:rsidRDefault="00C66496">
      <w:pPr>
        <w:numPr>
          <w:ilvl w:val="0"/>
          <w:numId w:val="11"/>
        </w:numPr>
        <w:spacing w:after="0"/>
      </w:pPr>
      <w:r w:rsidRPr="007116EB">
        <w:t>Conditions d</w:t>
      </w:r>
      <w:r w:rsidR="0030188A">
        <w:t>’</w:t>
      </w:r>
      <w:r w:rsidRPr="007116EB">
        <w:t>utilisation :</w:t>
      </w:r>
    </w:p>
    <w:p w14:paraId="3115FFF2" w14:textId="1AD85402" w:rsidR="00425763" w:rsidRPr="007116EB" w:rsidRDefault="00C66496">
      <w:pPr>
        <w:numPr>
          <w:ilvl w:val="1"/>
          <w:numId w:val="11"/>
        </w:numPr>
        <w:spacing w:after="0"/>
      </w:pPr>
      <w:r w:rsidRPr="007116EB">
        <w:t>Quand tu as un triangle non rectangle et que tu connais</w:t>
      </w:r>
      <w:r w:rsidR="00A131F9">
        <w:t xml:space="preserve"> l</w:t>
      </w:r>
      <w:r w:rsidR="0030188A">
        <w:t>’</w:t>
      </w:r>
      <w:r w:rsidR="00A131F9">
        <w:t>une ou l</w:t>
      </w:r>
      <w:r w:rsidR="0030188A">
        <w:t>’</w:t>
      </w:r>
      <w:r w:rsidR="00A131F9">
        <w:t>autre de</w:t>
      </w:r>
      <w:r w:rsidR="00094E6A">
        <w:t xml:space="preserve"> séries de valeurs suivantes</w:t>
      </w:r>
      <w:r w:rsidRPr="007116EB">
        <w:t> </w:t>
      </w:r>
      <w:r w:rsidR="00317FB8" w:rsidRPr="007116EB">
        <w:t>:</w:t>
      </w:r>
    </w:p>
    <w:p w14:paraId="3408C660" w14:textId="33714093" w:rsidR="00425763" w:rsidRPr="007116EB" w:rsidRDefault="00C66496">
      <w:pPr>
        <w:numPr>
          <w:ilvl w:val="0"/>
          <w:numId w:val="6"/>
        </w:numPr>
        <w:spacing w:after="0"/>
      </w:pPr>
      <w:proofErr w:type="gramStart"/>
      <w:r w:rsidRPr="007116EB">
        <w:t>la</w:t>
      </w:r>
      <w:proofErr w:type="gramEnd"/>
      <w:r w:rsidRPr="007116EB">
        <w:t xml:space="preserve"> longueur de trois côtés</w:t>
      </w:r>
      <w:r w:rsidR="00094E6A">
        <w:t>,</w:t>
      </w:r>
    </w:p>
    <w:p w14:paraId="4FAF1F96" w14:textId="52B4302C" w:rsidR="00425763" w:rsidRPr="007116EB" w:rsidRDefault="00BD51E6">
      <w:pPr>
        <w:numPr>
          <w:ilvl w:val="0"/>
          <w:numId w:val="6"/>
        </w:numPr>
      </w:pPr>
      <w:proofErr w:type="gramStart"/>
      <w:r w:rsidRPr="007116EB">
        <w:t>la</w:t>
      </w:r>
      <w:proofErr w:type="gramEnd"/>
      <w:r w:rsidRPr="007116EB">
        <w:t xml:space="preserve"> longueur de deux côtés et l</w:t>
      </w:r>
      <w:r w:rsidR="0030188A">
        <w:t>’</w:t>
      </w:r>
      <w:r w:rsidRPr="007116EB">
        <w:t>angle entre eux</w:t>
      </w:r>
      <w:r w:rsidR="00094E6A">
        <w:t>.</w:t>
      </w:r>
      <w:r w:rsidR="00317FB8" w:rsidRPr="007116EB">
        <w:t xml:space="preserve"> </w:t>
      </w:r>
    </w:p>
    <w:p w14:paraId="0C5BA35C" w14:textId="4DAEF10B" w:rsidR="00425763" w:rsidRPr="007116EB" w:rsidRDefault="00094E6A">
      <w:pPr>
        <w:rPr>
          <w:b/>
          <w:bCs/>
        </w:rPr>
      </w:pPr>
      <w:r>
        <w:rPr>
          <w:b/>
          <w:bCs/>
        </w:rPr>
        <w:t xml:space="preserve">Moyen mnémotechnique </w:t>
      </w:r>
      <w:r w:rsidR="00743666" w:rsidRPr="007116EB">
        <w:rPr>
          <w:b/>
          <w:bCs/>
        </w:rPr>
        <w:t>SOH-CAH-</w:t>
      </w:r>
      <w:r w:rsidR="00065C2D" w:rsidRPr="007116EB">
        <w:rPr>
          <w:b/>
          <w:bCs/>
        </w:rPr>
        <w:t xml:space="preserve">TOA </w:t>
      </w:r>
    </w:p>
    <w:p w14:paraId="4C45DF22" w14:textId="5C486B01" w:rsidR="00356D7B" w:rsidRPr="007116EB" w:rsidRDefault="00065C2D">
      <w:r w:rsidRPr="007116EB">
        <w:t>SOH</w:t>
      </w:r>
      <w:r w:rsidR="00743666" w:rsidRPr="007116EB">
        <w:t>-CAH-</w:t>
      </w:r>
      <w:r w:rsidRPr="007116EB">
        <w:t>TOA est un moyen mnémotechnique pour mémoriser les définitions des fonctions trigonométriques</w:t>
      </w:r>
      <w:r w:rsidR="00356D7B" w:rsidRPr="007116EB">
        <w:t xml:space="preserve"> </w:t>
      </w:r>
      <w:r w:rsidRPr="007116EB">
        <w:t>cosinus, sinus et tangente. Il s</w:t>
      </w:r>
      <w:r w:rsidR="0030188A">
        <w:t>’</w:t>
      </w:r>
      <w:r w:rsidRPr="007116EB">
        <w:t>applique aux triangles rectangl</w:t>
      </w:r>
      <w:r w:rsidR="000F4554" w:rsidRPr="007116EB">
        <w:t xml:space="preserve">es et représente les relations suivantes : </w:t>
      </w:r>
      <w:r w:rsidR="00743666" w:rsidRPr="007116EB">
        <w:t>SOH signifie « </w:t>
      </w:r>
      <w:r w:rsidR="00743666" w:rsidRPr="0014353D">
        <w:rPr>
          <w:b/>
          <w:bCs/>
        </w:rPr>
        <w:t>S</w:t>
      </w:r>
      <w:r w:rsidR="00743666" w:rsidRPr="007116EB">
        <w:t xml:space="preserve">inus = côté </w:t>
      </w:r>
      <w:r w:rsidR="00743666" w:rsidRPr="0014353D">
        <w:rPr>
          <w:b/>
          <w:bCs/>
        </w:rPr>
        <w:t>O</w:t>
      </w:r>
      <w:r w:rsidR="00743666" w:rsidRPr="007116EB">
        <w:t>pposé sur l</w:t>
      </w:r>
      <w:r w:rsidR="0030188A">
        <w:t>’</w:t>
      </w:r>
      <w:r w:rsidR="00743666" w:rsidRPr="0014353D">
        <w:rPr>
          <w:b/>
          <w:bCs/>
        </w:rPr>
        <w:t>H</w:t>
      </w:r>
      <w:r w:rsidR="00743666" w:rsidRPr="007116EB">
        <w:t xml:space="preserve">ypoténuse », </w:t>
      </w:r>
      <w:r w:rsidR="000F4554" w:rsidRPr="007116EB">
        <w:t>CAH signifie « </w:t>
      </w:r>
      <w:r w:rsidR="000F4554" w:rsidRPr="00A857ED">
        <w:rPr>
          <w:b/>
          <w:bCs/>
        </w:rPr>
        <w:t>C</w:t>
      </w:r>
      <w:r w:rsidR="000F4554" w:rsidRPr="007116EB">
        <w:t xml:space="preserve">osinus = côté </w:t>
      </w:r>
      <w:r w:rsidR="00BB3076" w:rsidRPr="00A857ED">
        <w:rPr>
          <w:b/>
          <w:bCs/>
        </w:rPr>
        <w:t>A</w:t>
      </w:r>
      <w:r w:rsidR="00BB3076" w:rsidRPr="007116EB">
        <w:t>djacent</w:t>
      </w:r>
      <w:r w:rsidR="000F4554" w:rsidRPr="007116EB">
        <w:t xml:space="preserve"> sur l</w:t>
      </w:r>
      <w:r w:rsidR="0030188A">
        <w:t>’</w:t>
      </w:r>
      <w:r w:rsidR="000F4554" w:rsidRPr="00A857ED">
        <w:rPr>
          <w:b/>
          <w:bCs/>
        </w:rPr>
        <w:t>H</w:t>
      </w:r>
      <w:r w:rsidR="000F4554" w:rsidRPr="007116EB">
        <w:t>ypoténuse »; et TOA signifie « </w:t>
      </w:r>
      <w:r w:rsidR="000F4554" w:rsidRPr="00A857ED">
        <w:rPr>
          <w:b/>
          <w:bCs/>
        </w:rPr>
        <w:t>T</w:t>
      </w:r>
      <w:r w:rsidR="000F4554" w:rsidRPr="007116EB">
        <w:t xml:space="preserve">angente = côté </w:t>
      </w:r>
      <w:r w:rsidR="000F4554" w:rsidRPr="00A857ED">
        <w:rPr>
          <w:b/>
          <w:bCs/>
        </w:rPr>
        <w:t>O</w:t>
      </w:r>
      <w:r w:rsidR="000F4554" w:rsidRPr="007116EB">
        <w:t xml:space="preserve">pposé sur </w:t>
      </w:r>
      <w:r w:rsidR="0014353D">
        <w:t xml:space="preserve">le </w:t>
      </w:r>
      <w:r w:rsidR="000F4554" w:rsidRPr="007116EB">
        <w:t xml:space="preserve">côté </w:t>
      </w:r>
      <w:r w:rsidR="000F4554" w:rsidRPr="00A857ED">
        <w:rPr>
          <w:b/>
          <w:bCs/>
        </w:rPr>
        <w:t>A</w:t>
      </w:r>
      <w:r w:rsidR="000F4554" w:rsidRPr="007116EB">
        <w:t>djacent »</w:t>
      </w:r>
      <w:r w:rsidR="00356D7B" w:rsidRPr="007116EB">
        <w:t xml:space="preserve">. </w:t>
      </w:r>
    </w:p>
    <w:p w14:paraId="33D4D070" w14:textId="6ED46FF4" w:rsidR="000F4554" w:rsidRPr="007116EB" w:rsidRDefault="000F4554" w:rsidP="000F4554">
      <m:oMathPara>
        <m:oMath>
          <m:r>
            <w:rPr>
              <w:rFonts w:ascii="Cambria Math" w:hAnsi="Cambria Math"/>
            </w:rPr>
            <m:t>sinθ=côté opposé÷hypotenuse</m:t>
          </m:r>
        </m:oMath>
      </m:oMathPara>
    </w:p>
    <w:p w14:paraId="40408AA8" w14:textId="77777777" w:rsidR="00743666" w:rsidRPr="007116EB" w:rsidRDefault="00743666" w:rsidP="00743666">
      <m:oMathPara>
        <m:oMath>
          <m:r>
            <w:rPr>
              <w:rFonts w:ascii="Cambria Math" w:hAnsi="Cambria Math"/>
            </w:rPr>
            <m:t>cosθ=côté adjacent÷hypotenuse</m:t>
          </m:r>
        </m:oMath>
      </m:oMathPara>
    </w:p>
    <w:p w14:paraId="7375ABDB" w14:textId="02C288C9" w:rsidR="00425763" w:rsidRPr="007116EB" w:rsidRDefault="00317FB8">
      <m:oMathPara>
        <m:oMath>
          <m:r>
            <w:rPr>
              <w:rFonts w:ascii="Cambria Math" w:hAnsi="Cambria Math"/>
            </w:rPr>
            <m:t>tanθ=côté opposé÷côté adjacent</m:t>
          </m:r>
        </m:oMath>
      </m:oMathPara>
    </w:p>
    <w:p w14:paraId="044EECB8" w14:textId="49EBD46A" w:rsidR="00425763" w:rsidRPr="007116EB" w:rsidRDefault="000F4554">
      <w:pPr>
        <w:numPr>
          <w:ilvl w:val="0"/>
          <w:numId w:val="15"/>
        </w:numPr>
        <w:spacing w:after="0"/>
      </w:pPr>
      <w:r w:rsidRPr="007116EB">
        <w:t>Conditions d</w:t>
      </w:r>
      <w:r w:rsidR="0030188A">
        <w:t>’</w:t>
      </w:r>
      <w:r w:rsidRPr="007116EB">
        <w:t xml:space="preserve">utilisation </w:t>
      </w:r>
      <w:r w:rsidR="00317FB8" w:rsidRPr="007116EB">
        <w:t>:</w:t>
      </w:r>
    </w:p>
    <w:p w14:paraId="62DC0192" w14:textId="523F125A" w:rsidR="00425763" w:rsidRPr="007116EB" w:rsidRDefault="00E936CB">
      <w:pPr>
        <w:numPr>
          <w:ilvl w:val="1"/>
          <w:numId w:val="15"/>
        </w:numPr>
      </w:pPr>
      <w:r w:rsidRPr="007116EB">
        <w:t>Quand il est question d</w:t>
      </w:r>
      <w:r w:rsidR="0030188A">
        <w:t>’</w:t>
      </w:r>
      <w:r w:rsidRPr="007116EB">
        <w:t xml:space="preserve">un triangle </w:t>
      </w:r>
      <w:r w:rsidR="00BB3076" w:rsidRPr="007116EB">
        <w:t>rectangle qui n</w:t>
      </w:r>
      <w:r w:rsidR="0030188A">
        <w:t>’</w:t>
      </w:r>
      <w:r w:rsidR="00BB3076" w:rsidRPr="007116EB">
        <w:t>est pas un triangle particulier</w:t>
      </w:r>
      <w:r w:rsidR="00094E6A">
        <w:t>.</w:t>
      </w:r>
    </w:p>
    <w:p w14:paraId="0D930213" w14:textId="77777777" w:rsidR="00B55678" w:rsidRPr="007116EB" w:rsidRDefault="00B55678">
      <w:pPr>
        <w:rPr>
          <w:b/>
          <w:bCs/>
        </w:rPr>
      </w:pPr>
    </w:p>
    <w:p w14:paraId="2D3516C1" w14:textId="6A56C034" w:rsidR="00425763" w:rsidRPr="007116EB" w:rsidRDefault="00013556">
      <w:pPr>
        <w:rPr>
          <w:b/>
          <w:bCs/>
        </w:rPr>
      </w:pPr>
      <w:r w:rsidRPr="007116EB">
        <w:rPr>
          <w:b/>
          <w:bCs/>
        </w:rPr>
        <w:t>Théorème de Pythagore </w:t>
      </w:r>
      <w:r w:rsidR="00317FB8" w:rsidRPr="007116EB">
        <w:rPr>
          <w:b/>
          <w:bCs/>
        </w:rPr>
        <w:t>:</w:t>
      </w:r>
    </w:p>
    <w:p w14:paraId="133F55C5" w14:textId="22B360B6" w:rsidR="00356D7B" w:rsidRPr="007116EB" w:rsidRDefault="00181EA4">
      <w:r w:rsidRPr="007116EB">
        <w:t>Le théorème de Pythagore est une équation qui décrit l</w:t>
      </w:r>
      <w:r w:rsidR="00094E6A">
        <w:t xml:space="preserve">a relation </w:t>
      </w:r>
      <w:r w:rsidRPr="007116EB">
        <w:t>entre les trois côtés d</w:t>
      </w:r>
      <w:r w:rsidR="0030188A">
        <w:t>’</w:t>
      </w:r>
      <w:r w:rsidRPr="007116EB">
        <w:t>un triangle rectangle. En voici la formulation : Dans un triangle rectangle, le carré de la longueur de l</w:t>
      </w:r>
      <w:r w:rsidR="0030188A">
        <w:t>’</w:t>
      </w:r>
      <w:r w:rsidRPr="007116EB">
        <w:t>hypoténuse est égal à la somme des carrés des longueurs des deux</w:t>
      </w:r>
      <w:r w:rsidR="00D969BC">
        <w:t xml:space="preserve"> </w:t>
      </w:r>
      <w:proofErr w:type="spellStart"/>
      <w:r w:rsidRPr="007116EB">
        <w:t>cathètes</w:t>
      </w:r>
      <w:proofErr w:type="spellEnd"/>
      <w:r w:rsidR="00C151AB" w:rsidRPr="007116EB">
        <w:t xml:space="preserve">. </w:t>
      </w:r>
    </w:p>
    <w:p w14:paraId="234805DE" w14:textId="3965D391" w:rsidR="00664915" w:rsidRPr="007116EB" w:rsidRDefault="00181EA4" w:rsidP="00664915">
      <w:pPr>
        <w:pStyle w:val="ListParagraph"/>
        <w:numPr>
          <w:ilvl w:val="0"/>
          <w:numId w:val="15"/>
        </w:numPr>
      </w:pPr>
      <w:r w:rsidRPr="007116EB">
        <w:t>Conditions d</w:t>
      </w:r>
      <w:r w:rsidR="0030188A">
        <w:t>’</w:t>
      </w:r>
      <w:r w:rsidRPr="007116EB">
        <w:t>utilisation :</w:t>
      </w:r>
      <w:r w:rsidR="007116EB">
        <w:t xml:space="preserve"> </w:t>
      </w:r>
    </w:p>
    <w:p w14:paraId="331E82F9" w14:textId="40BE8704" w:rsidR="00664915" w:rsidRPr="007116EB" w:rsidRDefault="00181EA4" w:rsidP="00664915">
      <w:pPr>
        <w:pStyle w:val="ListParagraph"/>
        <w:numPr>
          <w:ilvl w:val="1"/>
          <w:numId w:val="15"/>
        </w:numPr>
      </w:pPr>
      <w:r w:rsidRPr="007116EB">
        <w:t xml:space="preserve">Quand tu connais la longueur </w:t>
      </w:r>
      <w:r w:rsidR="00DA63DC" w:rsidRPr="007116EB">
        <w:t>de deux côtés d</w:t>
      </w:r>
      <w:r w:rsidR="0030188A">
        <w:t>’</w:t>
      </w:r>
      <w:r w:rsidR="00DA63DC" w:rsidRPr="007116EB">
        <w:t>un triangle rectangle et que tu souhaites déterminer la longueur du troisième</w:t>
      </w:r>
      <w:r w:rsidR="00664915" w:rsidRPr="007116EB">
        <w:t>.</w:t>
      </w:r>
    </w:p>
    <w:p w14:paraId="68B6C659" w14:textId="77777777" w:rsidR="00425763" w:rsidRPr="007116EB" w:rsidRDefault="007C1189">
      <m:oMathPara>
        <m:oMath>
          <m:sSup>
            <m:sSupPr>
              <m:ctrlPr>
                <w:rPr>
                  <w:rFonts w:ascii="Cambria Math" w:hAnsi="Cambria Math"/>
                </w:rPr>
              </m:ctrlPr>
            </m:sSupPr>
            <m:e>
              <m:r>
                <w:rPr>
                  <w:rFonts w:ascii="Cambria Math" w:hAnsi="Cambria Math"/>
                </w:rPr>
                <m:t>a</m:t>
              </m:r>
            </m:e>
            <m:sup>
              <m:r>
                <w:rPr>
                  <w:rFonts w:ascii="Cambria Math" w:hAnsi="Cambria Math"/>
                </w:rPr>
                <m:t>2</m:t>
              </m:r>
            </m:sup>
          </m:sSup>
          <m:r>
            <w:rPr>
              <w:rFonts w:ascii="Cambria Math" w:hAnsi="Cambria Math"/>
            </w:rPr>
            <m:t>+</m:t>
          </m:r>
          <m:sSup>
            <m:sSupPr>
              <m:ctrlPr>
                <w:rPr>
                  <w:rFonts w:ascii="Cambria Math" w:hAnsi="Cambria Math"/>
                </w:rPr>
              </m:ctrlPr>
            </m:sSupPr>
            <m:e>
              <m:r>
                <w:rPr>
                  <w:rFonts w:ascii="Cambria Math" w:hAnsi="Cambria Math"/>
                </w:rPr>
                <m:t>b</m:t>
              </m:r>
            </m:e>
            <m:sup>
              <m:r>
                <w:rPr>
                  <w:rFonts w:ascii="Cambria Math" w:hAnsi="Cambria Math"/>
                </w:rPr>
                <m:t>2</m:t>
              </m:r>
            </m:sup>
          </m:sSup>
          <m:r>
            <w:rPr>
              <w:rFonts w:ascii="Cambria Math" w:hAnsi="Cambria Math"/>
            </w:rPr>
            <m:t>=</m:t>
          </m:r>
          <m:sSup>
            <m:sSupPr>
              <m:ctrlPr>
                <w:rPr>
                  <w:rFonts w:ascii="Cambria Math" w:hAnsi="Cambria Math"/>
                </w:rPr>
              </m:ctrlPr>
            </m:sSupPr>
            <m:e>
              <m:r>
                <w:rPr>
                  <w:rFonts w:ascii="Cambria Math" w:hAnsi="Cambria Math"/>
                </w:rPr>
                <m:t>c</m:t>
              </m:r>
            </m:e>
            <m:sup>
              <m:r>
                <w:rPr>
                  <w:rFonts w:ascii="Cambria Math" w:hAnsi="Cambria Math"/>
                </w:rPr>
                <m:t>2</m:t>
              </m:r>
            </m:sup>
          </m:sSup>
        </m:oMath>
      </m:oMathPara>
    </w:p>
    <w:p w14:paraId="557D495F" w14:textId="77777777" w:rsidR="00E803EF" w:rsidRPr="007116EB" w:rsidRDefault="00E803EF">
      <w:pPr>
        <w:pStyle w:val="Heading1"/>
        <w:jc w:val="center"/>
      </w:pPr>
      <w:bookmarkStart w:id="29" w:name="_heading=h.665rpb99x57z" w:colFirst="0" w:colLast="0"/>
      <w:bookmarkEnd w:id="29"/>
    </w:p>
    <w:p w14:paraId="12529103" w14:textId="77777777" w:rsidR="00E803EF" w:rsidRPr="007116EB" w:rsidRDefault="00E803EF">
      <w:pPr>
        <w:pStyle w:val="Heading1"/>
        <w:jc w:val="center"/>
      </w:pPr>
    </w:p>
    <w:p w14:paraId="6A4009E8" w14:textId="77777777" w:rsidR="00E803EF" w:rsidRPr="007116EB" w:rsidRDefault="00E803EF">
      <w:pPr>
        <w:pStyle w:val="Heading1"/>
        <w:jc w:val="center"/>
      </w:pPr>
    </w:p>
    <w:p w14:paraId="7795843B" w14:textId="77777777" w:rsidR="00E803EF" w:rsidRPr="007116EB" w:rsidRDefault="00E803EF">
      <w:pPr>
        <w:pStyle w:val="Heading1"/>
        <w:jc w:val="center"/>
      </w:pPr>
    </w:p>
    <w:p w14:paraId="72726269" w14:textId="77777777" w:rsidR="00E803EF" w:rsidRPr="007116EB" w:rsidRDefault="00E803EF">
      <w:pPr>
        <w:pStyle w:val="Heading1"/>
        <w:jc w:val="center"/>
      </w:pPr>
    </w:p>
    <w:p w14:paraId="232896D7" w14:textId="77777777" w:rsidR="00E803EF" w:rsidRPr="007116EB" w:rsidRDefault="00E803EF">
      <w:pPr>
        <w:pStyle w:val="Heading1"/>
        <w:jc w:val="center"/>
      </w:pPr>
    </w:p>
    <w:p w14:paraId="2225DCF7" w14:textId="77777777" w:rsidR="00E803EF" w:rsidRPr="007116EB" w:rsidRDefault="00E803EF">
      <w:pPr>
        <w:pStyle w:val="Heading1"/>
        <w:jc w:val="center"/>
      </w:pPr>
    </w:p>
    <w:p w14:paraId="072AC650" w14:textId="3DE3A59D" w:rsidR="007C3C07" w:rsidRPr="007116EB" w:rsidRDefault="007C3C07">
      <w:pPr>
        <w:rPr>
          <w:rFonts w:asciiTheme="majorHAnsi" w:eastAsiaTheme="majorEastAsia" w:hAnsiTheme="majorHAnsi" w:cstheme="majorBidi"/>
          <w:color w:val="2F5496" w:themeColor="accent1" w:themeShade="BF"/>
          <w:sz w:val="32"/>
          <w:szCs w:val="32"/>
        </w:rPr>
      </w:pPr>
    </w:p>
    <w:p w14:paraId="2FD0696E" w14:textId="77777777" w:rsidR="00664915" w:rsidRPr="007116EB" w:rsidRDefault="00664915">
      <w:pPr>
        <w:rPr>
          <w:rFonts w:asciiTheme="majorHAnsi" w:eastAsiaTheme="majorEastAsia" w:hAnsiTheme="majorHAnsi" w:cstheme="majorBidi"/>
          <w:color w:val="2F5496" w:themeColor="accent1" w:themeShade="BF"/>
          <w:sz w:val="32"/>
          <w:szCs w:val="32"/>
        </w:rPr>
      </w:pPr>
      <w:r w:rsidRPr="007116EB">
        <w:br w:type="page"/>
      </w:r>
    </w:p>
    <w:p w14:paraId="46E4352D" w14:textId="5F637C28" w:rsidR="00425763" w:rsidRPr="007116EB" w:rsidRDefault="00317FB8">
      <w:pPr>
        <w:pStyle w:val="Heading1"/>
        <w:jc w:val="center"/>
      </w:pPr>
      <w:bookmarkStart w:id="30" w:name="_Toc103010311"/>
      <w:r w:rsidRPr="007116EB">
        <w:lastRenderedPageBreak/>
        <w:t xml:space="preserve">RESSOURCES ET </w:t>
      </w:r>
      <w:r w:rsidR="002E016D" w:rsidRPr="007116EB">
        <w:t>INFORMATION</w:t>
      </w:r>
      <w:bookmarkEnd w:id="30"/>
    </w:p>
    <w:p w14:paraId="4B454B45" w14:textId="02A0854B" w:rsidR="00FB3C3F" w:rsidRPr="007116EB" w:rsidRDefault="00FB3C3F"/>
    <w:p w14:paraId="481FE924" w14:textId="1E554995" w:rsidR="004C2486" w:rsidRPr="007116EB" w:rsidRDefault="008365D0">
      <w:pPr>
        <w:rPr>
          <w:u w:val="single"/>
        </w:rPr>
      </w:pPr>
      <w:r w:rsidRPr="007116EB">
        <w:rPr>
          <w:u w:val="single"/>
        </w:rPr>
        <w:t xml:space="preserve">Triangles </w:t>
      </w:r>
      <w:r w:rsidR="006D727F" w:rsidRPr="007116EB">
        <w:rPr>
          <w:u w:val="single"/>
        </w:rPr>
        <w:t>particuliers</w:t>
      </w:r>
      <w:r w:rsidRPr="007116EB">
        <w:rPr>
          <w:u w:val="single"/>
        </w:rPr>
        <w:t> </w:t>
      </w:r>
      <w:r w:rsidR="00317FB8" w:rsidRPr="007116EB">
        <w:rPr>
          <w:u w:val="single"/>
        </w:rPr>
        <w:t xml:space="preserve">: </w:t>
      </w:r>
    </w:p>
    <w:p w14:paraId="2BEC296E" w14:textId="77777777" w:rsidR="00D47551" w:rsidRPr="007116EB" w:rsidRDefault="00D47551" w:rsidP="00D47551">
      <w:pPr>
        <w:spacing w:after="0"/>
        <w:rPr>
          <w:i/>
          <w:iCs/>
        </w:rPr>
      </w:pPr>
    </w:p>
    <w:p w14:paraId="1DFE28F8" w14:textId="5588BABD" w:rsidR="00D47551" w:rsidRPr="007116EB" w:rsidRDefault="00D47551" w:rsidP="00D47551">
      <w:pPr>
        <w:spacing w:after="0"/>
        <w:rPr>
          <w:i/>
          <w:iCs/>
        </w:rPr>
      </w:pPr>
      <w:r w:rsidRPr="007116EB">
        <w:rPr>
          <w:i/>
          <w:iCs/>
        </w:rPr>
        <w:t xml:space="preserve">Khan </w:t>
      </w:r>
      <w:proofErr w:type="spellStart"/>
      <w:r w:rsidRPr="007116EB">
        <w:rPr>
          <w:i/>
          <w:iCs/>
        </w:rPr>
        <w:t>Academy</w:t>
      </w:r>
      <w:proofErr w:type="spellEnd"/>
      <w:r w:rsidRPr="007116EB">
        <w:rPr>
          <w:i/>
          <w:iCs/>
        </w:rPr>
        <w:t xml:space="preserve">: Les triangles rectangles et la trigonométrie </w:t>
      </w:r>
    </w:p>
    <w:p w14:paraId="7970C17E" w14:textId="3917C0C7" w:rsidR="00D47551" w:rsidRPr="007116EB" w:rsidRDefault="001168A1" w:rsidP="00D47551">
      <w:pPr>
        <w:spacing w:after="0"/>
      </w:pPr>
      <w:hyperlink r:id="rId30" w:anchor="hs-geo-special-right-triangles" w:history="1">
        <w:r w:rsidR="00D47551" w:rsidRPr="007116EB">
          <w:rPr>
            <w:rStyle w:val="Hyperlink"/>
          </w:rPr>
          <w:t>https://fr.khanacademy.org/math/geometry/hs-geo-trig#hs-geo-special-right-triangles</w:t>
        </w:r>
      </w:hyperlink>
      <w:r w:rsidR="00D47551" w:rsidRPr="007116EB">
        <w:t xml:space="preserve"> </w:t>
      </w:r>
    </w:p>
    <w:p w14:paraId="3A767AED" w14:textId="01E8F0C2" w:rsidR="00D47551" w:rsidRPr="007116EB" w:rsidRDefault="001168A1" w:rsidP="00D47551">
      <w:hyperlink r:id="rId31" w:history="1">
        <w:r w:rsidR="000E56C6">
          <w:rPr>
            <w:rStyle w:val="Hyperlink"/>
          </w:rPr>
          <w:t>https://www.khanacademy.org/math/trigonometry/trigonometry-right-triangles/sine-and-cosine-of-complementary-angles/a/trig-ratios-of-special-triangles</w:t>
        </w:r>
      </w:hyperlink>
      <w:r w:rsidR="00D47551" w:rsidRPr="007116EB">
        <w:t>(en français)</w:t>
      </w:r>
    </w:p>
    <w:p w14:paraId="04E287C6" w14:textId="643B0689" w:rsidR="00DC6ABC" w:rsidRPr="00DC0B06" w:rsidRDefault="00E4407C" w:rsidP="00627DB9">
      <w:pPr>
        <w:spacing w:after="0"/>
        <w:rPr>
          <w:i/>
          <w:iCs/>
          <w:lang w:val="en-CA"/>
        </w:rPr>
      </w:pPr>
      <w:r w:rsidRPr="00DC0B06">
        <w:rPr>
          <w:i/>
          <w:iCs/>
          <w:lang w:val="en-CA"/>
        </w:rPr>
        <w:t>Khan Academy</w:t>
      </w:r>
      <w:r w:rsidR="00DC6ABC" w:rsidRPr="00DC0B06">
        <w:rPr>
          <w:i/>
          <w:iCs/>
          <w:lang w:val="en-CA"/>
        </w:rPr>
        <w:t xml:space="preserve">: Trig Ratios of Special Triangles </w:t>
      </w:r>
    </w:p>
    <w:p w14:paraId="63AB383E" w14:textId="023037DE" w:rsidR="004C2486" w:rsidRPr="007116EB" w:rsidRDefault="001168A1">
      <w:hyperlink r:id="rId32" w:history="1">
        <w:r w:rsidR="00DC6ABC" w:rsidRPr="007116EB">
          <w:rPr>
            <w:rStyle w:val="Hyperlink"/>
          </w:rPr>
          <w:t>https://www.khanacademy.org/math/trigonometry/trigonometry-right-triangles/sine-and-cosine-of-complementary-angles/a/trig-ratios-of-special-triangles</w:t>
        </w:r>
      </w:hyperlink>
      <w:r w:rsidR="002A2A53" w:rsidRPr="007116EB">
        <w:rPr>
          <w:rStyle w:val="Hyperlink"/>
        </w:rPr>
        <w:t xml:space="preserve"> </w:t>
      </w:r>
      <w:r w:rsidR="002A2A53" w:rsidRPr="007116EB">
        <w:t>(</w:t>
      </w:r>
      <w:r w:rsidR="00D47551" w:rsidRPr="007116EB">
        <w:t>en anglais</w:t>
      </w:r>
      <w:r w:rsidR="002A2A53" w:rsidRPr="007116EB">
        <w:t>)</w:t>
      </w:r>
    </w:p>
    <w:p w14:paraId="1BED2FAA" w14:textId="73B736A1" w:rsidR="00FB3C3F" w:rsidRPr="007116EB" w:rsidRDefault="00D47551" w:rsidP="007C1189">
      <w:pPr>
        <w:pStyle w:val="ListParagraph"/>
        <w:numPr>
          <w:ilvl w:val="0"/>
          <w:numId w:val="18"/>
        </w:numPr>
      </w:pPr>
      <w:r w:rsidRPr="007116EB">
        <w:t>Description des triangles particuliers et de la façon de les utiliser.</w:t>
      </w:r>
    </w:p>
    <w:p w14:paraId="56B7A750" w14:textId="77777777" w:rsidR="00D47551" w:rsidRPr="007116EB" w:rsidRDefault="00D47551" w:rsidP="00D47551">
      <w:pPr>
        <w:pStyle w:val="ListParagraph"/>
      </w:pPr>
    </w:p>
    <w:p w14:paraId="182A29B8" w14:textId="77777777" w:rsidR="00D47551" w:rsidRPr="007116EB" w:rsidRDefault="00317FB8" w:rsidP="00D47551">
      <w:pPr>
        <w:spacing w:after="0"/>
        <w:rPr>
          <w:u w:val="single"/>
        </w:rPr>
      </w:pPr>
      <w:r w:rsidRPr="007116EB">
        <w:rPr>
          <w:u w:val="single"/>
        </w:rPr>
        <w:t>SOH</w:t>
      </w:r>
      <w:r w:rsidR="00D47551" w:rsidRPr="007116EB">
        <w:rPr>
          <w:u w:val="single"/>
        </w:rPr>
        <w:t>-</w:t>
      </w:r>
      <w:r w:rsidRPr="007116EB">
        <w:rPr>
          <w:u w:val="single"/>
        </w:rPr>
        <w:t>CAH</w:t>
      </w:r>
      <w:r w:rsidR="00D47551" w:rsidRPr="007116EB">
        <w:rPr>
          <w:u w:val="single"/>
        </w:rPr>
        <w:t>-</w:t>
      </w:r>
      <w:r w:rsidRPr="007116EB">
        <w:rPr>
          <w:u w:val="single"/>
        </w:rPr>
        <w:t>TOA</w:t>
      </w:r>
      <w:r w:rsidR="00D47551" w:rsidRPr="007116EB">
        <w:rPr>
          <w:u w:val="single"/>
        </w:rPr>
        <w:t xml:space="preserve"> </w:t>
      </w:r>
      <w:r w:rsidRPr="007116EB">
        <w:rPr>
          <w:u w:val="single"/>
        </w:rPr>
        <w:t xml:space="preserve">: </w:t>
      </w:r>
    </w:p>
    <w:p w14:paraId="25A2C1C3" w14:textId="77777777" w:rsidR="00D47551" w:rsidRPr="007116EB" w:rsidRDefault="00D47551" w:rsidP="00D47551">
      <w:pPr>
        <w:spacing w:after="0"/>
        <w:rPr>
          <w:u w:val="single"/>
        </w:rPr>
      </w:pPr>
    </w:p>
    <w:p w14:paraId="0C059F65" w14:textId="248F39A2" w:rsidR="00D47551" w:rsidRPr="007116EB" w:rsidRDefault="00D47551" w:rsidP="00D47551">
      <w:pPr>
        <w:spacing w:after="0"/>
      </w:pPr>
      <w:r w:rsidRPr="007116EB">
        <w:rPr>
          <w:i/>
          <w:iCs/>
        </w:rPr>
        <w:t xml:space="preserve">Allô prof: Les rapports trigonométriques </w:t>
      </w:r>
    </w:p>
    <w:p w14:paraId="4EC09066" w14:textId="3A5B5B0C" w:rsidR="00D47551" w:rsidRPr="007116EB" w:rsidRDefault="001168A1" w:rsidP="00D47551">
      <w:hyperlink r:id="rId33" w:history="1">
        <w:r w:rsidR="00D47551" w:rsidRPr="007116EB">
          <w:rPr>
            <w:rStyle w:val="Hyperlink"/>
          </w:rPr>
          <w:t>https://www.youtube.com/watch?v=zPvzJsVFDgk&amp;t=2s</w:t>
        </w:r>
      </w:hyperlink>
      <w:r w:rsidR="00D47551" w:rsidRPr="007116EB">
        <w:rPr>
          <w:rStyle w:val="Hyperlink"/>
        </w:rPr>
        <w:t xml:space="preserve"> </w:t>
      </w:r>
      <w:r w:rsidR="00D47551" w:rsidRPr="007116EB">
        <w:t>(en français)</w:t>
      </w:r>
    </w:p>
    <w:p w14:paraId="27B7B8F2" w14:textId="4C70876C" w:rsidR="004C2486" w:rsidRPr="007116EB" w:rsidRDefault="004C2486">
      <w:pPr>
        <w:rPr>
          <w:u w:val="single"/>
        </w:rPr>
      </w:pPr>
    </w:p>
    <w:p w14:paraId="0BAD7DC6" w14:textId="0D4CF7E7" w:rsidR="00664915" w:rsidRPr="00DC0B06" w:rsidRDefault="006B75C4" w:rsidP="00627DB9">
      <w:pPr>
        <w:spacing w:after="0"/>
        <w:rPr>
          <w:i/>
          <w:iCs/>
          <w:lang w:val="en-CA"/>
        </w:rPr>
      </w:pPr>
      <w:r w:rsidRPr="00DC0B06">
        <w:rPr>
          <w:i/>
          <w:iCs/>
          <w:lang w:val="en-CA"/>
        </w:rPr>
        <w:t>Education Is Around: SOHCAHTOA</w:t>
      </w:r>
    </w:p>
    <w:p w14:paraId="00F76967" w14:textId="3008388E" w:rsidR="00964D95" w:rsidRPr="00DC0B06" w:rsidRDefault="001168A1">
      <w:pPr>
        <w:rPr>
          <w:lang w:val="en-CA"/>
        </w:rPr>
      </w:pPr>
      <w:hyperlink r:id="rId34" w:history="1">
        <w:r w:rsidR="00664915" w:rsidRPr="00DC0B06">
          <w:rPr>
            <w:rStyle w:val="Hyperlink"/>
            <w:lang w:val="en-CA"/>
          </w:rPr>
          <w:t>https://educationisaround.com/sohcahtoa/</w:t>
        </w:r>
      </w:hyperlink>
      <w:r w:rsidR="002A2A53" w:rsidRPr="00DC0B06">
        <w:rPr>
          <w:rStyle w:val="Hyperlink"/>
          <w:lang w:val="en-CA"/>
        </w:rPr>
        <w:t xml:space="preserve"> </w:t>
      </w:r>
      <w:r w:rsidR="002A2A53" w:rsidRPr="00DC0B06">
        <w:rPr>
          <w:lang w:val="en-CA"/>
        </w:rPr>
        <w:t>(</w:t>
      </w:r>
      <w:proofErr w:type="spellStart"/>
      <w:r w:rsidR="00D47551" w:rsidRPr="00DC0B06">
        <w:rPr>
          <w:lang w:val="en-CA"/>
        </w:rPr>
        <w:t>en</w:t>
      </w:r>
      <w:proofErr w:type="spellEnd"/>
      <w:r w:rsidR="00D47551" w:rsidRPr="00DC0B06">
        <w:rPr>
          <w:lang w:val="en-CA"/>
        </w:rPr>
        <w:t xml:space="preserve"> </w:t>
      </w:r>
      <w:proofErr w:type="spellStart"/>
      <w:r w:rsidR="00D47551" w:rsidRPr="00DC0B06">
        <w:rPr>
          <w:lang w:val="en-CA"/>
        </w:rPr>
        <w:t>anglais</w:t>
      </w:r>
      <w:proofErr w:type="spellEnd"/>
      <w:r w:rsidR="002A2A53" w:rsidRPr="00DC0B06">
        <w:rPr>
          <w:lang w:val="en-CA"/>
        </w:rPr>
        <w:t>)</w:t>
      </w:r>
    </w:p>
    <w:p w14:paraId="475C29F6" w14:textId="27A5E588" w:rsidR="00425763" w:rsidRPr="007116EB" w:rsidRDefault="00D47551" w:rsidP="0049571C">
      <w:pPr>
        <w:pStyle w:val="ListParagraph"/>
        <w:numPr>
          <w:ilvl w:val="0"/>
          <w:numId w:val="18"/>
        </w:numPr>
      </w:pPr>
      <w:r w:rsidRPr="007116EB">
        <w:t xml:space="preserve">Description du moyen mnémotechnique SOH-CAH-TOA et de </w:t>
      </w:r>
      <w:r w:rsidR="0084757C" w:rsidRPr="007116EB">
        <w:t>la façon de l</w:t>
      </w:r>
      <w:r w:rsidR="0030188A">
        <w:t>’</w:t>
      </w:r>
      <w:r w:rsidR="0084757C" w:rsidRPr="007116EB">
        <w:t>utiliser</w:t>
      </w:r>
      <w:r w:rsidR="00317FB8" w:rsidRPr="007116EB">
        <w:t>.</w:t>
      </w:r>
    </w:p>
    <w:p w14:paraId="3DCE211D" w14:textId="77777777" w:rsidR="00FB3C3F" w:rsidRPr="007116EB" w:rsidRDefault="00FB3C3F"/>
    <w:p w14:paraId="23AE6E82" w14:textId="2FBBA492" w:rsidR="004C2486" w:rsidRPr="007116EB" w:rsidRDefault="00D47551">
      <w:pPr>
        <w:rPr>
          <w:u w:val="single"/>
        </w:rPr>
      </w:pPr>
      <w:r w:rsidRPr="007116EB">
        <w:rPr>
          <w:u w:val="single"/>
        </w:rPr>
        <w:t xml:space="preserve">Lois des sinus et du cosinus </w:t>
      </w:r>
      <w:r w:rsidR="00317FB8" w:rsidRPr="007116EB">
        <w:rPr>
          <w:u w:val="single"/>
        </w:rPr>
        <w:t xml:space="preserve">: </w:t>
      </w:r>
    </w:p>
    <w:p w14:paraId="2A354048" w14:textId="77777777" w:rsidR="00D47551" w:rsidRPr="007116EB" w:rsidRDefault="00D47551" w:rsidP="00D47551">
      <w:pPr>
        <w:spacing w:after="0"/>
        <w:rPr>
          <w:i/>
          <w:iCs/>
        </w:rPr>
      </w:pPr>
      <w:proofErr w:type="spellStart"/>
      <w:r w:rsidRPr="007116EB">
        <w:rPr>
          <w:i/>
          <w:iCs/>
        </w:rPr>
        <w:t>Promath</w:t>
      </w:r>
      <w:proofErr w:type="spellEnd"/>
      <w:r w:rsidRPr="007116EB">
        <w:rPr>
          <w:i/>
          <w:iCs/>
        </w:rPr>
        <w:t>: Théorèmes du sinus et cosinus</w:t>
      </w:r>
    </w:p>
    <w:p w14:paraId="57EFE62B" w14:textId="585FFB64" w:rsidR="00D47551" w:rsidRPr="007116EB" w:rsidRDefault="001168A1" w:rsidP="00D47551">
      <w:hyperlink r:id="rId35" w:history="1">
        <w:r w:rsidR="00D47551" w:rsidRPr="007116EB">
          <w:rPr>
            <w:rStyle w:val="Hyperlink"/>
          </w:rPr>
          <w:t>https://www.youtube.com/watch?v=OCi2-OiwtaQ</w:t>
        </w:r>
      </w:hyperlink>
      <w:r w:rsidR="00D47551" w:rsidRPr="007116EB">
        <w:rPr>
          <w:rStyle w:val="Hyperlink"/>
        </w:rPr>
        <w:t xml:space="preserve"> </w:t>
      </w:r>
      <w:r w:rsidR="00D47551" w:rsidRPr="007116EB">
        <w:t>(en français)</w:t>
      </w:r>
    </w:p>
    <w:p w14:paraId="030677F9" w14:textId="77777777" w:rsidR="00D47551" w:rsidRPr="007116EB" w:rsidRDefault="00D47551">
      <w:pPr>
        <w:rPr>
          <w:u w:val="single"/>
        </w:rPr>
      </w:pPr>
    </w:p>
    <w:p w14:paraId="30063322" w14:textId="77777777" w:rsidR="001B05DA" w:rsidRPr="00DC0B06" w:rsidRDefault="001B05DA" w:rsidP="00627DB9">
      <w:pPr>
        <w:spacing w:after="0"/>
        <w:rPr>
          <w:color w:val="1155CC"/>
          <w:u w:val="single"/>
          <w:lang w:val="en-CA"/>
        </w:rPr>
      </w:pPr>
      <w:r w:rsidRPr="00DC0B06">
        <w:rPr>
          <w:i/>
          <w:iCs/>
          <w:lang w:val="en-CA"/>
        </w:rPr>
        <w:t xml:space="preserve">Mathematics Online: </w:t>
      </w:r>
      <w:r w:rsidR="001403B7" w:rsidRPr="00DC0B06">
        <w:rPr>
          <w:i/>
          <w:iCs/>
          <w:lang w:val="en-CA"/>
        </w:rPr>
        <w:t>Law of Sines and Cosines, Explanation</w:t>
      </w:r>
    </w:p>
    <w:p w14:paraId="2B29303F" w14:textId="398AD627" w:rsidR="008315C2" w:rsidRPr="007116EB" w:rsidRDefault="001168A1">
      <w:hyperlink r:id="rId36" w:history="1">
        <w:r w:rsidR="001B05DA" w:rsidRPr="007116EB">
          <w:rPr>
            <w:rStyle w:val="Hyperlink"/>
          </w:rPr>
          <w:t>https://www.youtube.com/watch?v=3jBMymLI8ls</w:t>
        </w:r>
      </w:hyperlink>
      <w:r w:rsidR="002A2A53" w:rsidRPr="007116EB">
        <w:rPr>
          <w:color w:val="1155CC"/>
          <w:u w:val="single"/>
        </w:rPr>
        <w:t xml:space="preserve"> </w:t>
      </w:r>
      <w:r w:rsidR="002A2A53" w:rsidRPr="007116EB">
        <w:t>(</w:t>
      </w:r>
      <w:r w:rsidR="00D47551" w:rsidRPr="007116EB">
        <w:t>en anglais</w:t>
      </w:r>
      <w:r w:rsidR="002A2A53" w:rsidRPr="007116EB">
        <w:t>)</w:t>
      </w:r>
    </w:p>
    <w:p w14:paraId="590BEF39" w14:textId="40286BF6" w:rsidR="00E803EF" w:rsidRPr="007116EB" w:rsidRDefault="0084757C" w:rsidP="002A2A53">
      <w:pPr>
        <w:pStyle w:val="ListParagraph"/>
        <w:numPr>
          <w:ilvl w:val="0"/>
          <w:numId w:val="18"/>
        </w:numPr>
      </w:pPr>
      <w:r w:rsidRPr="007116EB">
        <w:t>Description des lois des sinus et du cosinus et de la façon de les utiliser.</w:t>
      </w:r>
      <w:r w:rsidR="00317FB8" w:rsidRPr="007116EB">
        <w:t xml:space="preserve"> </w:t>
      </w:r>
    </w:p>
    <w:p w14:paraId="76E5661C" w14:textId="02AC528E" w:rsidR="00425763" w:rsidRPr="007116EB" w:rsidRDefault="00425763"/>
    <w:p w14:paraId="1F419F23" w14:textId="69C294A1" w:rsidR="004C2486" w:rsidRPr="007116EB" w:rsidRDefault="00B52E9F">
      <w:pPr>
        <w:rPr>
          <w:u w:val="single"/>
        </w:rPr>
      </w:pPr>
      <w:r w:rsidRPr="007116EB">
        <w:rPr>
          <w:u w:val="single"/>
        </w:rPr>
        <w:t xml:space="preserve">Révision sur les </w:t>
      </w:r>
      <w:r w:rsidR="00E803EF" w:rsidRPr="007116EB">
        <w:rPr>
          <w:u w:val="single"/>
        </w:rPr>
        <w:t>triangles</w:t>
      </w:r>
      <w:r w:rsidRPr="007116EB">
        <w:rPr>
          <w:u w:val="single"/>
        </w:rPr>
        <w:t xml:space="preserve"> </w:t>
      </w:r>
      <w:r w:rsidR="00E803EF" w:rsidRPr="007116EB">
        <w:rPr>
          <w:u w:val="single"/>
        </w:rPr>
        <w:t>:</w:t>
      </w:r>
    </w:p>
    <w:p w14:paraId="151AFE9D" w14:textId="77777777" w:rsidR="0084757C" w:rsidRPr="007116EB" w:rsidRDefault="0084757C" w:rsidP="0084757C">
      <w:pPr>
        <w:spacing w:after="0"/>
        <w:rPr>
          <w:i/>
          <w:iCs/>
        </w:rPr>
      </w:pPr>
      <w:r w:rsidRPr="007116EB">
        <w:rPr>
          <w:i/>
          <w:iCs/>
        </w:rPr>
        <w:t xml:space="preserve">Groupe 602, École de Normandie: Les triangles et les angles – révision </w:t>
      </w:r>
    </w:p>
    <w:p w14:paraId="051EF9E3" w14:textId="77777777" w:rsidR="0084757C" w:rsidRPr="007116EB" w:rsidRDefault="001168A1" w:rsidP="0084757C">
      <w:pPr>
        <w:spacing w:after="0"/>
        <w:rPr>
          <w:color w:val="000000"/>
        </w:rPr>
      </w:pPr>
      <w:hyperlink r:id="rId37" w:history="1">
        <w:r w:rsidR="0084757C" w:rsidRPr="007116EB">
          <w:rPr>
            <w:rStyle w:val="Hyperlink"/>
          </w:rPr>
          <w:t>https://denormandiegroupe602.wordpress.com/2018/10/27/les-triangles-et-les-angles-revision/</w:t>
        </w:r>
      </w:hyperlink>
      <w:r w:rsidR="0084757C" w:rsidRPr="007116EB">
        <w:rPr>
          <w:rStyle w:val="Hyperlink"/>
        </w:rPr>
        <w:t xml:space="preserve"> </w:t>
      </w:r>
      <w:r w:rsidR="0084757C" w:rsidRPr="007116EB">
        <w:rPr>
          <w:color w:val="000000"/>
        </w:rPr>
        <w:t>(en français)</w:t>
      </w:r>
    </w:p>
    <w:p w14:paraId="12C21F03" w14:textId="77777777" w:rsidR="0084757C" w:rsidRPr="007116EB" w:rsidRDefault="0084757C" w:rsidP="0084757C">
      <w:pPr>
        <w:spacing w:after="0"/>
        <w:rPr>
          <w:color w:val="000000"/>
        </w:rPr>
      </w:pPr>
    </w:p>
    <w:p w14:paraId="2CD6E717" w14:textId="1065217B" w:rsidR="00DB4D6B" w:rsidRPr="00DC0B06" w:rsidRDefault="00DB4D6B" w:rsidP="0084757C">
      <w:pPr>
        <w:spacing w:after="0"/>
        <w:rPr>
          <w:i/>
          <w:iCs/>
          <w:lang w:val="en-CA"/>
        </w:rPr>
      </w:pPr>
      <w:r w:rsidRPr="00DC0B06">
        <w:rPr>
          <w:i/>
          <w:iCs/>
          <w:lang w:val="en-CA"/>
        </w:rPr>
        <w:t>New World Encyclopedia: Triangle</w:t>
      </w:r>
    </w:p>
    <w:p w14:paraId="12C42DE0" w14:textId="3DC26CCC" w:rsidR="00E803EF" w:rsidRPr="00DC0B06" w:rsidRDefault="001168A1">
      <w:pPr>
        <w:rPr>
          <w:color w:val="000000"/>
          <w:lang w:val="en-CA"/>
        </w:rPr>
      </w:pPr>
      <w:hyperlink r:id="rId38" w:history="1">
        <w:r w:rsidR="00DB4D6B" w:rsidRPr="00DC0B06">
          <w:rPr>
            <w:rStyle w:val="Hyperlink"/>
            <w:lang w:val="en-CA"/>
          </w:rPr>
          <w:t>https://www.newworldencyclopedia.org/entry/Triangle</w:t>
        </w:r>
      </w:hyperlink>
      <w:r w:rsidR="002A2A53" w:rsidRPr="00DC0B06">
        <w:rPr>
          <w:rStyle w:val="Hyperlink"/>
          <w:lang w:val="en-CA"/>
        </w:rPr>
        <w:t xml:space="preserve"> </w:t>
      </w:r>
      <w:r w:rsidR="002A2A53" w:rsidRPr="00DC0B06">
        <w:rPr>
          <w:lang w:val="en-CA"/>
        </w:rPr>
        <w:t>(</w:t>
      </w:r>
      <w:proofErr w:type="spellStart"/>
      <w:r w:rsidR="0084757C" w:rsidRPr="00DC0B06">
        <w:rPr>
          <w:lang w:val="en-CA"/>
        </w:rPr>
        <w:t>en</w:t>
      </w:r>
      <w:proofErr w:type="spellEnd"/>
      <w:r w:rsidR="0084757C" w:rsidRPr="00DC0B06">
        <w:rPr>
          <w:lang w:val="en-CA"/>
        </w:rPr>
        <w:t xml:space="preserve"> </w:t>
      </w:r>
      <w:proofErr w:type="spellStart"/>
      <w:r w:rsidR="0084757C" w:rsidRPr="00DC0B06">
        <w:rPr>
          <w:lang w:val="en-CA"/>
        </w:rPr>
        <w:t>anglais</w:t>
      </w:r>
      <w:proofErr w:type="spellEnd"/>
      <w:r w:rsidR="002A2A53" w:rsidRPr="00DC0B06">
        <w:rPr>
          <w:lang w:val="en-CA"/>
        </w:rPr>
        <w:t>)</w:t>
      </w:r>
    </w:p>
    <w:p w14:paraId="0300DAF8" w14:textId="2B91D812" w:rsidR="004C2486" w:rsidRPr="00DC0B06" w:rsidRDefault="004C2486">
      <w:pPr>
        <w:rPr>
          <w:color w:val="000000"/>
          <w:lang w:val="en-CA"/>
        </w:rPr>
      </w:pPr>
    </w:p>
    <w:p w14:paraId="57B8E028" w14:textId="56AA9331" w:rsidR="00E803EF" w:rsidRPr="007116EB" w:rsidRDefault="0084757C" w:rsidP="002A2A53">
      <w:pPr>
        <w:pStyle w:val="ListParagraph"/>
        <w:numPr>
          <w:ilvl w:val="0"/>
          <w:numId w:val="18"/>
        </w:numPr>
        <w:rPr>
          <w:color w:val="000000"/>
        </w:rPr>
      </w:pPr>
      <w:r w:rsidRPr="007116EB">
        <w:rPr>
          <w:color w:val="000000"/>
        </w:rPr>
        <w:t>Coup d</w:t>
      </w:r>
      <w:r w:rsidR="0030188A">
        <w:rPr>
          <w:color w:val="000000"/>
        </w:rPr>
        <w:t>’</w:t>
      </w:r>
      <w:r w:rsidRPr="007116EB">
        <w:rPr>
          <w:color w:val="000000"/>
        </w:rPr>
        <w:t>œil sur les types de triangles et la branche de la</w:t>
      </w:r>
      <w:r w:rsidR="008315C2" w:rsidRPr="007116EB">
        <w:rPr>
          <w:color w:val="000000"/>
        </w:rPr>
        <w:t xml:space="preserve"> </w:t>
      </w:r>
      <w:r w:rsidRPr="007116EB">
        <w:rPr>
          <w:color w:val="000000"/>
        </w:rPr>
        <w:t>trigonométrie</w:t>
      </w:r>
      <w:r w:rsidR="00E803EF" w:rsidRPr="007116EB">
        <w:rPr>
          <w:color w:val="000000"/>
        </w:rPr>
        <w:t xml:space="preserve">. </w:t>
      </w:r>
    </w:p>
    <w:p w14:paraId="5E7F5D34" w14:textId="572774D9" w:rsidR="00E803EF" w:rsidRPr="007116EB" w:rsidRDefault="00E803EF">
      <w:pPr>
        <w:rPr>
          <w:color w:val="000000"/>
        </w:rPr>
      </w:pPr>
    </w:p>
    <w:p w14:paraId="1FBA8452" w14:textId="77777777" w:rsidR="00E803EF" w:rsidRPr="007116EB" w:rsidRDefault="00E803EF">
      <w:pPr>
        <w:rPr>
          <w:color w:val="000000"/>
        </w:rPr>
      </w:pPr>
    </w:p>
    <w:p w14:paraId="598B2BC5" w14:textId="77777777" w:rsidR="00425763" w:rsidRPr="007116EB" w:rsidRDefault="00425763"/>
    <w:p w14:paraId="4B1AF81C" w14:textId="77777777" w:rsidR="00425763" w:rsidRPr="007116EB" w:rsidRDefault="00425763"/>
    <w:p w14:paraId="099C54BC" w14:textId="77777777" w:rsidR="007C3C07" w:rsidRPr="007116EB" w:rsidRDefault="007C3C07">
      <w:pPr>
        <w:rPr>
          <w:rFonts w:asciiTheme="majorHAnsi" w:eastAsiaTheme="majorEastAsia" w:hAnsiTheme="majorHAnsi" w:cstheme="majorBidi"/>
          <w:color w:val="2F5496" w:themeColor="accent1" w:themeShade="BF"/>
          <w:sz w:val="32"/>
          <w:szCs w:val="32"/>
        </w:rPr>
      </w:pPr>
      <w:r w:rsidRPr="007116EB">
        <w:br w:type="page"/>
      </w:r>
    </w:p>
    <w:p w14:paraId="64AD3851" w14:textId="1DF9D2D2" w:rsidR="00425763" w:rsidRPr="007116EB" w:rsidRDefault="0084757C">
      <w:pPr>
        <w:pStyle w:val="Heading1"/>
        <w:jc w:val="center"/>
      </w:pPr>
      <w:bookmarkStart w:id="31" w:name="_Toc103010312"/>
      <w:r w:rsidRPr="007116EB">
        <w:lastRenderedPageBreak/>
        <w:t>GLOSSAIRE</w:t>
      </w:r>
      <w:bookmarkEnd w:id="31"/>
    </w:p>
    <w:p w14:paraId="659857D4" w14:textId="77777777" w:rsidR="003E0C74" w:rsidRPr="007116EB" w:rsidRDefault="003E0C74"/>
    <w:p w14:paraId="5D125469" w14:textId="30FF52C3" w:rsidR="002F30C6" w:rsidRPr="007116EB" w:rsidRDefault="002F30C6">
      <w:r w:rsidRPr="007116EB">
        <w:rPr>
          <w:b/>
          <w:bCs/>
        </w:rPr>
        <w:t>Adjacent</w:t>
      </w:r>
      <w:r w:rsidR="0084757C" w:rsidRPr="007116EB">
        <w:rPr>
          <w:b/>
          <w:bCs/>
        </w:rPr>
        <w:t xml:space="preserve"> </w:t>
      </w:r>
      <w:r w:rsidRPr="007116EB">
        <w:t xml:space="preserve">: </w:t>
      </w:r>
      <w:r w:rsidR="0084757C" w:rsidRPr="007116EB">
        <w:t>Qui a un côté ou une limite en commun</w:t>
      </w:r>
      <w:r w:rsidRPr="007116EB">
        <w:t xml:space="preserve">. </w:t>
      </w:r>
    </w:p>
    <w:p w14:paraId="51564C8D" w14:textId="0C9F098B" w:rsidR="002F30C6" w:rsidRPr="007116EB" w:rsidRDefault="002F30C6" w:rsidP="002F30C6">
      <w:r w:rsidRPr="007116EB">
        <w:rPr>
          <w:b/>
          <w:bCs/>
        </w:rPr>
        <w:t>Angle</w:t>
      </w:r>
      <w:r w:rsidR="0084757C" w:rsidRPr="007116EB">
        <w:rPr>
          <w:b/>
          <w:bCs/>
        </w:rPr>
        <w:t xml:space="preserve"> </w:t>
      </w:r>
      <w:r w:rsidRPr="007116EB">
        <w:t xml:space="preserve">: </w:t>
      </w:r>
      <w:r w:rsidR="0084757C" w:rsidRPr="007116EB">
        <w:t>Espace entre deux lignes ou surfaces qui se coupent</w:t>
      </w:r>
      <w:r w:rsidRPr="007116EB">
        <w:t>.</w:t>
      </w:r>
    </w:p>
    <w:p w14:paraId="47594010" w14:textId="2E231069" w:rsidR="002F30C6" w:rsidRPr="007116EB" w:rsidRDefault="0084757C" w:rsidP="002F30C6">
      <w:r w:rsidRPr="007116EB">
        <w:rPr>
          <w:b/>
          <w:bCs/>
        </w:rPr>
        <w:t xml:space="preserve">Cosinus </w:t>
      </w:r>
      <w:r w:rsidR="002F30C6" w:rsidRPr="007116EB">
        <w:t xml:space="preserve">: </w:t>
      </w:r>
      <w:r w:rsidR="00F4046A" w:rsidRPr="007116EB">
        <w:t>R</w:t>
      </w:r>
      <w:r w:rsidRPr="007116EB">
        <w:t xml:space="preserve">apport </w:t>
      </w:r>
      <w:r w:rsidR="00231303" w:rsidRPr="007116EB">
        <w:t xml:space="preserve">entre la longueur </w:t>
      </w:r>
      <w:r w:rsidRPr="007116EB">
        <w:t>du côté adjacent d</w:t>
      </w:r>
      <w:r w:rsidR="0030188A">
        <w:t>’</w:t>
      </w:r>
      <w:r w:rsidRPr="007116EB">
        <w:t xml:space="preserve">un angle donné et </w:t>
      </w:r>
      <w:r w:rsidR="00231303" w:rsidRPr="007116EB">
        <w:t>celle de</w:t>
      </w:r>
      <w:r w:rsidR="00F4046A" w:rsidRPr="007116EB">
        <w:t xml:space="preserve"> </w:t>
      </w:r>
      <w:r w:rsidRPr="007116EB">
        <w:t>l</w:t>
      </w:r>
      <w:r w:rsidR="0030188A">
        <w:t>’</w:t>
      </w:r>
      <w:r w:rsidRPr="007116EB">
        <w:t>hypot</w:t>
      </w:r>
      <w:r w:rsidR="00F4046A" w:rsidRPr="007116EB">
        <w:t xml:space="preserve">énuse </w:t>
      </w:r>
      <w:r w:rsidR="00BB3076" w:rsidRPr="007116EB">
        <w:t>dans un</w:t>
      </w:r>
      <w:r w:rsidR="00F4046A" w:rsidRPr="007116EB">
        <w:t xml:space="preserve"> triangle rectangle</w:t>
      </w:r>
      <w:r w:rsidR="002F30C6" w:rsidRPr="007116EB">
        <w:t>.</w:t>
      </w:r>
    </w:p>
    <w:p w14:paraId="224CF320" w14:textId="6E0CF351" w:rsidR="00F4046A" w:rsidRPr="007116EB" w:rsidRDefault="00F4046A" w:rsidP="002F30C6">
      <w:r w:rsidRPr="007116EB">
        <w:rPr>
          <w:b/>
          <w:bCs/>
        </w:rPr>
        <w:t xml:space="preserve">Hypoténuse </w:t>
      </w:r>
      <w:r w:rsidR="002F30C6" w:rsidRPr="007116EB">
        <w:t xml:space="preserve">: </w:t>
      </w:r>
      <w:r w:rsidR="00231303" w:rsidRPr="007116EB">
        <w:t>C</w:t>
      </w:r>
      <w:r w:rsidRPr="007116EB">
        <w:t>ôté d</w:t>
      </w:r>
      <w:r w:rsidR="0030188A">
        <w:t>’</w:t>
      </w:r>
      <w:r w:rsidRPr="007116EB">
        <w:t>un triangle situé à l</w:t>
      </w:r>
      <w:r w:rsidR="0030188A">
        <w:t>’</w:t>
      </w:r>
      <w:r w:rsidRPr="007116EB">
        <w:t>opposé de l</w:t>
      </w:r>
      <w:r w:rsidR="0030188A">
        <w:t>’</w:t>
      </w:r>
      <w:r w:rsidRPr="007116EB">
        <w:t xml:space="preserve">angle droit </w:t>
      </w:r>
      <w:r w:rsidR="00BB3076" w:rsidRPr="007116EB">
        <w:t>d</w:t>
      </w:r>
      <w:r w:rsidR="0030188A">
        <w:t>’</w:t>
      </w:r>
      <w:r w:rsidR="00BB3076" w:rsidRPr="007116EB">
        <w:t>un</w:t>
      </w:r>
      <w:r w:rsidRPr="007116EB">
        <w:t xml:space="preserve"> triangle.</w:t>
      </w:r>
    </w:p>
    <w:p w14:paraId="4F21B0DA" w14:textId="4B013ABD" w:rsidR="00F4046A" w:rsidRPr="007116EB" w:rsidRDefault="002F30C6" w:rsidP="002F30C6">
      <w:r w:rsidRPr="007116EB">
        <w:rPr>
          <w:b/>
          <w:bCs/>
        </w:rPr>
        <w:t>Oppos</w:t>
      </w:r>
      <w:r w:rsidR="00F4046A" w:rsidRPr="007116EB">
        <w:rPr>
          <w:b/>
          <w:bCs/>
        </w:rPr>
        <w:t xml:space="preserve">é </w:t>
      </w:r>
      <w:r w:rsidRPr="007116EB">
        <w:t xml:space="preserve">: </w:t>
      </w:r>
      <w:r w:rsidR="00231303" w:rsidRPr="007116EB">
        <w:t xml:space="preserve">Côté </w:t>
      </w:r>
      <w:r w:rsidR="00F4046A" w:rsidRPr="007116EB">
        <w:t>d</w:t>
      </w:r>
      <w:r w:rsidR="0030188A">
        <w:t>’</w:t>
      </w:r>
      <w:r w:rsidR="00F4046A" w:rsidRPr="007116EB">
        <w:t>un triangle qui se trouve en face d</w:t>
      </w:r>
      <w:r w:rsidR="0030188A">
        <w:t>’</w:t>
      </w:r>
      <w:r w:rsidR="00F4046A" w:rsidRPr="007116EB">
        <w:t>un angle donné.</w:t>
      </w:r>
    </w:p>
    <w:p w14:paraId="47DC559D" w14:textId="593E6DAF" w:rsidR="00DA63DC" w:rsidRPr="007116EB" w:rsidRDefault="00DA63DC" w:rsidP="00DA63DC">
      <w:r w:rsidRPr="007116EB">
        <w:rPr>
          <w:b/>
          <w:bCs/>
        </w:rPr>
        <w:t xml:space="preserve">Sinus </w:t>
      </w:r>
      <w:r w:rsidRPr="007116EB">
        <w:t>: Rapport entre la longueur du côté opposé d</w:t>
      </w:r>
      <w:r w:rsidR="0030188A">
        <w:t>’</w:t>
      </w:r>
      <w:r w:rsidRPr="007116EB">
        <w:t>un angle donné et celle de l</w:t>
      </w:r>
      <w:r w:rsidR="0030188A">
        <w:t>’</w:t>
      </w:r>
      <w:r w:rsidRPr="007116EB">
        <w:t>hypoténuse dans un triangle rectangle.</w:t>
      </w:r>
    </w:p>
    <w:p w14:paraId="2CBF4B22" w14:textId="43D90AEF" w:rsidR="00DA63DC" w:rsidRPr="007116EB" w:rsidRDefault="00DA63DC" w:rsidP="00DA63DC">
      <w:r w:rsidRPr="007116EB">
        <w:rPr>
          <w:b/>
          <w:bCs/>
        </w:rPr>
        <w:t>Tangente</w:t>
      </w:r>
      <w:r w:rsidRPr="007116EB">
        <w:t>: Rapport entre la longueur du côté opposé et celle du côté adjacent d</w:t>
      </w:r>
      <w:r w:rsidR="0030188A">
        <w:t>’</w:t>
      </w:r>
      <w:r w:rsidRPr="007116EB">
        <w:t xml:space="preserve">un angle donné dans un triangle rectangle. </w:t>
      </w:r>
    </w:p>
    <w:p w14:paraId="4D17FADE" w14:textId="60D9E2CE" w:rsidR="00DA63DC" w:rsidRPr="007116EB" w:rsidRDefault="00DA63DC" w:rsidP="00DA63DC">
      <w:r w:rsidRPr="007116EB">
        <w:rPr>
          <w:b/>
          <w:bCs/>
        </w:rPr>
        <w:t>Triangle équilatéral :</w:t>
      </w:r>
      <w:r w:rsidR="007116EB">
        <w:rPr>
          <w:b/>
          <w:bCs/>
        </w:rPr>
        <w:t xml:space="preserve"> </w:t>
      </w:r>
      <w:r w:rsidRPr="007116EB">
        <w:t>Triangle dont la longueur des côtés</w:t>
      </w:r>
      <w:r w:rsidR="00094E6A">
        <w:t>,</w:t>
      </w:r>
      <w:r w:rsidRPr="007116EB">
        <w:t xml:space="preserve"> et donc les angles</w:t>
      </w:r>
      <w:r w:rsidR="00094E6A">
        <w:t>,</w:t>
      </w:r>
      <w:r w:rsidRPr="007116EB">
        <w:t xml:space="preserve"> sont identiques.</w:t>
      </w:r>
    </w:p>
    <w:p w14:paraId="1C0E9565" w14:textId="7F3626A2" w:rsidR="00DA63DC" w:rsidRPr="007116EB" w:rsidRDefault="00DA63DC" w:rsidP="00DA63DC">
      <w:r w:rsidRPr="007116EB">
        <w:rPr>
          <w:b/>
          <w:bCs/>
        </w:rPr>
        <w:t xml:space="preserve">Triangle isocèle : </w:t>
      </w:r>
      <w:r w:rsidRPr="007116EB">
        <w:t>Triangle dont la longueur de deux côtés</w:t>
      </w:r>
      <w:r w:rsidR="00094E6A">
        <w:t>,</w:t>
      </w:r>
      <w:r w:rsidRPr="007116EB">
        <w:t xml:space="preserve"> et donc deux angles</w:t>
      </w:r>
      <w:r w:rsidR="00094E6A">
        <w:t>,</w:t>
      </w:r>
      <w:r w:rsidRPr="007116EB">
        <w:t xml:space="preserve"> sont identiques.</w:t>
      </w:r>
    </w:p>
    <w:p w14:paraId="344B2377" w14:textId="2D25A412" w:rsidR="00DA63DC" w:rsidRPr="007116EB" w:rsidRDefault="00DA63DC" w:rsidP="00DA63DC">
      <w:r w:rsidRPr="007116EB">
        <w:rPr>
          <w:b/>
          <w:bCs/>
        </w:rPr>
        <w:t xml:space="preserve">Triangle rectangle </w:t>
      </w:r>
      <w:r w:rsidRPr="007116EB">
        <w:t>: Triangle dont l</w:t>
      </w:r>
      <w:r w:rsidR="0030188A">
        <w:t>’</w:t>
      </w:r>
      <w:r w:rsidRPr="007116EB">
        <w:t>un des angles est un angle droit (90 degrés).</w:t>
      </w:r>
    </w:p>
    <w:p w14:paraId="419C6013" w14:textId="48F0BC13" w:rsidR="00DA63DC" w:rsidRPr="007116EB" w:rsidRDefault="00DA63DC" w:rsidP="00DA63DC">
      <w:r w:rsidRPr="007116EB">
        <w:rPr>
          <w:b/>
          <w:bCs/>
        </w:rPr>
        <w:t xml:space="preserve">Triangle scalène </w:t>
      </w:r>
      <w:r w:rsidRPr="007116EB">
        <w:t>: Triangle dont la longueur des côtés</w:t>
      </w:r>
      <w:r w:rsidR="002B4866">
        <w:t>,</w:t>
      </w:r>
      <w:r w:rsidRPr="007116EB">
        <w:t xml:space="preserve"> et donc les angles</w:t>
      </w:r>
      <w:r w:rsidR="002B4866">
        <w:t>,</w:t>
      </w:r>
      <w:r w:rsidRPr="007116EB">
        <w:t xml:space="preserve"> sont tous différents.</w:t>
      </w:r>
    </w:p>
    <w:p w14:paraId="645655B6" w14:textId="3A005A98" w:rsidR="00425763" w:rsidRPr="007116EB" w:rsidRDefault="00BB3076">
      <w:r w:rsidRPr="007116EB">
        <w:rPr>
          <w:b/>
          <w:bCs/>
        </w:rPr>
        <w:t>Trigonométrie</w:t>
      </w:r>
      <w:r w:rsidR="00317FB8" w:rsidRPr="007116EB">
        <w:t xml:space="preserve">: </w:t>
      </w:r>
      <w:r w:rsidRPr="007116EB">
        <w:t>Branche des mathématiques qui s</w:t>
      </w:r>
      <w:r w:rsidR="0030188A">
        <w:t>’</w:t>
      </w:r>
      <w:r w:rsidRPr="007116EB">
        <w:t>intéresse à la relation entre les côtés et les angles de</w:t>
      </w:r>
      <w:r w:rsidR="009E7111">
        <w:t>s</w:t>
      </w:r>
      <w:r w:rsidRPr="007116EB">
        <w:t xml:space="preserve"> triangles.</w:t>
      </w:r>
    </w:p>
    <w:p w14:paraId="1D356077" w14:textId="77777777" w:rsidR="00425763" w:rsidRPr="007116EB" w:rsidRDefault="00425763"/>
    <w:p w14:paraId="23C267BC" w14:textId="77777777" w:rsidR="00425763" w:rsidRPr="007116EB" w:rsidRDefault="00425763"/>
    <w:p w14:paraId="74125B1B" w14:textId="77777777" w:rsidR="00425763" w:rsidRPr="007116EB" w:rsidRDefault="00317FB8">
      <w:pPr>
        <w:rPr>
          <w:b/>
          <w:color w:val="000000"/>
          <w:sz w:val="32"/>
          <w:szCs w:val="32"/>
        </w:rPr>
      </w:pPr>
      <w:r w:rsidRPr="007116EB">
        <w:br w:type="page"/>
      </w:r>
    </w:p>
    <w:p w14:paraId="7F3E0368" w14:textId="77777777" w:rsidR="00425763" w:rsidRPr="007116EB" w:rsidRDefault="00425763">
      <w:pPr>
        <w:pStyle w:val="Heading1"/>
        <w:rPr>
          <w:b/>
          <w:color w:val="000000"/>
        </w:rPr>
      </w:pPr>
    </w:p>
    <w:p w14:paraId="5867DE22" w14:textId="77777777" w:rsidR="0087281D" w:rsidRPr="007116EB" w:rsidRDefault="0087281D" w:rsidP="0087281D">
      <w:pPr>
        <w:jc w:val="center"/>
        <w:textAlignment w:val="baseline"/>
        <w:rPr>
          <w:rFonts w:ascii="Segoe UI" w:eastAsia="Times New Roman" w:hAnsi="Segoe UI" w:cs="Segoe UI"/>
          <w:color w:val="000000"/>
          <w:sz w:val="20"/>
          <w:szCs w:val="20"/>
          <w:lang w:eastAsia="fr-CA"/>
        </w:rPr>
      </w:pPr>
    </w:p>
    <w:p w14:paraId="23C19E69" w14:textId="77777777" w:rsidR="0087281D" w:rsidRPr="007116EB" w:rsidRDefault="0087281D" w:rsidP="0087281D">
      <w:pPr>
        <w:jc w:val="center"/>
        <w:textAlignment w:val="baseline"/>
        <w:rPr>
          <w:rFonts w:ascii="Segoe UI" w:eastAsia="Times New Roman" w:hAnsi="Segoe UI" w:cs="Segoe UI"/>
          <w:color w:val="000000"/>
          <w:sz w:val="20"/>
          <w:szCs w:val="20"/>
          <w:lang w:eastAsia="fr-CA"/>
        </w:rPr>
      </w:pPr>
    </w:p>
    <w:p w14:paraId="55E6F6BD" w14:textId="77777777" w:rsidR="0087281D" w:rsidRPr="007116EB" w:rsidRDefault="0087281D" w:rsidP="0087281D">
      <w:pPr>
        <w:jc w:val="center"/>
        <w:textAlignment w:val="baseline"/>
        <w:rPr>
          <w:rFonts w:ascii="Segoe UI" w:eastAsia="Times New Roman" w:hAnsi="Segoe UI" w:cs="Segoe UI"/>
          <w:color w:val="000000"/>
          <w:sz w:val="20"/>
          <w:szCs w:val="20"/>
          <w:lang w:eastAsia="fr-CA"/>
        </w:rPr>
      </w:pPr>
    </w:p>
    <w:p w14:paraId="18948D46" w14:textId="77777777" w:rsidR="0087281D" w:rsidRPr="007116EB" w:rsidRDefault="0087281D" w:rsidP="0087281D">
      <w:pPr>
        <w:jc w:val="center"/>
        <w:textAlignment w:val="baseline"/>
        <w:rPr>
          <w:rFonts w:ascii="Segoe UI" w:eastAsia="Times New Roman" w:hAnsi="Segoe UI" w:cs="Segoe UI"/>
          <w:color w:val="000000"/>
          <w:sz w:val="20"/>
          <w:szCs w:val="20"/>
          <w:lang w:eastAsia="fr-CA"/>
        </w:rPr>
      </w:pPr>
    </w:p>
    <w:p w14:paraId="052AFBFA" w14:textId="77777777" w:rsidR="007C1189" w:rsidRPr="00E454AE" w:rsidRDefault="007C1189" w:rsidP="007C1189">
      <w:pPr>
        <w:spacing w:after="0" w:line="240" w:lineRule="auto"/>
        <w:jc w:val="center"/>
        <w:textAlignment w:val="baseline"/>
        <w:rPr>
          <w:rFonts w:ascii="Segoe UI" w:eastAsia="Times New Roman" w:hAnsi="Segoe UI" w:cs="Segoe UI"/>
          <w:sz w:val="18"/>
          <w:szCs w:val="18"/>
        </w:rPr>
      </w:pPr>
      <w:r w:rsidRPr="00E454AE">
        <w:rPr>
          <w:rFonts w:eastAsia="Times New Roman"/>
          <w:color w:val="000000"/>
          <w:sz w:val="24"/>
          <w:szCs w:val="24"/>
        </w:rPr>
        <w:t>Le campus </w:t>
      </w:r>
      <w:proofErr w:type="spellStart"/>
      <w:r w:rsidRPr="00E454AE">
        <w:rPr>
          <w:rFonts w:eastAsia="Times New Roman"/>
          <w:color w:val="000000"/>
          <w:sz w:val="24"/>
          <w:szCs w:val="24"/>
        </w:rPr>
        <w:t>Glendon</w:t>
      </w:r>
      <w:proofErr w:type="spellEnd"/>
      <w:r w:rsidRPr="00E454AE">
        <w:rPr>
          <w:rFonts w:eastAsia="Times New Roman"/>
          <w:color w:val="000000"/>
          <w:sz w:val="24"/>
          <w:szCs w:val="24"/>
        </w:rPr>
        <w:t> de l’Université York offre une éducation bilingue exceptionnelle et unique au Canada depuis plus de cinquante ans. Notre engagement envers l’éducation et le bilinguisme s’applique aussi à notre programme bilingue de transition pour les élèves d’écoles secondaires. L’apprentissage d’une nouvelle langue est amusant et gratifiant, mais il peut aussi être une source de frustration. Notre programme est conçu pour donner aux étudiants la chance d’appliquer leurs compétences, d’enrichir leur vocabulaire et d’acquérir des habiletés importantes en participant à des ateliers interactifs sur la littératie financière, le leadership, la géographie urbaine, la biologie, la psychologie et un vaste éventail de sujets de sciences sociales.  </w:t>
      </w:r>
    </w:p>
    <w:p w14:paraId="5D1167AE" w14:textId="77777777" w:rsidR="007C1189" w:rsidRPr="00E454AE" w:rsidRDefault="007C1189" w:rsidP="007C1189">
      <w:pPr>
        <w:spacing w:after="0" w:line="240" w:lineRule="auto"/>
        <w:textAlignment w:val="baseline"/>
        <w:rPr>
          <w:rFonts w:ascii="Segoe UI" w:eastAsia="Times New Roman" w:hAnsi="Segoe UI" w:cs="Segoe UI"/>
          <w:sz w:val="18"/>
          <w:szCs w:val="18"/>
        </w:rPr>
      </w:pPr>
      <w:r w:rsidRPr="00E454AE">
        <w:rPr>
          <w:rFonts w:eastAsia="Times New Roman"/>
          <w:color w:val="000000"/>
          <w:sz w:val="24"/>
          <w:szCs w:val="24"/>
        </w:rPr>
        <w:t>  </w:t>
      </w:r>
    </w:p>
    <w:p w14:paraId="7FC37172" w14:textId="77777777" w:rsidR="007C1189" w:rsidRPr="00E454AE" w:rsidRDefault="007C1189" w:rsidP="007C1189">
      <w:pPr>
        <w:spacing w:after="0" w:line="240" w:lineRule="auto"/>
        <w:textAlignment w:val="baseline"/>
        <w:rPr>
          <w:rFonts w:ascii="Segoe UI" w:eastAsia="Times New Roman" w:hAnsi="Segoe UI" w:cs="Segoe UI"/>
          <w:sz w:val="18"/>
          <w:szCs w:val="18"/>
        </w:rPr>
      </w:pPr>
      <w:r w:rsidRPr="00E454AE">
        <w:rPr>
          <w:rFonts w:eastAsia="Times New Roman"/>
          <w:color w:val="000000"/>
          <w:sz w:val="24"/>
          <w:szCs w:val="24"/>
        </w:rPr>
        <w:t>Notre programmation peut être offerte à des élèves francophones ou anglophones dans leur langue maternelle ou dans leur langue seconde afin d’améliorer cette dernière (FLS ou ALS).  </w:t>
      </w:r>
    </w:p>
    <w:p w14:paraId="07E4308F" w14:textId="77777777" w:rsidR="007C1189" w:rsidRPr="00E454AE" w:rsidRDefault="007C1189" w:rsidP="007C1189">
      <w:pPr>
        <w:spacing w:after="0" w:line="240" w:lineRule="auto"/>
        <w:jc w:val="center"/>
        <w:textAlignment w:val="baseline"/>
        <w:rPr>
          <w:rFonts w:ascii="Segoe UI" w:eastAsia="Times New Roman" w:hAnsi="Segoe UI" w:cs="Segoe UI"/>
          <w:sz w:val="18"/>
          <w:szCs w:val="18"/>
        </w:rPr>
      </w:pPr>
      <w:r w:rsidRPr="00E454AE">
        <w:rPr>
          <w:rFonts w:eastAsia="Times New Roman"/>
          <w:color w:val="000000"/>
          <w:sz w:val="24"/>
          <w:szCs w:val="24"/>
        </w:rPr>
        <w:t>  </w:t>
      </w:r>
    </w:p>
    <w:p w14:paraId="58278117" w14:textId="77777777" w:rsidR="007C1189" w:rsidRPr="00E454AE" w:rsidRDefault="007C1189" w:rsidP="007C1189">
      <w:pPr>
        <w:spacing w:after="0" w:line="240" w:lineRule="auto"/>
        <w:jc w:val="center"/>
        <w:textAlignment w:val="baseline"/>
        <w:rPr>
          <w:rFonts w:ascii="Segoe UI" w:eastAsia="Times New Roman" w:hAnsi="Segoe UI" w:cs="Segoe UI"/>
          <w:sz w:val="18"/>
          <w:szCs w:val="18"/>
        </w:rPr>
      </w:pPr>
      <w:r w:rsidRPr="00E454AE">
        <w:rPr>
          <w:rFonts w:eastAsia="Times New Roman"/>
          <w:color w:val="000000"/>
          <w:sz w:val="24"/>
          <w:szCs w:val="24"/>
        </w:rPr>
        <w:t>#ApprendrePourLaVie #LeBilinguismeEstSuper #NinjaBilingue  </w:t>
      </w:r>
    </w:p>
    <w:p w14:paraId="7E903076" w14:textId="77777777" w:rsidR="007C1189" w:rsidRPr="00E454AE" w:rsidRDefault="007C1189" w:rsidP="007C1189">
      <w:pPr>
        <w:spacing w:after="0" w:line="240" w:lineRule="auto"/>
        <w:jc w:val="center"/>
        <w:textAlignment w:val="baseline"/>
        <w:rPr>
          <w:rFonts w:ascii="Segoe UI" w:eastAsia="Times New Roman" w:hAnsi="Segoe UI" w:cs="Segoe UI"/>
          <w:sz w:val="18"/>
          <w:szCs w:val="18"/>
        </w:rPr>
      </w:pPr>
      <w:r w:rsidRPr="00E454AE">
        <w:rPr>
          <w:rFonts w:eastAsia="Times New Roman"/>
          <w:color w:val="000000"/>
          <w:sz w:val="24"/>
          <w:szCs w:val="24"/>
        </w:rPr>
        <w:t>  </w:t>
      </w:r>
    </w:p>
    <w:p w14:paraId="7CA0084A" w14:textId="77777777" w:rsidR="007C1189" w:rsidRPr="00E454AE" w:rsidRDefault="007C1189" w:rsidP="007C1189">
      <w:pPr>
        <w:spacing w:after="0" w:line="240" w:lineRule="auto"/>
        <w:jc w:val="center"/>
        <w:textAlignment w:val="baseline"/>
        <w:rPr>
          <w:rFonts w:ascii="Segoe UI" w:eastAsia="Times New Roman" w:hAnsi="Segoe UI" w:cs="Segoe UI"/>
          <w:sz w:val="18"/>
          <w:szCs w:val="18"/>
        </w:rPr>
      </w:pPr>
      <w:r w:rsidRPr="00E454AE">
        <w:rPr>
          <w:rFonts w:eastAsia="Times New Roman"/>
          <w:color w:val="000000"/>
          <w:sz w:val="24"/>
          <w:szCs w:val="24"/>
        </w:rPr>
        <w:t>Bien que la programmation ait été conçue pour un mode présentiel, nous pouvons également l’offrir à distance. Contactez-nous dès aujourd’hui pour découvrir comment vous pouvez assurer l’engagement et le perfectionnement de vos élèves en salle de classe et en-dehors.  </w:t>
      </w:r>
    </w:p>
    <w:p w14:paraId="226AEE9A" w14:textId="77777777" w:rsidR="007C1189" w:rsidRPr="00E454AE" w:rsidRDefault="007C1189" w:rsidP="007C1189">
      <w:pPr>
        <w:spacing w:after="0" w:line="240" w:lineRule="auto"/>
        <w:jc w:val="center"/>
        <w:textAlignment w:val="baseline"/>
        <w:rPr>
          <w:rFonts w:ascii="Segoe UI" w:eastAsia="Times New Roman" w:hAnsi="Segoe UI" w:cs="Segoe UI"/>
          <w:sz w:val="18"/>
          <w:szCs w:val="18"/>
        </w:rPr>
      </w:pPr>
      <w:r w:rsidRPr="00E454AE">
        <w:rPr>
          <w:rFonts w:eastAsia="Times New Roman"/>
          <w:color w:val="000000"/>
          <w:sz w:val="24"/>
          <w:szCs w:val="24"/>
        </w:rPr>
        <w:t>  </w:t>
      </w:r>
    </w:p>
    <w:p w14:paraId="7B505D30" w14:textId="77777777" w:rsidR="007C1189" w:rsidRPr="00E454AE" w:rsidRDefault="007C1189" w:rsidP="007C1189">
      <w:pPr>
        <w:spacing w:after="0" w:line="240" w:lineRule="auto"/>
        <w:jc w:val="center"/>
        <w:textAlignment w:val="baseline"/>
        <w:rPr>
          <w:rFonts w:ascii="Segoe UI" w:eastAsia="Times New Roman" w:hAnsi="Segoe UI" w:cs="Segoe UI"/>
          <w:sz w:val="18"/>
          <w:szCs w:val="18"/>
        </w:rPr>
      </w:pPr>
      <w:hyperlink r:id="rId39" w:history="1">
        <w:r w:rsidRPr="007C1189">
          <w:rPr>
            <w:rStyle w:val="Hyperlink"/>
            <w:rFonts w:eastAsia="Times New Roman"/>
            <w:sz w:val="24"/>
            <w:szCs w:val="24"/>
          </w:rPr>
          <w:t>www.g</w:t>
        </w:r>
        <w:r w:rsidRPr="00E454AE">
          <w:rPr>
            <w:rStyle w:val="Hyperlink"/>
            <w:rFonts w:eastAsia="Times New Roman"/>
            <w:sz w:val="24"/>
            <w:szCs w:val="24"/>
          </w:rPr>
          <w:t>lendon.yorku.ca/</w:t>
        </w:r>
        <w:r w:rsidRPr="007C1189">
          <w:rPr>
            <w:rStyle w:val="Hyperlink"/>
            <w:rFonts w:eastAsia="Times New Roman"/>
            <w:sz w:val="24"/>
            <w:szCs w:val="24"/>
          </w:rPr>
          <w:t>a</w:t>
        </w:r>
        <w:r w:rsidRPr="00E454AE">
          <w:rPr>
            <w:rStyle w:val="Hyperlink"/>
            <w:rFonts w:eastAsia="Times New Roman"/>
            <w:sz w:val="24"/>
            <w:szCs w:val="24"/>
          </w:rPr>
          <w:t>ctivezvosneurones</w:t>
        </w:r>
      </w:hyperlink>
      <w:r w:rsidRPr="007C1189">
        <w:rPr>
          <w:rFonts w:eastAsia="Times New Roman"/>
          <w:color w:val="000000"/>
          <w:sz w:val="24"/>
          <w:szCs w:val="24"/>
        </w:rPr>
        <w:t xml:space="preserve"> </w:t>
      </w:r>
    </w:p>
    <w:p w14:paraId="5513F312" w14:textId="77777777" w:rsidR="007C1189" w:rsidRPr="00E454AE" w:rsidRDefault="007C1189" w:rsidP="007C1189">
      <w:pPr>
        <w:spacing w:after="0" w:line="240" w:lineRule="auto"/>
        <w:jc w:val="center"/>
        <w:textAlignment w:val="baseline"/>
        <w:rPr>
          <w:rFonts w:ascii="Segoe UI" w:eastAsia="Times New Roman" w:hAnsi="Segoe UI" w:cs="Segoe UI"/>
          <w:sz w:val="18"/>
          <w:szCs w:val="18"/>
        </w:rPr>
      </w:pPr>
      <w:r w:rsidRPr="00E454AE">
        <w:rPr>
          <w:rFonts w:eastAsia="Times New Roman"/>
          <w:color w:val="000000"/>
          <w:sz w:val="24"/>
          <w:szCs w:val="24"/>
        </w:rPr>
        <w:t>  </w:t>
      </w:r>
    </w:p>
    <w:p w14:paraId="62E32EE0" w14:textId="53304EFB" w:rsidR="007C1189" w:rsidRPr="00E454AE" w:rsidRDefault="007C1189" w:rsidP="007C1189">
      <w:pPr>
        <w:spacing w:after="0" w:line="240" w:lineRule="auto"/>
        <w:jc w:val="center"/>
        <w:textAlignment w:val="baseline"/>
        <w:rPr>
          <w:rFonts w:ascii="Segoe UI" w:eastAsia="Times New Roman" w:hAnsi="Segoe UI" w:cs="Segoe UI"/>
          <w:sz w:val="18"/>
          <w:szCs w:val="18"/>
        </w:rPr>
      </w:pPr>
      <w:r w:rsidRPr="00E454AE">
        <w:rPr>
          <w:rFonts w:eastAsia="Times New Roman"/>
          <w:color w:val="000000"/>
          <w:sz w:val="24"/>
          <w:szCs w:val="24"/>
        </w:rPr>
        <w:t>Katie </w:t>
      </w:r>
      <w:proofErr w:type="spellStart"/>
      <w:r w:rsidRPr="00E454AE">
        <w:rPr>
          <w:rFonts w:eastAsia="Times New Roman"/>
          <w:color w:val="000000"/>
          <w:sz w:val="24"/>
          <w:szCs w:val="24"/>
        </w:rPr>
        <w:t>Ablett</w:t>
      </w:r>
      <w:proofErr w:type="spellEnd"/>
      <w:r w:rsidRPr="00E454AE">
        <w:rPr>
          <w:rFonts w:eastAsia="Times New Roman"/>
          <w:color w:val="000000"/>
          <w:sz w:val="24"/>
          <w:szCs w:val="24"/>
        </w:rPr>
        <w:t>, MBA, PMP | </w:t>
      </w:r>
      <w:hyperlink r:id="rId40" w:tgtFrame="_blank" w:history="1">
        <w:r w:rsidRPr="00E454AE">
          <w:rPr>
            <w:rFonts w:eastAsia="Times New Roman"/>
            <w:color w:val="0563C1"/>
            <w:sz w:val="24"/>
            <w:szCs w:val="24"/>
            <w:u w:val="single"/>
          </w:rPr>
          <w:t>katie.ablett@glendon.yorku.ca</w:t>
        </w:r>
      </w:hyperlink>
      <w:r w:rsidRPr="00E454AE">
        <w:rPr>
          <w:rFonts w:eastAsia="Times New Roman"/>
          <w:color w:val="000000"/>
          <w:sz w:val="24"/>
          <w:szCs w:val="24"/>
        </w:rPr>
        <w:t>  </w:t>
      </w:r>
    </w:p>
    <w:p w14:paraId="1529646D" w14:textId="77777777" w:rsidR="007C1189" w:rsidRPr="00E454AE" w:rsidRDefault="007C1189" w:rsidP="007C1189">
      <w:pPr>
        <w:spacing w:after="0" w:line="240" w:lineRule="auto"/>
        <w:jc w:val="center"/>
        <w:textAlignment w:val="baseline"/>
        <w:rPr>
          <w:rFonts w:ascii="Segoe UI" w:eastAsia="Times New Roman" w:hAnsi="Segoe UI" w:cs="Segoe UI"/>
          <w:sz w:val="18"/>
          <w:szCs w:val="18"/>
        </w:rPr>
      </w:pPr>
      <w:r w:rsidRPr="00E454AE">
        <w:rPr>
          <w:rFonts w:eastAsia="Times New Roman"/>
          <w:color w:val="000000"/>
          <w:sz w:val="24"/>
          <w:szCs w:val="24"/>
        </w:rPr>
        <w:t>Directrice de la Formation continue </w:t>
      </w:r>
    </w:p>
    <w:p w14:paraId="6FFE7041" w14:textId="77777777" w:rsidR="007C1189" w:rsidRPr="00E454AE" w:rsidRDefault="007C1189" w:rsidP="007C1189">
      <w:pPr>
        <w:spacing w:after="0" w:line="240" w:lineRule="auto"/>
        <w:jc w:val="center"/>
        <w:textAlignment w:val="baseline"/>
        <w:rPr>
          <w:rFonts w:ascii="Segoe UI" w:eastAsia="Times New Roman" w:hAnsi="Segoe UI" w:cs="Segoe UI"/>
          <w:sz w:val="18"/>
          <w:szCs w:val="18"/>
        </w:rPr>
      </w:pPr>
      <w:r w:rsidRPr="00E454AE">
        <w:rPr>
          <w:rFonts w:eastAsia="Times New Roman"/>
          <w:color w:val="000000"/>
          <w:sz w:val="18"/>
          <w:szCs w:val="18"/>
        </w:rPr>
        <w:t> </w:t>
      </w:r>
    </w:p>
    <w:p w14:paraId="0F255278" w14:textId="77777777" w:rsidR="007C1189" w:rsidRPr="00E454AE" w:rsidRDefault="007C1189" w:rsidP="007C1189">
      <w:pPr>
        <w:spacing w:after="0" w:line="240" w:lineRule="auto"/>
        <w:jc w:val="center"/>
        <w:textAlignment w:val="baseline"/>
        <w:rPr>
          <w:rFonts w:ascii="Segoe UI" w:eastAsia="Times New Roman" w:hAnsi="Segoe UI" w:cs="Segoe UI"/>
          <w:sz w:val="18"/>
          <w:szCs w:val="18"/>
          <w:lang w:val="en-CA"/>
        </w:rPr>
      </w:pPr>
      <w:r w:rsidRPr="00E454AE">
        <w:rPr>
          <w:rFonts w:eastAsia="Times New Roman"/>
          <w:color w:val="000000"/>
          <w:sz w:val="24"/>
          <w:szCs w:val="24"/>
          <w:lang w:val="en-US"/>
        </w:rPr>
        <w:t>Campus Glendon, Université York</w:t>
      </w:r>
      <w:r w:rsidRPr="00E454AE">
        <w:rPr>
          <w:rFonts w:eastAsia="Times New Roman"/>
          <w:color w:val="000000"/>
          <w:sz w:val="24"/>
          <w:szCs w:val="24"/>
          <w:lang w:val="en-CA"/>
        </w:rPr>
        <w:t> </w:t>
      </w:r>
    </w:p>
    <w:p w14:paraId="25D98BF4" w14:textId="77777777" w:rsidR="007C1189" w:rsidRPr="00E454AE" w:rsidRDefault="007C1189" w:rsidP="007C1189">
      <w:pPr>
        <w:spacing w:after="0" w:line="240" w:lineRule="auto"/>
        <w:jc w:val="center"/>
        <w:textAlignment w:val="baseline"/>
        <w:rPr>
          <w:rFonts w:ascii="Segoe UI" w:eastAsia="Times New Roman" w:hAnsi="Segoe UI" w:cs="Segoe UI"/>
          <w:sz w:val="18"/>
          <w:szCs w:val="18"/>
          <w:lang w:val="en-CA"/>
        </w:rPr>
      </w:pPr>
      <w:r w:rsidRPr="00E454AE">
        <w:rPr>
          <w:rFonts w:eastAsia="Times New Roman"/>
          <w:color w:val="000000"/>
          <w:sz w:val="24"/>
          <w:szCs w:val="24"/>
          <w:lang w:val="en-US"/>
        </w:rPr>
        <w:t>2275, avenue Bayview, Toronto ON | </w:t>
      </w:r>
      <w:proofErr w:type="gramStart"/>
      <w:r w:rsidRPr="00E454AE">
        <w:rPr>
          <w:rFonts w:eastAsia="Times New Roman"/>
          <w:color w:val="000000"/>
          <w:sz w:val="24"/>
          <w:szCs w:val="24"/>
          <w:lang w:val="en-US"/>
        </w:rPr>
        <w:t>Canada  M</w:t>
      </w:r>
      <w:proofErr w:type="gramEnd"/>
      <w:r w:rsidRPr="00E454AE">
        <w:rPr>
          <w:rFonts w:eastAsia="Times New Roman"/>
          <w:color w:val="000000"/>
          <w:sz w:val="24"/>
          <w:szCs w:val="24"/>
          <w:lang w:val="en-US"/>
        </w:rPr>
        <w:t>4N 3M6 | </w:t>
      </w:r>
      <w:r w:rsidRPr="00E454AE">
        <w:rPr>
          <w:rFonts w:eastAsia="Times New Roman"/>
          <w:color w:val="0563C1"/>
          <w:sz w:val="24"/>
          <w:szCs w:val="24"/>
          <w:u w:val="single"/>
          <w:lang w:val="en-US"/>
        </w:rPr>
        <w:t>www.glendon.yorku.ca</w:t>
      </w:r>
      <w:r w:rsidRPr="00E454AE">
        <w:rPr>
          <w:rFonts w:eastAsia="Times New Roman"/>
          <w:color w:val="000000"/>
          <w:sz w:val="24"/>
          <w:szCs w:val="24"/>
          <w:lang w:val="en-US"/>
        </w:rPr>
        <w:t> </w:t>
      </w:r>
      <w:r w:rsidRPr="00E454AE">
        <w:rPr>
          <w:rFonts w:eastAsia="Times New Roman"/>
          <w:color w:val="000000"/>
          <w:sz w:val="24"/>
          <w:szCs w:val="24"/>
          <w:lang w:val="en-CA"/>
        </w:rPr>
        <w:t> </w:t>
      </w:r>
    </w:p>
    <w:p w14:paraId="25DAD89F" w14:textId="77777777" w:rsidR="007C1189" w:rsidRPr="00DC0B06" w:rsidRDefault="007C1189" w:rsidP="007C1189">
      <w:pPr>
        <w:rPr>
          <w:lang w:val="en-CA"/>
        </w:rPr>
      </w:pPr>
    </w:p>
    <w:p w14:paraId="5FDA2B76" w14:textId="77777777" w:rsidR="00425763" w:rsidRPr="00DC0B06" w:rsidRDefault="00425763" w:rsidP="007C1189">
      <w:pPr>
        <w:spacing w:after="0" w:line="240" w:lineRule="auto"/>
        <w:jc w:val="center"/>
        <w:textAlignment w:val="baseline"/>
        <w:rPr>
          <w:lang w:val="en-CA"/>
        </w:rPr>
      </w:pPr>
    </w:p>
    <w:sectPr w:rsidR="00425763" w:rsidRPr="00DC0B06" w:rsidSect="00017D7D">
      <w:footerReference w:type="default" r:id="rId41"/>
      <w:headerReference w:type="first" r:id="rId42"/>
      <w:pgSz w:w="12240" w:h="15840" w:code="1"/>
      <w:pgMar w:top="1440" w:right="1440" w:bottom="1440" w:left="1440" w:header="720" w:footer="720" w:gutter="0"/>
      <w:pgNumType w:start="1"/>
      <w:cols w:space="720"/>
      <w:titlePg/>
      <w:docGrid w:linePitch="299"/>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9" w:author="Francois Pellequer" w:date="2022-05-08T18:22:00Z" w:initials="FP">
    <w:p w14:paraId="6A191215" w14:textId="5E3F514B" w:rsidR="00824568" w:rsidRPr="00DC0B06" w:rsidRDefault="00824568">
      <w:pPr>
        <w:pStyle w:val="CommentText"/>
        <w:rPr>
          <w:lang w:val="en-CA"/>
        </w:rPr>
      </w:pPr>
      <w:r>
        <w:rPr>
          <w:rStyle w:val="CommentReference"/>
        </w:rPr>
        <w:annotationRef/>
      </w:r>
      <w:r>
        <w:t>Je pense que le mot « If » est superflu dans l</w:t>
      </w:r>
      <w:r w:rsidR="0030188A">
        <w:t>’</w:t>
      </w:r>
      <w:r>
        <w:t xml:space="preserve">anglais… </w:t>
      </w:r>
      <w:r w:rsidRPr="00DC0B06">
        <w:rPr>
          <w:lang w:val="en-CA"/>
        </w:rPr>
        <w:t>« If on Zoom, the breakout rooms… »</w:t>
      </w:r>
      <w:r>
        <w:rPr>
          <w:rStyle w:val="CommentReference"/>
        </w:rPr>
        <w:annotationRef/>
      </w:r>
    </w:p>
  </w:comment>
  <w:comment w:id="26" w:author="Alain Saleh" w:date="2022-04-27T16:31:00Z" w:initials="AS">
    <w:p w14:paraId="67D51AF0" w14:textId="6F6996CE" w:rsidR="003E0C74" w:rsidRPr="003E0C74" w:rsidRDefault="003E0C74">
      <w:pPr>
        <w:pStyle w:val="CommentText"/>
      </w:pPr>
      <w:r>
        <w:rPr>
          <w:rStyle w:val="CommentReference"/>
        </w:rPr>
        <w:annotationRef/>
      </w:r>
      <w:r w:rsidRPr="003E0C74">
        <w:t>FMP – pas besoin de tra</w:t>
      </w:r>
      <w:r>
        <w:t>duire les pages de solutions dans cette section</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6A191215" w15:done="1"/>
  <w15:commentEx w15:paraId="67D51AF0"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ex:commentExtensible w16cex:durableId="26225EA0" w16cex:dateUtc="2022-05-08T22:22:00Z"/>
  <w16cex:commentExtensible w16cex:durableId="2613EE4C" w16cex:dateUtc="2022-04-27T20:31: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6A191215" w16cid:durableId="26225EA0"/>
  <w16cid:commentId w16cid:paraId="67D51AF0" w16cid:durableId="2613EE4C"/>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41C75A6" w14:textId="77777777" w:rsidR="00901D9C" w:rsidRDefault="00901D9C">
      <w:pPr>
        <w:spacing w:after="0" w:line="240" w:lineRule="auto"/>
      </w:pPr>
      <w:r>
        <w:separator/>
      </w:r>
    </w:p>
  </w:endnote>
  <w:endnote w:type="continuationSeparator" w:id="0">
    <w:p w14:paraId="37781EFF" w14:textId="77777777" w:rsidR="00901D9C" w:rsidRDefault="00901D9C">
      <w:pPr>
        <w:spacing w:after="0" w:line="240" w:lineRule="auto"/>
      </w:pPr>
      <w:r>
        <w:continuationSeparator/>
      </w:r>
    </w:p>
  </w:endnote>
  <w:endnote w:type="continuationNotice" w:id="1">
    <w:p w14:paraId="2C9E8DB8" w14:textId="77777777" w:rsidR="00901D9C" w:rsidRDefault="00901D9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0002A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Noto Sans Symbols">
    <w:altName w:val="Calibri"/>
    <w:panose1 w:val="020B0604020202020204"/>
    <w:charset w:val="00"/>
    <w:family w:val="auto"/>
    <w:pitch w:val="default"/>
  </w:font>
  <w:font w:name="Symbol">
    <w:panose1 w:val="05050102010706020507"/>
    <w:charset w:val="02"/>
    <w:family w:val="decorative"/>
    <w:pitch w:val="variable"/>
    <w:sig w:usb0="00000000" w:usb1="10000000" w:usb2="00000000" w:usb3="00000000" w:csb0="80000000" w:csb1="00000000"/>
  </w:font>
  <w:font w:name="Wingdings">
    <w:panose1 w:val="05000000000000000000"/>
    <w:charset w:val="4D"/>
    <w:family w:val="decorative"/>
    <w:pitch w:val="variable"/>
    <w:sig w:usb0="00000003" w:usb1="00000000" w:usb2="00000000" w:usb3="00000000" w:csb0="80000001"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AFF" w:usb1="C0007843" w:usb2="00000009" w:usb3="00000000" w:csb0="000001FF" w:csb1="00000000"/>
  </w:font>
  <w:font w:name="Roboto">
    <w:panose1 w:val="020B0604020202020204"/>
    <w:charset w:val="00"/>
    <w:family w:val="auto"/>
    <w:pitch w:val="variable"/>
    <w:sig w:usb0="E00002FF" w:usb1="5000205B" w:usb2="00000020" w:usb3="00000000" w:csb0="0000019F" w:csb1="00000000"/>
  </w:font>
  <w:font w:name="Cambria Math">
    <w:panose1 w:val="02040503050406030204"/>
    <w:charset w:val="00"/>
    <w:family w:val="roman"/>
    <w:pitch w:val="variable"/>
    <w:sig w:usb0="E00002FF" w:usb1="42002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8AFE11" w14:textId="7C6C9495" w:rsidR="00425763" w:rsidRPr="00FF1D30" w:rsidRDefault="00317FB8">
    <w:pPr>
      <w:pBdr>
        <w:top w:val="nil"/>
        <w:left w:val="nil"/>
        <w:bottom w:val="nil"/>
        <w:right w:val="nil"/>
        <w:between w:val="nil"/>
      </w:pBdr>
      <w:tabs>
        <w:tab w:val="center" w:pos="4680"/>
        <w:tab w:val="right" w:pos="9360"/>
      </w:tabs>
      <w:spacing w:after="0" w:line="240" w:lineRule="auto"/>
      <w:rPr>
        <w:color w:val="000000"/>
        <w:sz w:val="20"/>
        <w:szCs w:val="20"/>
        <w:lang w:val="en-CA"/>
      </w:rPr>
    </w:pPr>
    <w:r>
      <w:rPr>
        <w:noProof/>
        <w:color w:val="000000"/>
      </w:rPr>
      <w:drawing>
        <wp:inline distT="0" distB="0" distL="0" distR="0" wp14:anchorId="01914E3A" wp14:editId="3E72C32A">
          <wp:extent cx="2145104" cy="233619"/>
          <wp:effectExtent l="0" t="0" r="0" b="0"/>
          <wp:docPr id="1" name="image10.png"/>
          <wp:cNvGraphicFramePr/>
          <a:graphic xmlns:a="http://schemas.openxmlformats.org/drawingml/2006/main">
            <a:graphicData uri="http://schemas.openxmlformats.org/drawingml/2006/picture">
              <pic:pic xmlns:pic="http://schemas.openxmlformats.org/drawingml/2006/picture">
                <pic:nvPicPr>
                  <pic:cNvPr id="0" name="image10.png"/>
                  <pic:cNvPicPr preferRelativeResize="0"/>
                </pic:nvPicPr>
                <pic:blipFill>
                  <a:blip r:embed="rId1"/>
                  <a:srcRect/>
                  <a:stretch>
                    <a:fillRect/>
                  </a:stretch>
                </pic:blipFill>
                <pic:spPr>
                  <a:xfrm>
                    <a:off x="0" y="0"/>
                    <a:ext cx="2145104" cy="233619"/>
                  </a:xfrm>
                  <a:prstGeom prst="rect">
                    <a:avLst/>
                  </a:prstGeom>
                  <a:ln/>
                </pic:spPr>
              </pic:pic>
            </a:graphicData>
          </a:graphic>
        </wp:inline>
      </w:drawing>
    </w:r>
    <w:r w:rsidRPr="00B5333A">
      <w:rPr>
        <w:color w:val="000000"/>
        <w:lang w:val="en-CA"/>
      </w:rPr>
      <w:tab/>
    </w:r>
    <w:r w:rsidR="00FF1D30">
      <w:rPr>
        <w:color w:val="000000"/>
        <w:lang w:val="en-CA"/>
      </w:rPr>
      <w:tab/>
    </w:r>
    <w:r w:rsidR="00FF1D30" w:rsidRPr="00FF1D30">
      <w:rPr>
        <w:color w:val="2F5496"/>
        <w:sz w:val="16"/>
        <w:szCs w:val="16"/>
      </w:rPr>
      <w:t>FORMATION CONTINUE</w:t>
    </w:r>
    <w:r w:rsidR="00B5333A" w:rsidRPr="00FF1D30">
      <w:rPr>
        <w:color w:val="2F5496"/>
        <w:sz w:val="16"/>
        <w:szCs w:val="16"/>
      </w:rPr>
      <w:t xml:space="preserve"> </w:t>
    </w:r>
    <w:r w:rsidRPr="00FF1D30">
      <w:rPr>
        <w:color w:val="000000"/>
        <w:sz w:val="16"/>
        <w:szCs w:val="16"/>
      </w:rPr>
      <w:t xml:space="preserve">| </w:t>
    </w:r>
    <w:r w:rsidR="00FF1D30" w:rsidRPr="00FF1D30">
      <w:rPr>
        <w:color w:val="445369"/>
        <w:sz w:val="16"/>
        <w:szCs w:val="16"/>
      </w:rPr>
      <w:t>UN CAMBRIOLAGE… TRIGONOMÉTRIQUE</w:t>
    </w:r>
  </w:p>
  <w:p w14:paraId="7541BAD9" w14:textId="77777777" w:rsidR="00425763" w:rsidRPr="00FF1D30" w:rsidRDefault="00425763">
    <w:pPr>
      <w:pBdr>
        <w:top w:val="nil"/>
        <w:left w:val="nil"/>
        <w:bottom w:val="nil"/>
        <w:right w:val="nil"/>
        <w:between w:val="nil"/>
      </w:pBdr>
      <w:tabs>
        <w:tab w:val="center" w:pos="4680"/>
        <w:tab w:val="right" w:pos="9360"/>
      </w:tabs>
      <w:spacing w:after="0" w:line="240" w:lineRule="auto"/>
      <w:rPr>
        <w:color w:val="000000"/>
        <w:sz w:val="20"/>
        <w:szCs w:val="20"/>
        <w:lang w:val="en-CA"/>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B1142E4" w14:textId="77777777" w:rsidR="00901D9C" w:rsidRDefault="00901D9C">
      <w:pPr>
        <w:spacing w:after="0" w:line="240" w:lineRule="auto"/>
      </w:pPr>
      <w:r>
        <w:separator/>
      </w:r>
    </w:p>
  </w:footnote>
  <w:footnote w:type="continuationSeparator" w:id="0">
    <w:p w14:paraId="3119E34E" w14:textId="77777777" w:rsidR="00901D9C" w:rsidRDefault="00901D9C">
      <w:pPr>
        <w:spacing w:after="0" w:line="240" w:lineRule="auto"/>
      </w:pPr>
      <w:r>
        <w:continuationSeparator/>
      </w:r>
    </w:p>
  </w:footnote>
  <w:footnote w:type="continuationNotice" w:id="1">
    <w:p w14:paraId="1BCBF948" w14:textId="77777777" w:rsidR="00901D9C" w:rsidRDefault="00901D9C">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D5765E" w14:textId="77777777" w:rsidR="00425763" w:rsidRDefault="00317FB8">
    <w:pPr>
      <w:pBdr>
        <w:top w:val="nil"/>
        <w:left w:val="nil"/>
        <w:bottom w:val="nil"/>
        <w:right w:val="nil"/>
        <w:between w:val="nil"/>
      </w:pBdr>
      <w:tabs>
        <w:tab w:val="center" w:pos="4680"/>
        <w:tab w:val="right" w:pos="9360"/>
      </w:tabs>
      <w:spacing w:after="0" w:line="240" w:lineRule="auto"/>
      <w:rPr>
        <w:color w:val="000000"/>
      </w:rPr>
    </w:pPr>
    <w:r>
      <w:rPr>
        <w:noProof/>
        <w:color w:val="000000"/>
      </w:rPr>
      <w:drawing>
        <wp:anchor distT="0" distB="0" distL="114300" distR="114300" simplePos="0" relativeHeight="251658240" behindDoc="0" locked="0" layoutInCell="1" hidden="0" allowOverlap="1" wp14:anchorId="53B5EFA9" wp14:editId="05B7FDB1">
          <wp:simplePos x="0" y="0"/>
          <wp:positionH relativeFrom="margin">
            <wp:posOffset>-288234</wp:posOffset>
          </wp:positionH>
          <wp:positionV relativeFrom="margin">
            <wp:posOffset>-815063</wp:posOffset>
          </wp:positionV>
          <wp:extent cx="1231900" cy="675640"/>
          <wp:effectExtent l="0" t="0" r="0" b="0"/>
          <wp:wrapSquare wrapText="bothSides" distT="0" distB="0" distL="114300" distR="114300"/>
          <wp:docPr id="2" name="image6.png"/>
          <wp:cNvGraphicFramePr/>
          <a:graphic xmlns:a="http://schemas.openxmlformats.org/drawingml/2006/main">
            <a:graphicData uri="http://schemas.openxmlformats.org/drawingml/2006/picture">
              <pic:pic xmlns:pic="http://schemas.openxmlformats.org/drawingml/2006/picture">
                <pic:nvPicPr>
                  <pic:cNvPr id="0" name="image6.png"/>
                  <pic:cNvPicPr preferRelativeResize="0"/>
                </pic:nvPicPr>
                <pic:blipFill>
                  <a:blip r:embed="rId1"/>
                  <a:srcRect t="22592" b="22517"/>
                  <a:stretch>
                    <a:fillRect/>
                  </a:stretch>
                </pic:blipFill>
                <pic:spPr>
                  <a:xfrm>
                    <a:off x="0" y="0"/>
                    <a:ext cx="1231900" cy="675640"/>
                  </a:xfrm>
                  <a:prstGeom prst="rect">
                    <a:avLst/>
                  </a:prstGeom>
                  <a:ln/>
                </pic:spPr>
              </pic:pic>
            </a:graphicData>
          </a:graphic>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2F0A1B"/>
    <w:multiLevelType w:val="multilevel"/>
    <w:tmpl w:val="D850F1D2"/>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1" w15:restartNumberingAfterBreak="0">
    <w:nsid w:val="1A1125CE"/>
    <w:multiLevelType w:val="multilevel"/>
    <w:tmpl w:val="F6000208"/>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2" w15:restartNumberingAfterBreak="0">
    <w:nsid w:val="257362B4"/>
    <w:multiLevelType w:val="multilevel"/>
    <w:tmpl w:val="D29EB31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 w15:restartNumberingAfterBreak="0">
    <w:nsid w:val="35941F9E"/>
    <w:multiLevelType w:val="multilevel"/>
    <w:tmpl w:val="688C4562"/>
    <w:lvl w:ilvl="0">
      <w:start w:val="1"/>
      <w:numFmt w:val="lowerLetter"/>
      <w:lvlText w:val="%1)"/>
      <w:lvlJc w:val="left"/>
      <w:pPr>
        <w:ind w:left="1440" w:hanging="360"/>
      </w:pPr>
      <w:rPr>
        <w:u w:val="none"/>
      </w:rPr>
    </w:lvl>
    <w:lvl w:ilvl="1">
      <w:start w:val="1"/>
      <w:numFmt w:val="lowerRoman"/>
      <w:lvlText w:val="%2)"/>
      <w:lvlJc w:val="right"/>
      <w:pPr>
        <w:ind w:left="2160" w:hanging="360"/>
      </w:pPr>
      <w:rPr>
        <w:u w:val="none"/>
      </w:rPr>
    </w:lvl>
    <w:lvl w:ilvl="2">
      <w:start w:val="1"/>
      <w:numFmt w:val="decimal"/>
      <w:lvlText w:val="%3)"/>
      <w:lvlJc w:val="left"/>
      <w:pPr>
        <w:ind w:left="2880" w:hanging="360"/>
      </w:pPr>
      <w:rPr>
        <w:u w:val="none"/>
      </w:rPr>
    </w:lvl>
    <w:lvl w:ilvl="3">
      <w:start w:val="1"/>
      <w:numFmt w:val="lowerLetter"/>
      <w:lvlText w:val="(%4)"/>
      <w:lvlJc w:val="left"/>
      <w:pPr>
        <w:ind w:left="3600" w:hanging="360"/>
      </w:pPr>
      <w:rPr>
        <w:u w:val="none"/>
      </w:rPr>
    </w:lvl>
    <w:lvl w:ilvl="4">
      <w:start w:val="1"/>
      <w:numFmt w:val="lowerRoman"/>
      <w:lvlText w:val="(%5)"/>
      <w:lvlJc w:val="right"/>
      <w:pPr>
        <w:ind w:left="4320" w:hanging="360"/>
      </w:pPr>
      <w:rPr>
        <w:u w:val="none"/>
      </w:rPr>
    </w:lvl>
    <w:lvl w:ilvl="5">
      <w:start w:val="1"/>
      <w:numFmt w:val="decimal"/>
      <w:lvlText w:val="(%6)"/>
      <w:lvlJc w:val="left"/>
      <w:pPr>
        <w:ind w:left="5040" w:hanging="360"/>
      </w:pPr>
      <w:rPr>
        <w:u w:val="none"/>
      </w:rPr>
    </w:lvl>
    <w:lvl w:ilvl="6">
      <w:start w:val="1"/>
      <w:numFmt w:val="lowerLetter"/>
      <w:lvlText w:val="%7."/>
      <w:lvlJc w:val="left"/>
      <w:pPr>
        <w:ind w:left="5760" w:hanging="360"/>
      </w:pPr>
      <w:rPr>
        <w:u w:val="none"/>
      </w:rPr>
    </w:lvl>
    <w:lvl w:ilvl="7">
      <w:start w:val="1"/>
      <w:numFmt w:val="lowerRoman"/>
      <w:lvlText w:val="%8."/>
      <w:lvlJc w:val="right"/>
      <w:pPr>
        <w:ind w:left="6480" w:hanging="360"/>
      </w:pPr>
      <w:rPr>
        <w:u w:val="none"/>
      </w:rPr>
    </w:lvl>
    <w:lvl w:ilvl="8">
      <w:start w:val="1"/>
      <w:numFmt w:val="decimal"/>
      <w:lvlText w:val="%9."/>
      <w:lvlJc w:val="left"/>
      <w:pPr>
        <w:ind w:left="7200" w:hanging="360"/>
      </w:pPr>
      <w:rPr>
        <w:u w:val="none"/>
      </w:rPr>
    </w:lvl>
  </w:abstractNum>
  <w:abstractNum w:abstractNumId="4" w15:restartNumberingAfterBreak="0">
    <w:nsid w:val="395B0C93"/>
    <w:multiLevelType w:val="multilevel"/>
    <w:tmpl w:val="2D7AFE4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5" w15:restartNumberingAfterBreak="0">
    <w:nsid w:val="402D4A17"/>
    <w:multiLevelType w:val="multilevel"/>
    <w:tmpl w:val="1F72C838"/>
    <w:lvl w:ilvl="0">
      <w:start w:val="1"/>
      <w:numFmt w:val="bullet"/>
      <w:lvlText w:val="-"/>
      <w:lvlJc w:val="left"/>
      <w:pPr>
        <w:ind w:left="720" w:hanging="360"/>
      </w:pPr>
      <w:rPr>
        <w:rFonts w:ascii="Calibri" w:eastAsia="Calibri" w:hAnsi="Calibri" w:cs="Calibri"/>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6" w15:restartNumberingAfterBreak="0">
    <w:nsid w:val="4D2C550D"/>
    <w:multiLevelType w:val="multilevel"/>
    <w:tmpl w:val="2BC8096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7" w15:restartNumberingAfterBreak="0">
    <w:nsid w:val="4F6944E2"/>
    <w:multiLevelType w:val="multilevel"/>
    <w:tmpl w:val="BC4676D8"/>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8" w15:restartNumberingAfterBreak="0">
    <w:nsid w:val="511B4014"/>
    <w:multiLevelType w:val="multilevel"/>
    <w:tmpl w:val="DF60FC9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9" w15:restartNumberingAfterBreak="0">
    <w:nsid w:val="576579BD"/>
    <w:multiLevelType w:val="hybridMultilevel"/>
    <w:tmpl w:val="21A87FCA"/>
    <w:lvl w:ilvl="0" w:tplc="7D76B956">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5D2E033F"/>
    <w:multiLevelType w:val="multilevel"/>
    <w:tmpl w:val="75EEBC14"/>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11" w15:restartNumberingAfterBreak="0">
    <w:nsid w:val="62FA5C6E"/>
    <w:multiLevelType w:val="multilevel"/>
    <w:tmpl w:val="5D70FB7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2" w15:restartNumberingAfterBreak="0">
    <w:nsid w:val="641546C2"/>
    <w:multiLevelType w:val="multilevel"/>
    <w:tmpl w:val="A1DCE0B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3" w15:restartNumberingAfterBreak="0">
    <w:nsid w:val="69C91869"/>
    <w:multiLevelType w:val="multilevel"/>
    <w:tmpl w:val="47BC5140"/>
    <w:lvl w:ilvl="0">
      <w:start w:val="1"/>
      <w:numFmt w:val="lowerLetter"/>
      <w:lvlText w:val="%1)"/>
      <w:lvlJc w:val="left"/>
      <w:pPr>
        <w:ind w:left="2160" w:hanging="360"/>
      </w:pPr>
      <w:rPr>
        <w:u w:val="none"/>
      </w:rPr>
    </w:lvl>
    <w:lvl w:ilvl="1">
      <w:start w:val="1"/>
      <w:numFmt w:val="lowerRoman"/>
      <w:lvlText w:val="%2)"/>
      <w:lvlJc w:val="right"/>
      <w:pPr>
        <w:ind w:left="2880" w:hanging="360"/>
      </w:pPr>
      <w:rPr>
        <w:u w:val="none"/>
      </w:rPr>
    </w:lvl>
    <w:lvl w:ilvl="2">
      <w:start w:val="1"/>
      <w:numFmt w:val="decimal"/>
      <w:lvlText w:val="%3)"/>
      <w:lvlJc w:val="left"/>
      <w:pPr>
        <w:ind w:left="3600" w:hanging="360"/>
      </w:pPr>
      <w:rPr>
        <w:u w:val="none"/>
      </w:rPr>
    </w:lvl>
    <w:lvl w:ilvl="3">
      <w:start w:val="1"/>
      <w:numFmt w:val="lowerLetter"/>
      <w:lvlText w:val="(%4)"/>
      <w:lvlJc w:val="left"/>
      <w:pPr>
        <w:ind w:left="4320" w:hanging="360"/>
      </w:pPr>
      <w:rPr>
        <w:u w:val="none"/>
      </w:rPr>
    </w:lvl>
    <w:lvl w:ilvl="4">
      <w:start w:val="1"/>
      <w:numFmt w:val="lowerRoman"/>
      <w:lvlText w:val="(%5)"/>
      <w:lvlJc w:val="right"/>
      <w:pPr>
        <w:ind w:left="5040" w:hanging="360"/>
      </w:pPr>
      <w:rPr>
        <w:u w:val="none"/>
      </w:rPr>
    </w:lvl>
    <w:lvl w:ilvl="5">
      <w:start w:val="1"/>
      <w:numFmt w:val="decimal"/>
      <w:lvlText w:val="(%6)"/>
      <w:lvlJc w:val="left"/>
      <w:pPr>
        <w:ind w:left="5760" w:hanging="360"/>
      </w:pPr>
      <w:rPr>
        <w:u w:val="none"/>
      </w:rPr>
    </w:lvl>
    <w:lvl w:ilvl="6">
      <w:start w:val="1"/>
      <w:numFmt w:val="lowerLetter"/>
      <w:lvlText w:val="%7."/>
      <w:lvlJc w:val="left"/>
      <w:pPr>
        <w:ind w:left="6480" w:hanging="360"/>
      </w:pPr>
      <w:rPr>
        <w:u w:val="none"/>
      </w:rPr>
    </w:lvl>
    <w:lvl w:ilvl="7">
      <w:start w:val="1"/>
      <w:numFmt w:val="lowerRoman"/>
      <w:lvlText w:val="%8."/>
      <w:lvlJc w:val="right"/>
      <w:pPr>
        <w:ind w:left="7200" w:hanging="360"/>
      </w:pPr>
      <w:rPr>
        <w:u w:val="none"/>
      </w:rPr>
    </w:lvl>
    <w:lvl w:ilvl="8">
      <w:start w:val="1"/>
      <w:numFmt w:val="decimal"/>
      <w:lvlText w:val="%9."/>
      <w:lvlJc w:val="left"/>
      <w:pPr>
        <w:ind w:left="7920" w:hanging="360"/>
      </w:pPr>
      <w:rPr>
        <w:u w:val="none"/>
      </w:rPr>
    </w:lvl>
  </w:abstractNum>
  <w:abstractNum w:abstractNumId="14" w15:restartNumberingAfterBreak="0">
    <w:nsid w:val="6D1D4F2A"/>
    <w:multiLevelType w:val="multilevel"/>
    <w:tmpl w:val="8E26EC5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5" w15:restartNumberingAfterBreak="0">
    <w:nsid w:val="6E54626C"/>
    <w:multiLevelType w:val="multilevel"/>
    <w:tmpl w:val="21C00EC2"/>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16" w15:restartNumberingAfterBreak="0">
    <w:nsid w:val="700D04B6"/>
    <w:multiLevelType w:val="multilevel"/>
    <w:tmpl w:val="EE3E6A82"/>
    <w:lvl w:ilvl="0">
      <w:start w:val="1"/>
      <w:numFmt w:val="bullet"/>
      <w:lvlText w:val="-"/>
      <w:lvlJc w:val="left"/>
      <w:pPr>
        <w:ind w:left="720" w:hanging="360"/>
      </w:pPr>
      <w:rPr>
        <w:rFonts w:ascii="Calibri" w:eastAsia="Calibri" w:hAnsi="Calibri" w:cs="Calibri"/>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7" w15:restartNumberingAfterBreak="0">
    <w:nsid w:val="71BC1633"/>
    <w:multiLevelType w:val="multilevel"/>
    <w:tmpl w:val="C22809B0"/>
    <w:lvl w:ilvl="0">
      <w:start w:val="1"/>
      <w:numFmt w:val="lowerLetter"/>
      <w:lvlText w:val="%1)"/>
      <w:lvlJc w:val="left"/>
      <w:pPr>
        <w:ind w:left="2160" w:hanging="360"/>
      </w:pPr>
      <w:rPr>
        <w:u w:val="none"/>
      </w:rPr>
    </w:lvl>
    <w:lvl w:ilvl="1">
      <w:start w:val="1"/>
      <w:numFmt w:val="lowerRoman"/>
      <w:lvlText w:val="%2)"/>
      <w:lvlJc w:val="right"/>
      <w:pPr>
        <w:ind w:left="2880" w:hanging="360"/>
      </w:pPr>
      <w:rPr>
        <w:u w:val="none"/>
      </w:rPr>
    </w:lvl>
    <w:lvl w:ilvl="2">
      <w:start w:val="1"/>
      <w:numFmt w:val="decimal"/>
      <w:lvlText w:val="%3)"/>
      <w:lvlJc w:val="left"/>
      <w:pPr>
        <w:ind w:left="3600" w:hanging="360"/>
      </w:pPr>
      <w:rPr>
        <w:u w:val="none"/>
      </w:rPr>
    </w:lvl>
    <w:lvl w:ilvl="3">
      <w:start w:val="1"/>
      <w:numFmt w:val="lowerLetter"/>
      <w:lvlText w:val="(%4)"/>
      <w:lvlJc w:val="left"/>
      <w:pPr>
        <w:ind w:left="4320" w:hanging="360"/>
      </w:pPr>
      <w:rPr>
        <w:u w:val="none"/>
      </w:rPr>
    </w:lvl>
    <w:lvl w:ilvl="4">
      <w:start w:val="1"/>
      <w:numFmt w:val="lowerRoman"/>
      <w:lvlText w:val="(%5)"/>
      <w:lvlJc w:val="right"/>
      <w:pPr>
        <w:ind w:left="5040" w:hanging="360"/>
      </w:pPr>
      <w:rPr>
        <w:u w:val="none"/>
      </w:rPr>
    </w:lvl>
    <w:lvl w:ilvl="5">
      <w:start w:val="1"/>
      <w:numFmt w:val="decimal"/>
      <w:lvlText w:val="(%6)"/>
      <w:lvlJc w:val="left"/>
      <w:pPr>
        <w:ind w:left="5760" w:hanging="360"/>
      </w:pPr>
      <w:rPr>
        <w:u w:val="none"/>
      </w:rPr>
    </w:lvl>
    <w:lvl w:ilvl="6">
      <w:start w:val="1"/>
      <w:numFmt w:val="lowerLetter"/>
      <w:lvlText w:val="%7."/>
      <w:lvlJc w:val="left"/>
      <w:pPr>
        <w:ind w:left="6480" w:hanging="360"/>
      </w:pPr>
      <w:rPr>
        <w:u w:val="none"/>
      </w:rPr>
    </w:lvl>
    <w:lvl w:ilvl="7">
      <w:start w:val="1"/>
      <w:numFmt w:val="lowerRoman"/>
      <w:lvlText w:val="%8."/>
      <w:lvlJc w:val="right"/>
      <w:pPr>
        <w:ind w:left="7200" w:hanging="360"/>
      </w:pPr>
      <w:rPr>
        <w:u w:val="none"/>
      </w:rPr>
    </w:lvl>
    <w:lvl w:ilvl="8">
      <w:start w:val="1"/>
      <w:numFmt w:val="decimal"/>
      <w:lvlText w:val="%9."/>
      <w:lvlJc w:val="left"/>
      <w:pPr>
        <w:ind w:left="7920" w:hanging="360"/>
      </w:pPr>
      <w:rPr>
        <w:u w:val="none"/>
      </w:rPr>
    </w:lvl>
  </w:abstractNum>
  <w:abstractNum w:abstractNumId="18" w15:restartNumberingAfterBreak="0">
    <w:nsid w:val="76283B09"/>
    <w:multiLevelType w:val="hybridMultilevel"/>
    <w:tmpl w:val="17BA9172"/>
    <w:lvl w:ilvl="0" w:tplc="7D76B956">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791946583">
    <w:abstractNumId w:val="16"/>
  </w:num>
  <w:num w:numId="2" w16cid:durableId="464660048">
    <w:abstractNumId w:val="6"/>
  </w:num>
  <w:num w:numId="3" w16cid:durableId="2028092894">
    <w:abstractNumId w:val="5"/>
  </w:num>
  <w:num w:numId="4" w16cid:durableId="447623054">
    <w:abstractNumId w:val="10"/>
  </w:num>
  <w:num w:numId="5" w16cid:durableId="404761926">
    <w:abstractNumId w:val="13"/>
  </w:num>
  <w:num w:numId="6" w16cid:durableId="1506164092">
    <w:abstractNumId w:val="17"/>
  </w:num>
  <w:num w:numId="7" w16cid:durableId="1321230493">
    <w:abstractNumId w:val="2"/>
  </w:num>
  <w:num w:numId="8" w16cid:durableId="870923874">
    <w:abstractNumId w:val="11"/>
  </w:num>
  <w:num w:numId="9" w16cid:durableId="368990734">
    <w:abstractNumId w:val="3"/>
  </w:num>
  <w:num w:numId="10" w16cid:durableId="232009534">
    <w:abstractNumId w:val="15"/>
  </w:num>
  <w:num w:numId="11" w16cid:durableId="1901548787">
    <w:abstractNumId w:val="8"/>
  </w:num>
  <w:num w:numId="12" w16cid:durableId="1707219282">
    <w:abstractNumId w:val="7"/>
  </w:num>
  <w:num w:numId="13" w16cid:durableId="313342026">
    <w:abstractNumId w:val="12"/>
  </w:num>
  <w:num w:numId="14" w16cid:durableId="1684162318">
    <w:abstractNumId w:val="4"/>
  </w:num>
  <w:num w:numId="15" w16cid:durableId="1486704726">
    <w:abstractNumId w:val="14"/>
  </w:num>
  <w:num w:numId="16" w16cid:durableId="1870333732">
    <w:abstractNumId w:val="1"/>
  </w:num>
  <w:num w:numId="17" w16cid:durableId="1222864348">
    <w:abstractNumId w:val="0"/>
  </w:num>
  <w:num w:numId="18" w16cid:durableId="1479421589">
    <w:abstractNumId w:val="9"/>
  </w:num>
  <w:num w:numId="19" w16cid:durableId="2092385023">
    <w:abstractNumId w:val="18"/>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Francois Pellequer">
    <w15:presenceInfo w15:providerId="Windows Live" w15:userId="9feb01435d3cd16e"/>
  </w15:person>
  <w15:person w15:author="Alain Saleh">
    <w15:presenceInfo w15:providerId="AD" w15:userId="S::alains@yorku.ca::039d1f4c-e284-49fb-82d8-3ace0e393fd6"/>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53"/>
  <w:proofState w:spelling="clean" w:grammar="clean"/>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25763"/>
    <w:rsid w:val="00013556"/>
    <w:rsid w:val="00013FCD"/>
    <w:rsid w:val="00014D2F"/>
    <w:rsid w:val="00017D7D"/>
    <w:rsid w:val="00043321"/>
    <w:rsid w:val="00065C2D"/>
    <w:rsid w:val="00071B16"/>
    <w:rsid w:val="000745D9"/>
    <w:rsid w:val="00075C14"/>
    <w:rsid w:val="00094E6A"/>
    <w:rsid w:val="000A4BAE"/>
    <w:rsid w:val="000B7F62"/>
    <w:rsid w:val="000C0AAC"/>
    <w:rsid w:val="000C5F91"/>
    <w:rsid w:val="000D43C7"/>
    <w:rsid w:val="000E2138"/>
    <w:rsid w:val="000E3323"/>
    <w:rsid w:val="000E56C6"/>
    <w:rsid w:val="000F4554"/>
    <w:rsid w:val="00102C5E"/>
    <w:rsid w:val="00107A60"/>
    <w:rsid w:val="0011481C"/>
    <w:rsid w:val="001168A1"/>
    <w:rsid w:val="00121EBA"/>
    <w:rsid w:val="00136278"/>
    <w:rsid w:val="001403B7"/>
    <w:rsid w:val="00140628"/>
    <w:rsid w:val="0014353D"/>
    <w:rsid w:val="00146758"/>
    <w:rsid w:val="0015053C"/>
    <w:rsid w:val="00151E0F"/>
    <w:rsid w:val="00153A95"/>
    <w:rsid w:val="00153CDA"/>
    <w:rsid w:val="0017173D"/>
    <w:rsid w:val="00181EA4"/>
    <w:rsid w:val="00187DCB"/>
    <w:rsid w:val="001975CA"/>
    <w:rsid w:val="001B05DA"/>
    <w:rsid w:val="001B3011"/>
    <w:rsid w:val="001B3CEE"/>
    <w:rsid w:val="001B4FAA"/>
    <w:rsid w:val="001C391A"/>
    <w:rsid w:val="001C73E8"/>
    <w:rsid w:val="001D0AC3"/>
    <w:rsid w:val="001D1E50"/>
    <w:rsid w:val="001D600B"/>
    <w:rsid w:val="001D7937"/>
    <w:rsid w:val="001E3FC9"/>
    <w:rsid w:val="001F1CE1"/>
    <w:rsid w:val="00206F96"/>
    <w:rsid w:val="002165E7"/>
    <w:rsid w:val="00231303"/>
    <w:rsid w:val="00241194"/>
    <w:rsid w:val="002443A5"/>
    <w:rsid w:val="002457BC"/>
    <w:rsid w:val="002509BE"/>
    <w:rsid w:val="0025132D"/>
    <w:rsid w:val="0025156B"/>
    <w:rsid w:val="00260C4F"/>
    <w:rsid w:val="00263F90"/>
    <w:rsid w:val="00266451"/>
    <w:rsid w:val="00266810"/>
    <w:rsid w:val="002A2A53"/>
    <w:rsid w:val="002A4916"/>
    <w:rsid w:val="002A6BB6"/>
    <w:rsid w:val="002B4221"/>
    <w:rsid w:val="002B4866"/>
    <w:rsid w:val="002C59B8"/>
    <w:rsid w:val="002D2A23"/>
    <w:rsid w:val="002E016D"/>
    <w:rsid w:val="002E2484"/>
    <w:rsid w:val="002E444D"/>
    <w:rsid w:val="002E46E1"/>
    <w:rsid w:val="002E5B07"/>
    <w:rsid w:val="002F30C6"/>
    <w:rsid w:val="0030188A"/>
    <w:rsid w:val="00302420"/>
    <w:rsid w:val="00305C7E"/>
    <w:rsid w:val="00311C6B"/>
    <w:rsid w:val="00317FB8"/>
    <w:rsid w:val="00356D7B"/>
    <w:rsid w:val="00374B7D"/>
    <w:rsid w:val="00391B43"/>
    <w:rsid w:val="00393E6E"/>
    <w:rsid w:val="00396B0E"/>
    <w:rsid w:val="00397D54"/>
    <w:rsid w:val="003A6BF6"/>
    <w:rsid w:val="003C2041"/>
    <w:rsid w:val="003C4678"/>
    <w:rsid w:val="003E0C74"/>
    <w:rsid w:val="003E3528"/>
    <w:rsid w:val="003E4A38"/>
    <w:rsid w:val="0040485C"/>
    <w:rsid w:val="0042213A"/>
    <w:rsid w:val="00425763"/>
    <w:rsid w:val="004310BC"/>
    <w:rsid w:val="00442766"/>
    <w:rsid w:val="00463278"/>
    <w:rsid w:val="004909D7"/>
    <w:rsid w:val="0049571C"/>
    <w:rsid w:val="004A3781"/>
    <w:rsid w:val="004A5FEE"/>
    <w:rsid w:val="004B363D"/>
    <w:rsid w:val="004C2486"/>
    <w:rsid w:val="004D6168"/>
    <w:rsid w:val="004E0EAC"/>
    <w:rsid w:val="004E0F8B"/>
    <w:rsid w:val="004E608C"/>
    <w:rsid w:val="004F164E"/>
    <w:rsid w:val="004F36EF"/>
    <w:rsid w:val="00500DD2"/>
    <w:rsid w:val="0052576F"/>
    <w:rsid w:val="00526A13"/>
    <w:rsid w:val="00531EAD"/>
    <w:rsid w:val="0053553C"/>
    <w:rsid w:val="00557A44"/>
    <w:rsid w:val="00590B20"/>
    <w:rsid w:val="00591539"/>
    <w:rsid w:val="005A3FE7"/>
    <w:rsid w:val="005A555E"/>
    <w:rsid w:val="005B50BA"/>
    <w:rsid w:val="005B6C79"/>
    <w:rsid w:val="005C5819"/>
    <w:rsid w:val="005D6C0D"/>
    <w:rsid w:val="005D6E87"/>
    <w:rsid w:val="00614D51"/>
    <w:rsid w:val="00617BB6"/>
    <w:rsid w:val="00627DB9"/>
    <w:rsid w:val="00631F76"/>
    <w:rsid w:val="0063513A"/>
    <w:rsid w:val="00635BFD"/>
    <w:rsid w:val="00643AC0"/>
    <w:rsid w:val="006520EE"/>
    <w:rsid w:val="00664915"/>
    <w:rsid w:val="006800D9"/>
    <w:rsid w:val="00686A0A"/>
    <w:rsid w:val="006930CE"/>
    <w:rsid w:val="006B20AD"/>
    <w:rsid w:val="006B75C4"/>
    <w:rsid w:val="006C159A"/>
    <w:rsid w:val="006C72C3"/>
    <w:rsid w:val="006D27F9"/>
    <w:rsid w:val="006D727F"/>
    <w:rsid w:val="006E7D07"/>
    <w:rsid w:val="007116EB"/>
    <w:rsid w:val="0071363F"/>
    <w:rsid w:val="00724A15"/>
    <w:rsid w:val="00726212"/>
    <w:rsid w:val="00732394"/>
    <w:rsid w:val="00734067"/>
    <w:rsid w:val="007370F2"/>
    <w:rsid w:val="0074172B"/>
    <w:rsid w:val="00743666"/>
    <w:rsid w:val="0075457C"/>
    <w:rsid w:val="007642E9"/>
    <w:rsid w:val="00777C6A"/>
    <w:rsid w:val="007871D6"/>
    <w:rsid w:val="007904E2"/>
    <w:rsid w:val="00790AED"/>
    <w:rsid w:val="007A477F"/>
    <w:rsid w:val="007B223A"/>
    <w:rsid w:val="007B3B4D"/>
    <w:rsid w:val="007C1189"/>
    <w:rsid w:val="007C3254"/>
    <w:rsid w:val="007C3C07"/>
    <w:rsid w:val="007E4E31"/>
    <w:rsid w:val="007F35A8"/>
    <w:rsid w:val="007F5FBD"/>
    <w:rsid w:val="00811E80"/>
    <w:rsid w:val="00824568"/>
    <w:rsid w:val="00827FD2"/>
    <w:rsid w:val="008315C2"/>
    <w:rsid w:val="00831E09"/>
    <w:rsid w:val="008365D0"/>
    <w:rsid w:val="0084757C"/>
    <w:rsid w:val="00856636"/>
    <w:rsid w:val="008572D5"/>
    <w:rsid w:val="0087281D"/>
    <w:rsid w:val="0087476F"/>
    <w:rsid w:val="008A19A0"/>
    <w:rsid w:val="008A64FC"/>
    <w:rsid w:val="00901D9C"/>
    <w:rsid w:val="00903FF8"/>
    <w:rsid w:val="00931878"/>
    <w:rsid w:val="00932910"/>
    <w:rsid w:val="009447CA"/>
    <w:rsid w:val="00961399"/>
    <w:rsid w:val="00964D95"/>
    <w:rsid w:val="00984431"/>
    <w:rsid w:val="009B5940"/>
    <w:rsid w:val="009B6A01"/>
    <w:rsid w:val="009D0F9E"/>
    <w:rsid w:val="009D40DC"/>
    <w:rsid w:val="009E18A5"/>
    <w:rsid w:val="009E2522"/>
    <w:rsid w:val="009E7111"/>
    <w:rsid w:val="00A00ADB"/>
    <w:rsid w:val="00A131F9"/>
    <w:rsid w:val="00A519AC"/>
    <w:rsid w:val="00A81B8D"/>
    <w:rsid w:val="00A857ED"/>
    <w:rsid w:val="00A87526"/>
    <w:rsid w:val="00A87D99"/>
    <w:rsid w:val="00A96449"/>
    <w:rsid w:val="00A97BC4"/>
    <w:rsid w:val="00AB53E9"/>
    <w:rsid w:val="00AC503F"/>
    <w:rsid w:val="00AE1C3E"/>
    <w:rsid w:val="00AE1CD4"/>
    <w:rsid w:val="00AF141D"/>
    <w:rsid w:val="00AF5AD1"/>
    <w:rsid w:val="00B03554"/>
    <w:rsid w:val="00B100F2"/>
    <w:rsid w:val="00B12E2E"/>
    <w:rsid w:val="00B20279"/>
    <w:rsid w:val="00B20E10"/>
    <w:rsid w:val="00B23536"/>
    <w:rsid w:val="00B2466E"/>
    <w:rsid w:val="00B326B0"/>
    <w:rsid w:val="00B34F1B"/>
    <w:rsid w:val="00B36224"/>
    <w:rsid w:val="00B40C10"/>
    <w:rsid w:val="00B41C31"/>
    <w:rsid w:val="00B52E9F"/>
    <w:rsid w:val="00B5333A"/>
    <w:rsid w:val="00B5519C"/>
    <w:rsid w:val="00B55656"/>
    <w:rsid w:val="00B55678"/>
    <w:rsid w:val="00B64CFB"/>
    <w:rsid w:val="00B65FE1"/>
    <w:rsid w:val="00B66208"/>
    <w:rsid w:val="00B81043"/>
    <w:rsid w:val="00B83C10"/>
    <w:rsid w:val="00B959B8"/>
    <w:rsid w:val="00BA0F27"/>
    <w:rsid w:val="00BA2173"/>
    <w:rsid w:val="00BA64DE"/>
    <w:rsid w:val="00BB0E07"/>
    <w:rsid w:val="00BB0F03"/>
    <w:rsid w:val="00BB2150"/>
    <w:rsid w:val="00BB3076"/>
    <w:rsid w:val="00BB3E74"/>
    <w:rsid w:val="00BD1FDB"/>
    <w:rsid w:val="00BD51E6"/>
    <w:rsid w:val="00BD6515"/>
    <w:rsid w:val="00BE26C2"/>
    <w:rsid w:val="00BE7D1C"/>
    <w:rsid w:val="00BF2CC2"/>
    <w:rsid w:val="00BF5F11"/>
    <w:rsid w:val="00BF60F7"/>
    <w:rsid w:val="00C151AB"/>
    <w:rsid w:val="00C3630C"/>
    <w:rsid w:val="00C601B6"/>
    <w:rsid w:val="00C66496"/>
    <w:rsid w:val="00C70542"/>
    <w:rsid w:val="00CA39DE"/>
    <w:rsid w:val="00CC3A06"/>
    <w:rsid w:val="00CD637C"/>
    <w:rsid w:val="00CD7C12"/>
    <w:rsid w:val="00CE44FB"/>
    <w:rsid w:val="00CF142A"/>
    <w:rsid w:val="00CF6F53"/>
    <w:rsid w:val="00D01639"/>
    <w:rsid w:val="00D01DC1"/>
    <w:rsid w:val="00D139EB"/>
    <w:rsid w:val="00D176C3"/>
    <w:rsid w:val="00D20555"/>
    <w:rsid w:val="00D45188"/>
    <w:rsid w:val="00D47551"/>
    <w:rsid w:val="00D55749"/>
    <w:rsid w:val="00D64221"/>
    <w:rsid w:val="00D6516D"/>
    <w:rsid w:val="00D661E1"/>
    <w:rsid w:val="00D732FC"/>
    <w:rsid w:val="00D969BC"/>
    <w:rsid w:val="00DA0DDD"/>
    <w:rsid w:val="00DA1049"/>
    <w:rsid w:val="00DA2B0C"/>
    <w:rsid w:val="00DA335F"/>
    <w:rsid w:val="00DA42C1"/>
    <w:rsid w:val="00DA63DC"/>
    <w:rsid w:val="00DB4D6B"/>
    <w:rsid w:val="00DC0B06"/>
    <w:rsid w:val="00DC6ABC"/>
    <w:rsid w:val="00DD29A0"/>
    <w:rsid w:val="00DD5D01"/>
    <w:rsid w:val="00DD639C"/>
    <w:rsid w:val="00DF0605"/>
    <w:rsid w:val="00E06D51"/>
    <w:rsid w:val="00E07B2E"/>
    <w:rsid w:val="00E137F5"/>
    <w:rsid w:val="00E16F6A"/>
    <w:rsid w:val="00E17BDF"/>
    <w:rsid w:val="00E335B3"/>
    <w:rsid w:val="00E4407C"/>
    <w:rsid w:val="00E44739"/>
    <w:rsid w:val="00E55B64"/>
    <w:rsid w:val="00E66619"/>
    <w:rsid w:val="00E71D4B"/>
    <w:rsid w:val="00E72251"/>
    <w:rsid w:val="00E803EF"/>
    <w:rsid w:val="00E936CB"/>
    <w:rsid w:val="00EA2DFB"/>
    <w:rsid w:val="00EA5D93"/>
    <w:rsid w:val="00EB767B"/>
    <w:rsid w:val="00EC208F"/>
    <w:rsid w:val="00ED055B"/>
    <w:rsid w:val="00ED3878"/>
    <w:rsid w:val="00ED47E7"/>
    <w:rsid w:val="00EE50E7"/>
    <w:rsid w:val="00EF40E5"/>
    <w:rsid w:val="00F00EEA"/>
    <w:rsid w:val="00F14E6F"/>
    <w:rsid w:val="00F24EC4"/>
    <w:rsid w:val="00F4046A"/>
    <w:rsid w:val="00F72525"/>
    <w:rsid w:val="00F9304C"/>
    <w:rsid w:val="00F95189"/>
    <w:rsid w:val="00FA7791"/>
    <w:rsid w:val="00FB3C3F"/>
    <w:rsid w:val="00FB6088"/>
    <w:rsid w:val="00FC0B8B"/>
    <w:rsid w:val="00FD35D3"/>
    <w:rsid w:val="00FD64BD"/>
    <w:rsid w:val="00FE7FC1"/>
    <w:rsid w:val="00FF1D30"/>
    <w:rsid w:val="00FF67D5"/>
    <w:rsid w:val="07606010"/>
    <w:rsid w:val="0AA23D8F"/>
    <w:rsid w:val="0BBFE117"/>
    <w:rsid w:val="0D270B76"/>
    <w:rsid w:val="13F0B868"/>
    <w:rsid w:val="152E9C4E"/>
    <w:rsid w:val="20BD374B"/>
    <w:rsid w:val="225907AC"/>
    <w:rsid w:val="2649CB90"/>
    <w:rsid w:val="2A98D0CD"/>
    <w:rsid w:val="2E545F5D"/>
    <w:rsid w:val="39E66A82"/>
    <w:rsid w:val="41E3034E"/>
    <w:rsid w:val="4410EF9E"/>
    <w:rsid w:val="4C15A320"/>
    <w:rsid w:val="4ED8D858"/>
    <w:rsid w:val="5302B76E"/>
    <w:rsid w:val="60CB585E"/>
    <w:rsid w:val="623856ED"/>
    <w:rsid w:val="64DEB4BE"/>
    <w:rsid w:val="73B7A0F3"/>
    <w:rsid w:val="73ED5E4F"/>
    <w:rsid w:val="75E71B79"/>
    <w:rsid w:val="76078554"/>
    <w:rsid w:val="77E45095"/>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EE2F7B3"/>
  <w15:docId w15:val="{DD8DA5DB-AA0A-DF40-83EA-FE847342636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Calibri"/>
        <w:sz w:val="22"/>
        <w:szCs w:val="22"/>
        <w:lang w:val="fr-CA"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uiPriority w:val="9"/>
    <w:semiHidden/>
    <w:unhideWhenUsed/>
    <w:qFormat/>
    <w:pPr>
      <w:keepNext/>
      <w:keepLines/>
      <w:spacing w:before="360" w:after="80"/>
      <w:outlineLvl w:val="1"/>
    </w:pPr>
    <w:rPr>
      <w:b/>
      <w:sz w:val="36"/>
      <w:szCs w:val="36"/>
    </w:rPr>
  </w:style>
  <w:style w:type="paragraph" w:styleId="Heading3">
    <w:name w:val="heading 3"/>
    <w:basedOn w:val="Normal"/>
    <w:next w:val="Normal"/>
    <w:link w:val="Heading3Char"/>
    <w:uiPriority w:val="9"/>
    <w:semiHidden/>
    <w:unhideWhenUsed/>
    <w:qFormat/>
    <w:pPr>
      <w:keepNext/>
      <w:keepLines/>
      <w:spacing w:before="40" w:after="0"/>
      <w:outlineLvl w:val="2"/>
    </w:pPr>
    <w:rPr>
      <w:rFonts w:asciiTheme="majorHAnsi" w:eastAsiaTheme="majorEastAsia" w:hAnsiTheme="majorHAnsi" w:cstheme="majorBidi"/>
      <w:color w:val="1F3763" w:themeColor="accent1" w:themeShade="7F"/>
      <w:sz w:val="24"/>
      <w:szCs w:val="24"/>
    </w:rPr>
  </w:style>
  <w:style w:type="paragraph" w:styleId="Heading4">
    <w:name w:val="heading 4"/>
    <w:basedOn w:val="Normal"/>
    <w:next w:val="Normal"/>
    <w:uiPriority w:val="9"/>
    <w:semiHidden/>
    <w:unhideWhenUsed/>
    <w:qFormat/>
    <w:pPr>
      <w:keepNext/>
      <w:keepLines/>
      <w:spacing w:before="240" w:after="40"/>
      <w:outlineLvl w:val="3"/>
    </w:pPr>
    <w:rPr>
      <w:b/>
      <w:sz w:val="24"/>
      <w:szCs w:val="24"/>
    </w:rPr>
  </w:style>
  <w:style w:type="paragraph" w:styleId="Heading5">
    <w:name w:val="heading 5"/>
    <w:basedOn w:val="Normal"/>
    <w:next w:val="Normal"/>
    <w:uiPriority w:val="9"/>
    <w:semiHidden/>
    <w:unhideWhenUsed/>
    <w:qFormat/>
    <w:pPr>
      <w:keepNext/>
      <w:keepLines/>
      <w:spacing w:before="220" w:after="40"/>
      <w:outlineLvl w:val="4"/>
    </w:pPr>
    <w:rPr>
      <w:b/>
    </w:rPr>
  </w:style>
  <w:style w:type="paragraph" w:styleId="Heading6">
    <w:name w:val="heading 6"/>
    <w:basedOn w:val="Normal"/>
    <w:next w:val="Normal"/>
    <w:uiPriority w:val="9"/>
    <w:semiHidden/>
    <w:unhideWhenUsed/>
    <w:qFormat/>
    <w:pPr>
      <w:keepNext/>
      <w:keepLines/>
      <w:spacing w:before="200" w:after="40"/>
      <w:outlineLvl w:val="5"/>
    </w:pPr>
    <w:rPr>
      <w:b/>
      <w:sz w:val="20"/>
      <w:szCs w:val="20"/>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uiPriority w:val="10"/>
    <w:qFormat/>
    <w:pPr>
      <w:keepNext/>
      <w:keepLines/>
      <w:spacing w:before="480" w:after="120"/>
    </w:pPr>
    <w:rPr>
      <w:b/>
      <w:sz w:val="72"/>
      <w:szCs w:val="72"/>
    </w:rPr>
  </w:style>
  <w:style w:type="paragraph" w:styleId="ListParagraph">
    <w:name w:val="List Paragraph"/>
    <w:basedOn w:val="Normal"/>
    <w:uiPriority w:val="34"/>
    <w:qFormat/>
    <w:pPr>
      <w:ind w:left="720"/>
      <w:contextualSpacing/>
    </w:pPr>
  </w:style>
  <w:style w:type="table" w:styleId="TableGrid">
    <w:name w:val="Table Grid"/>
    <w:basedOn w:val="TableNormal"/>
    <w:uiPriority w:val="59"/>
    <w:rsid w:val="00FB412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table" w:styleId="GridTable4-Accent1">
    <w:name w:val="Grid Table 4 Accent 1"/>
    <w:basedOn w:val="TableNormal"/>
    <w:uiPriority w:val="49"/>
    <w:pPr>
      <w:spacing w:after="0" w:line="240" w:lineRule="auto"/>
    </w:p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insideV w:val="nil"/>
        </w:tcBorders>
        <w:shd w:val="clear" w:color="auto" w:fill="4472C4" w:themeFill="accent1"/>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character" w:customStyle="1" w:styleId="Heading1Char">
    <w:name w:val="Heading 1 Char"/>
    <w:basedOn w:val="DefaultParagraphFont"/>
    <w:link w:val="Heading1"/>
    <w:uiPriority w:val="9"/>
    <w:rPr>
      <w:rFonts w:asciiTheme="majorHAnsi" w:eastAsiaTheme="majorEastAsia" w:hAnsiTheme="majorHAnsi" w:cstheme="majorBidi"/>
      <w:color w:val="2F5496" w:themeColor="accent1" w:themeShade="BF"/>
      <w:sz w:val="32"/>
      <w:szCs w:val="32"/>
    </w:rPr>
  </w:style>
  <w:style w:type="character" w:customStyle="1" w:styleId="Heading3Char">
    <w:name w:val="Heading 3 Char"/>
    <w:basedOn w:val="DefaultParagraphFont"/>
    <w:link w:val="Heading3"/>
    <w:uiPriority w:val="9"/>
    <w:rPr>
      <w:rFonts w:asciiTheme="majorHAnsi" w:eastAsiaTheme="majorEastAsia" w:hAnsiTheme="majorHAnsi" w:cstheme="majorBidi"/>
      <w:color w:val="1F3763" w:themeColor="accent1" w:themeShade="7F"/>
      <w:sz w:val="24"/>
      <w:szCs w:val="24"/>
    </w:rPr>
  </w:style>
  <w:style w:type="paragraph" w:styleId="CommentText">
    <w:name w:val="annotation text"/>
    <w:basedOn w:val="Normal"/>
    <w:link w:val="CommentTextChar"/>
    <w:uiPriority w:val="99"/>
    <w:semiHidden/>
    <w:unhideWhenUsed/>
    <w:pPr>
      <w:spacing w:line="240" w:lineRule="auto"/>
    </w:pPr>
    <w:rPr>
      <w:sz w:val="20"/>
      <w:szCs w:val="20"/>
    </w:rPr>
  </w:style>
  <w:style w:type="character" w:customStyle="1" w:styleId="CommentTextChar">
    <w:name w:val="Comment Text Char"/>
    <w:basedOn w:val="DefaultParagraphFont"/>
    <w:link w:val="CommentText"/>
    <w:uiPriority w:val="99"/>
    <w:semiHidden/>
    <w:rPr>
      <w:sz w:val="20"/>
      <w:szCs w:val="20"/>
    </w:rPr>
  </w:style>
  <w:style w:type="character" w:styleId="CommentReference">
    <w:name w:val="annotation reference"/>
    <w:basedOn w:val="DefaultParagraphFont"/>
    <w:uiPriority w:val="99"/>
    <w:semiHidden/>
    <w:unhideWhenUsed/>
    <w:rPr>
      <w:sz w:val="16"/>
      <w:szCs w:val="16"/>
    </w:rPr>
  </w:style>
  <w:style w:type="paragraph" w:styleId="BalloonText">
    <w:name w:val="Balloon Text"/>
    <w:basedOn w:val="Normal"/>
    <w:link w:val="BalloonTextChar"/>
    <w:uiPriority w:val="99"/>
    <w:semiHidden/>
    <w:unhideWhenUsed/>
    <w:rsid w:val="00410D87"/>
    <w:pPr>
      <w:spacing w:after="0" w:line="240" w:lineRule="auto"/>
    </w:pPr>
    <w:rPr>
      <w:rFonts w:ascii="Times New Roman" w:hAnsi="Times New Roman" w:cs="Times New Roman"/>
      <w:sz w:val="18"/>
      <w:szCs w:val="18"/>
    </w:rPr>
  </w:style>
  <w:style w:type="character" w:customStyle="1" w:styleId="BalloonTextChar">
    <w:name w:val="Balloon Text Char"/>
    <w:basedOn w:val="DefaultParagraphFont"/>
    <w:link w:val="BalloonText"/>
    <w:uiPriority w:val="99"/>
    <w:semiHidden/>
    <w:rsid w:val="00410D87"/>
    <w:rPr>
      <w:rFonts w:ascii="Times New Roman" w:hAnsi="Times New Roman" w:cs="Times New Roman"/>
      <w:sz w:val="18"/>
      <w:szCs w:val="18"/>
    </w:rPr>
  </w:style>
  <w:style w:type="paragraph" w:styleId="Header">
    <w:name w:val="header"/>
    <w:basedOn w:val="Normal"/>
    <w:link w:val="HeaderChar"/>
    <w:uiPriority w:val="99"/>
    <w:unhideWhenUsed/>
    <w:rsid w:val="0051468C"/>
    <w:pPr>
      <w:tabs>
        <w:tab w:val="center" w:pos="4680"/>
        <w:tab w:val="right" w:pos="9360"/>
      </w:tabs>
      <w:spacing w:after="0" w:line="240" w:lineRule="auto"/>
    </w:pPr>
  </w:style>
  <w:style w:type="character" w:customStyle="1" w:styleId="HeaderChar">
    <w:name w:val="Header Char"/>
    <w:basedOn w:val="DefaultParagraphFont"/>
    <w:link w:val="Header"/>
    <w:uiPriority w:val="99"/>
    <w:rsid w:val="0051468C"/>
  </w:style>
  <w:style w:type="paragraph" w:styleId="Footer">
    <w:name w:val="footer"/>
    <w:basedOn w:val="Normal"/>
    <w:link w:val="FooterChar"/>
    <w:uiPriority w:val="99"/>
    <w:unhideWhenUsed/>
    <w:rsid w:val="0051468C"/>
    <w:pPr>
      <w:tabs>
        <w:tab w:val="center" w:pos="4680"/>
        <w:tab w:val="right" w:pos="9360"/>
      </w:tabs>
      <w:spacing w:after="0" w:line="240" w:lineRule="auto"/>
    </w:pPr>
  </w:style>
  <w:style w:type="character" w:customStyle="1" w:styleId="FooterChar">
    <w:name w:val="Footer Char"/>
    <w:basedOn w:val="DefaultParagraphFont"/>
    <w:link w:val="Footer"/>
    <w:uiPriority w:val="99"/>
    <w:rsid w:val="0051468C"/>
  </w:style>
  <w:style w:type="character" w:styleId="Hyperlink">
    <w:name w:val="Hyperlink"/>
    <w:basedOn w:val="DefaultParagraphFont"/>
    <w:uiPriority w:val="99"/>
    <w:unhideWhenUsed/>
    <w:rsid w:val="00465BD7"/>
    <w:rPr>
      <w:color w:val="0563C1" w:themeColor="hyperlink"/>
      <w:u w:val="single"/>
    </w:rPr>
  </w:style>
  <w:style w:type="character" w:styleId="UnresolvedMention">
    <w:name w:val="Unresolved Mention"/>
    <w:basedOn w:val="DefaultParagraphFont"/>
    <w:uiPriority w:val="99"/>
    <w:semiHidden/>
    <w:unhideWhenUsed/>
    <w:rsid w:val="00465BD7"/>
    <w:rPr>
      <w:color w:val="605E5C"/>
      <w:shd w:val="clear" w:color="auto" w:fill="E1DFDD"/>
    </w:rPr>
  </w:style>
  <w:style w:type="paragraph" w:styleId="CommentSubject">
    <w:name w:val="annotation subject"/>
    <w:basedOn w:val="CommentText"/>
    <w:next w:val="CommentText"/>
    <w:link w:val="CommentSubjectChar"/>
    <w:uiPriority w:val="99"/>
    <w:semiHidden/>
    <w:unhideWhenUsed/>
    <w:rsid w:val="00CB13E9"/>
    <w:rPr>
      <w:b/>
      <w:bCs/>
    </w:rPr>
  </w:style>
  <w:style w:type="character" w:customStyle="1" w:styleId="CommentSubjectChar">
    <w:name w:val="Comment Subject Char"/>
    <w:basedOn w:val="CommentTextChar"/>
    <w:link w:val="CommentSubject"/>
    <w:uiPriority w:val="99"/>
    <w:semiHidden/>
    <w:rsid w:val="00CB13E9"/>
    <w:rPr>
      <w:b/>
      <w:bCs/>
      <w:sz w:val="20"/>
      <w:szCs w:val="20"/>
    </w:rPr>
  </w:style>
  <w:style w:type="paragraph" w:customStyle="1" w:styleId="paragraph">
    <w:name w:val="paragraph"/>
    <w:basedOn w:val="Normal"/>
    <w:rsid w:val="00CA4BB5"/>
    <w:pPr>
      <w:spacing w:before="100" w:beforeAutospacing="1" w:after="100" w:afterAutospacing="1" w:line="240" w:lineRule="auto"/>
    </w:pPr>
    <w:rPr>
      <w:rFonts w:ascii="Times New Roman" w:eastAsia="Times New Roman" w:hAnsi="Times New Roman" w:cs="Times New Roman"/>
      <w:sz w:val="24"/>
      <w:szCs w:val="24"/>
      <w:lang w:val="en-CA"/>
    </w:rPr>
  </w:style>
  <w:style w:type="character" w:customStyle="1" w:styleId="normaltextrun">
    <w:name w:val="normaltextrun"/>
    <w:basedOn w:val="DefaultParagraphFont"/>
    <w:rsid w:val="00CA4BB5"/>
  </w:style>
  <w:style w:type="character" w:customStyle="1" w:styleId="eop">
    <w:name w:val="eop"/>
    <w:basedOn w:val="DefaultParagraphFont"/>
    <w:rsid w:val="00CA4BB5"/>
  </w:style>
  <w:style w:type="paragraph" w:styleId="TOCHeading">
    <w:name w:val="TOC Heading"/>
    <w:basedOn w:val="Heading1"/>
    <w:next w:val="Normal"/>
    <w:uiPriority w:val="39"/>
    <w:unhideWhenUsed/>
    <w:qFormat/>
    <w:rsid w:val="000314E2"/>
    <w:pPr>
      <w:spacing w:before="480" w:line="276" w:lineRule="auto"/>
      <w:outlineLvl w:val="9"/>
    </w:pPr>
    <w:rPr>
      <w:b/>
      <w:bCs/>
      <w:sz w:val="28"/>
      <w:szCs w:val="28"/>
      <w:lang w:val="en-US"/>
    </w:rPr>
  </w:style>
  <w:style w:type="paragraph" w:styleId="TOC1">
    <w:name w:val="toc 1"/>
    <w:basedOn w:val="Normal"/>
    <w:next w:val="Normal"/>
    <w:autoRedefine/>
    <w:uiPriority w:val="39"/>
    <w:unhideWhenUsed/>
    <w:rsid w:val="00C83091"/>
    <w:pPr>
      <w:spacing w:before="120" w:after="120"/>
    </w:pPr>
    <w:rPr>
      <w:rFonts w:asciiTheme="minorHAnsi" w:hAnsiTheme="minorHAnsi" w:cstheme="minorHAnsi"/>
      <w:b/>
      <w:bCs/>
      <w:caps/>
      <w:sz w:val="20"/>
      <w:szCs w:val="20"/>
    </w:rPr>
  </w:style>
  <w:style w:type="paragraph" w:styleId="TOC2">
    <w:name w:val="toc 2"/>
    <w:basedOn w:val="Normal"/>
    <w:next w:val="Normal"/>
    <w:autoRedefine/>
    <w:uiPriority w:val="39"/>
    <w:unhideWhenUsed/>
    <w:rsid w:val="000314E2"/>
    <w:pPr>
      <w:spacing w:after="0"/>
      <w:ind w:left="220"/>
    </w:pPr>
    <w:rPr>
      <w:rFonts w:asciiTheme="minorHAnsi" w:hAnsiTheme="minorHAnsi" w:cstheme="minorHAnsi"/>
      <w:smallCaps/>
      <w:sz w:val="20"/>
      <w:szCs w:val="20"/>
    </w:rPr>
  </w:style>
  <w:style w:type="paragraph" w:styleId="TOC3">
    <w:name w:val="toc 3"/>
    <w:basedOn w:val="Normal"/>
    <w:next w:val="Normal"/>
    <w:autoRedefine/>
    <w:uiPriority w:val="39"/>
    <w:unhideWhenUsed/>
    <w:rsid w:val="000314E2"/>
    <w:pPr>
      <w:spacing w:after="0"/>
      <w:ind w:left="440"/>
    </w:pPr>
    <w:rPr>
      <w:rFonts w:asciiTheme="minorHAnsi" w:hAnsiTheme="minorHAnsi" w:cstheme="minorHAnsi"/>
      <w:i/>
      <w:iCs/>
      <w:sz w:val="20"/>
      <w:szCs w:val="20"/>
    </w:rPr>
  </w:style>
  <w:style w:type="paragraph" w:styleId="TOC4">
    <w:name w:val="toc 4"/>
    <w:basedOn w:val="Normal"/>
    <w:next w:val="Normal"/>
    <w:autoRedefine/>
    <w:uiPriority w:val="39"/>
    <w:unhideWhenUsed/>
    <w:rsid w:val="000314E2"/>
    <w:pPr>
      <w:spacing w:after="0"/>
      <w:ind w:left="660"/>
    </w:pPr>
    <w:rPr>
      <w:rFonts w:asciiTheme="minorHAnsi" w:hAnsiTheme="minorHAnsi" w:cstheme="minorHAnsi"/>
      <w:sz w:val="18"/>
      <w:szCs w:val="18"/>
    </w:rPr>
  </w:style>
  <w:style w:type="paragraph" w:styleId="TOC5">
    <w:name w:val="toc 5"/>
    <w:basedOn w:val="Normal"/>
    <w:next w:val="Normal"/>
    <w:autoRedefine/>
    <w:uiPriority w:val="39"/>
    <w:unhideWhenUsed/>
    <w:rsid w:val="000314E2"/>
    <w:pPr>
      <w:spacing w:after="0"/>
      <w:ind w:left="880"/>
    </w:pPr>
    <w:rPr>
      <w:rFonts w:asciiTheme="minorHAnsi" w:hAnsiTheme="minorHAnsi" w:cstheme="minorHAnsi"/>
      <w:sz w:val="18"/>
      <w:szCs w:val="18"/>
    </w:rPr>
  </w:style>
  <w:style w:type="paragraph" w:styleId="TOC6">
    <w:name w:val="toc 6"/>
    <w:basedOn w:val="Normal"/>
    <w:next w:val="Normal"/>
    <w:autoRedefine/>
    <w:uiPriority w:val="39"/>
    <w:unhideWhenUsed/>
    <w:rsid w:val="000314E2"/>
    <w:pPr>
      <w:spacing w:after="0"/>
      <w:ind w:left="1100"/>
    </w:pPr>
    <w:rPr>
      <w:rFonts w:asciiTheme="minorHAnsi" w:hAnsiTheme="minorHAnsi" w:cstheme="minorHAnsi"/>
      <w:sz w:val="18"/>
      <w:szCs w:val="18"/>
    </w:rPr>
  </w:style>
  <w:style w:type="paragraph" w:styleId="TOC7">
    <w:name w:val="toc 7"/>
    <w:basedOn w:val="Normal"/>
    <w:next w:val="Normal"/>
    <w:autoRedefine/>
    <w:uiPriority w:val="39"/>
    <w:unhideWhenUsed/>
    <w:rsid w:val="000314E2"/>
    <w:pPr>
      <w:spacing w:after="0"/>
      <w:ind w:left="1320"/>
    </w:pPr>
    <w:rPr>
      <w:rFonts w:asciiTheme="minorHAnsi" w:hAnsiTheme="minorHAnsi" w:cstheme="minorHAnsi"/>
      <w:sz w:val="18"/>
      <w:szCs w:val="18"/>
    </w:rPr>
  </w:style>
  <w:style w:type="paragraph" w:styleId="TOC8">
    <w:name w:val="toc 8"/>
    <w:basedOn w:val="Normal"/>
    <w:next w:val="Normal"/>
    <w:autoRedefine/>
    <w:uiPriority w:val="39"/>
    <w:unhideWhenUsed/>
    <w:rsid w:val="000314E2"/>
    <w:pPr>
      <w:spacing w:after="0"/>
      <w:ind w:left="1540"/>
    </w:pPr>
    <w:rPr>
      <w:rFonts w:asciiTheme="minorHAnsi" w:hAnsiTheme="minorHAnsi" w:cstheme="minorHAnsi"/>
      <w:sz w:val="18"/>
      <w:szCs w:val="18"/>
    </w:rPr>
  </w:style>
  <w:style w:type="paragraph" w:styleId="TOC9">
    <w:name w:val="toc 9"/>
    <w:basedOn w:val="Normal"/>
    <w:next w:val="Normal"/>
    <w:autoRedefine/>
    <w:uiPriority w:val="39"/>
    <w:unhideWhenUsed/>
    <w:rsid w:val="000314E2"/>
    <w:pPr>
      <w:spacing w:after="0"/>
      <w:ind w:left="1760"/>
    </w:pPr>
    <w:rPr>
      <w:rFonts w:asciiTheme="minorHAnsi" w:hAnsiTheme="minorHAnsi" w:cstheme="minorHAnsi"/>
      <w:sz w:val="18"/>
      <w:szCs w:val="18"/>
    </w:rPr>
  </w:style>
  <w:style w:type="paragraph" w:styleId="NoSpacing">
    <w:name w:val="No Spacing"/>
    <w:uiPriority w:val="1"/>
    <w:qFormat/>
    <w:rsid w:val="007961D1"/>
    <w:pPr>
      <w:spacing w:after="0" w:line="240" w:lineRule="auto"/>
    </w:pPr>
  </w:style>
  <w:style w:type="character" w:styleId="FollowedHyperlink">
    <w:name w:val="FollowedHyperlink"/>
    <w:basedOn w:val="DefaultParagraphFont"/>
    <w:uiPriority w:val="99"/>
    <w:semiHidden/>
    <w:unhideWhenUsed/>
    <w:rsid w:val="00C05F1B"/>
    <w:rPr>
      <w:color w:val="954F72" w:themeColor="followedHyperlink"/>
      <w:u w:val="single"/>
    </w:rPr>
  </w:style>
  <w:style w:type="paragraph" w:styleId="Revision">
    <w:name w:val="Revision"/>
    <w:hidden/>
    <w:uiPriority w:val="99"/>
    <w:semiHidden/>
    <w:rsid w:val="00464DD6"/>
    <w:pPr>
      <w:spacing w:after="0" w:line="240" w:lineRule="auto"/>
    </w:pPr>
  </w:style>
  <w:style w:type="paragraph" w:styleId="Caption">
    <w:name w:val="caption"/>
    <w:basedOn w:val="Normal"/>
    <w:next w:val="Normal"/>
    <w:uiPriority w:val="35"/>
    <w:unhideWhenUsed/>
    <w:qFormat/>
    <w:rsid w:val="00C40540"/>
    <w:pPr>
      <w:spacing w:after="200" w:line="240" w:lineRule="auto"/>
    </w:pPr>
    <w:rPr>
      <w:i/>
      <w:iCs/>
      <w:color w:val="44546A" w:themeColor="text2"/>
      <w:sz w:val="18"/>
      <w:szCs w:val="18"/>
    </w:rPr>
  </w:style>
  <w:style w:type="paragraph" w:styleId="Subtitle">
    <w:name w:val="Subtitle"/>
    <w:basedOn w:val="Normal"/>
    <w:next w:val="Normal"/>
    <w:uiPriority w:val="11"/>
    <w:qFormat/>
    <w:pPr>
      <w:keepNext/>
      <w:keepLines/>
      <w:spacing w:before="360" w:after="80"/>
    </w:pPr>
    <w:rPr>
      <w:rFonts w:ascii="Georgia" w:eastAsia="Georgia" w:hAnsi="Georgia" w:cs="Georgia"/>
      <w:i/>
      <w:color w:val="666666"/>
      <w:sz w:val="48"/>
      <w:szCs w:val="48"/>
    </w:rPr>
  </w:style>
  <w:style w:type="table" w:customStyle="1" w:styleId="a">
    <w:basedOn w:val="TableNormal"/>
    <w:pPr>
      <w:spacing w:after="0" w:line="240" w:lineRule="auto"/>
    </w:pPr>
    <w:tblPr>
      <w:tblStyleRowBandSize w:val="1"/>
      <w:tblStyleColBandSize w:val="1"/>
    </w:tblPr>
    <w:tblStylePr w:type="firstRow">
      <w:rPr>
        <w:b/>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rPr>
      <w:tblPr/>
      <w:tcPr>
        <w:tcBorders>
          <w:top w:val="single" w:sz="4" w:space="0" w:color="4472C4"/>
        </w:tcBorders>
      </w:tcPr>
    </w:tblStylePr>
    <w:tblStylePr w:type="firstCol">
      <w:rPr>
        <w:b/>
      </w:rPr>
    </w:tblStylePr>
    <w:tblStylePr w:type="lastCol">
      <w:rPr>
        <w:b/>
      </w:rPr>
    </w:tblStylePr>
    <w:tblStylePr w:type="band1Vert">
      <w:tblPr/>
      <w:tcPr>
        <w:shd w:val="clear" w:color="auto" w:fill="D9E2F3"/>
      </w:tcPr>
    </w:tblStylePr>
    <w:tblStylePr w:type="band1Horz">
      <w:tblPr/>
      <w:tcPr>
        <w:shd w:val="clear" w:color="auto" w:fill="D9E2F3"/>
      </w:tcPr>
    </w:tblStylePr>
  </w:style>
  <w:style w:type="table" w:customStyle="1" w:styleId="a0">
    <w:basedOn w:val="TableNormal"/>
    <w:pPr>
      <w:spacing w:after="0" w:line="240" w:lineRule="auto"/>
    </w:pPr>
    <w:tblPr>
      <w:tblStyleRowBandSize w:val="1"/>
      <w:tblStyleColBandSize w:val="1"/>
    </w:tblPr>
    <w:tblStylePr w:type="firstRow">
      <w:rPr>
        <w:b/>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rPr>
      <w:tblPr/>
      <w:tcPr>
        <w:tcBorders>
          <w:top w:val="single" w:sz="4" w:space="0" w:color="4472C4"/>
        </w:tcBorders>
      </w:tcPr>
    </w:tblStylePr>
    <w:tblStylePr w:type="firstCol">
      <w:rPr>
        <w:b/>
      </w:rPr>
    </w:tblStylePr>
    <w:tblStylePr w:type="lastCol">
      <w:rPr>
        <w:b/>
      </w:rPr>
    </w:tblStylePr>
    <w:tblStylePr w:type="band1Vert">
      <w:tblPr/>
      <w:tcPr>
        <w:shd w:val="clear" w:color="auto" w:fill="D9E2F3"/>
      </w:tcPr>
    </w:tblStylePr>
    <w:tblStylePr w:type="band1Horz">
      <w:tblPr/>
      <w:tcPr>
        <w:shd w:val="clear" w:color="auto" w:fill="D9E2F3"/>
      </w:tcPr>
    </w:tblStylePr>
  </w:style>
  <w:style w:type="character" w:customStyle="1" w:styleId="scxw243265861">
    <w:name w:val="scxw243265861"/>
    <w:basedOn w:val="DefaultParagraphFont"/>
    <w:rsid w:val="00D176C3"/>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3316043">
      <w:bodyDiv w:val="1"/>
      <w:marLeft w:val="0"/>
      <w:marRight w:val="0"/>
      <w:marTop w:val="0"/>
      <w:marBottom w:val="0"/>
      <w:divBdr>
        <w:top w:val="none" w:sz="0" w:space="0" w:color="auto"/>
        <w:left w:val="none" w:sz="0" w:space="0" w:color="auto"/>
        <w:bottom w:val="none" w:sz="0" w:space="0" w:color="auto"/>
        <w:right w:val="none" w:sz="0" w:space="0" w:color="auto"/>
      </w:divBdr>
    </w:div>
    <w:div w:id="446242504">
      <w:bodyDiv w:val="1"/>
      <w:marLeft w:val="0"/>
      <w:marRight w:val="0"/>
      <w:marTop w:val="0"/>
      <w:marBottom w:val="0"/>
      <w:divBdr>
        <w:top w:val="none" w:sz="0" w:space="0" w:color="auto"/>
        <w:left w:val="none" w:sz="0" w:space="0" w:color="auto"/>
        <w:bottom w:val="none" w:sz="0" w:space="0" w:color="auto"/>
        <w:right w:val="none" w:sz="0" w:space="0" w:color="auto"/>
      </w:divBdr>
      <w:divsChild>
        <w:div w:id="31155610">
          <w:marLeft w:val="0"/>
          <w:marRight w:val="0"/>
          <w:marTop w:val="0"/>
          <w:marBottom w:val="0"/>
          <w:divBdr>
            <w:top w:val="none" w:sz="0" w:space="0" w:color="auto"/>
            <w:left w:val="none" w:sz="0" w:space="0" w:color="auto"/>
            <w:bottom w:val="none" w:sz="0" w:space="0" w:color="auto"/>
            <w:right w:val="none" w:sz="0" w:space="0" w:color="auto"/>
          </w:divBdr>
        </w:div>
        <w:div w:id="93937286">
          <w:marLeft w:val="0"/>
          <w:marRight w:val="0"/>
          <w:marTop w:val="0"/>
          <w:marBottom w:val="0"/>
          <w:divBdr>
            <w:top w:val="none" w:sz="0" w:space="0" w:color="auto"/>
            <w:left w:val="none" w:sz="0" w:space="0" w:color="auto"/>
            <w:bottom w:val="none" w:sz="0" w:space="0" w:color="auto"/>
            <w:right w:val="none" w:sz="0" w:space="0" w:color="auto"/>
          </w:divBdr>
        </w:div>
        <w:div w:id="485901609">
          <w:marLeft w:val="0"/>
          <w:marRight w:val="0"/>
          <w:marTop w:val="0"/>
          <w:marBottom w:val="0"/>
          <w:divBdr>
            <w:top w:val="none" w:sz="0" w:space="0" w:color="auto"/>
            <w:left w:val="none" w:sz="0" w:space="0" w:color="auto"/>
            <w:bottom w:val="none" w:sz="0" w:space="0" w:color="auto"/>
            <w:right w:val="none" w:sz="0" w:space="0" w:color="auto"/>
          </w:divBdr>
        </w:div>
        <w:div w:id="870385913">
          <w:marLeft w:val="0"/>
          <w:marRight w:val="0"/>
          <w:marTop w:val="0"/>
          <w:marBottom w:val="0"/>
          <w:divBdr>
            <w:top w:val="none" w:sz="0" w:space="0" w:color="auto"/>
            <w:left w:val="none" w:sz="0" w:space="0" w:color="auto"/>
            <w:bottom w:val="none" w:sz="0" w:space="0" w:color="auto"/>
            <w:right w:val="none" w:sz="0" w:space="0" w:color="auto"/>
          </w:divBdr>
        </w:div>
        <w:div w:id="1051928105">
          <w:marLeft w:val="0"/>
          <w:marRight w:val="0"/>
          <w:marTop w:val="0"/>
          <w:marBottom w:val="0"/>
          <w:divBdr>
            <w:top w:val="none" w:sz="0" w:space="0" w:color="auto"/>
            <w:left w:val="none" w:sz="0" w:space="0" w:color="auto"/>
            <w:bottom w:val="none" w:sz="0" w:space="0" w:color="auto"/>
            <w:right w:val="none" w:sz="0" w:space="0" w:color="auto"/>
          </w:divBdr>
        </w:div>
        <w:div w:id="1093629686">
          <w:marLeft w:val="0"/>
          <w:marRight w:val="0"/>
          <w:marTop w:val="0"/>
          <w:marBottom w:val="0"/>
          <w:divBdr>
            <w:top w:val="none" w:sz="0" w:space="0" w:color="auto"/>
            <w:left w:val="none" w:sz="0" w:space="0" w:color="auto"/>
            <w:bottom w:val="none" w:sz="0" w:space="0" w:color="auto"/>
            <w:right w:val="none" w:sz="0" w:space="0" w:color="auto"/>
          </w:divBdr>
        </w:div>
        <w:div w:id="1231038466">
          <w:marLeft w:val="0"/>
          <w:marRight w:val="0"/>
          <w:marTop w:val="0"/>
          <w:marBottom w:val="0"/>
          <w:divBdr>
            <w:top w:val="none" w:sz="0" w:space="0" w:color="auto"/>
            <w:left w:val="none" w:sz="0" w:space="0" w:color="auto"/>
            <w:bottom w:val="none" w:sz="0" w:space="0" w:color="auto"/>
            <w:right w:val="none" w:sz="0" w:space="0" w:color="auto"/>
          </w:divBdr>
        </w:div>
        <w:div w:id="1256672740">
          <w:marLeft w:val="0"/>
          <w:marRight w:val="0"/>
          <w:marTop w:val="0"/>
          <w:marBottom w:val="0"/>
          <w:divBdr>
            <w:top w:val="none" w:sz="0" w:space="0" w:color="auto"/>
            <w:left w:val="none" w:sz="0" w:space="0" w:color="auto"/>
            <w:bottom w:val="none" w:sz="0" w:space="0" w:color="auto"/>
            <w:right w:val="none" w:sz="0" w:space="0" w:color="auto"/>
          </w:divBdr>
        </w:div>
        <w:div w:id="1337730723">
          <w:marLeft w:val="0"/>
          <w:marRight w:val="0"/>
          <w:marTop w:val="0"/>
          <w:marBottom w:val="0"/>
          <w:divBdr>
            <w:top w:val="none" w:sz="0" w:space="0" w:color="auto"/>
            <w:left w:val="none" w:sz="0" w:space="0" w:color="auto"/>
            <w:bottom w:val="none" w:sz="0" w:space="0" w:color="auto"/>
            <w:right w:val="none" w:sz="0" w:space="0" w:color="auto"/>
          </w:divBdr>
        </w:div>
        <w:div w:id="1423719034">
          <w:marLeft w:val="0"/>
          <w:marRight w:val="0"/>
          <w:marTop w:val="0"/>
          <w:marBottom w:val="0"/>
          <w:divBdr>
            <w:top w:val="none" w:sz="0" w:space="0" w:color="auto"/>
            <w:left w:val="none" w:sz="0" w:space="0" w:color="auto"/>
            <w:bottom w:val="none" w:sz="0" w:space="0" w:color="auto"/>
            <w:right w:val="none" w:sz="0" w:space="0" w:color="auto"/>
          </w:divBdr>
        </w:div>
        <w:div w:id="1433626492">
          <w:marLeft w:val="0"/>
          <w:marRight w:val="0"/>
          <w:marTop w:val="0"/>
          <w:marBottom w:val="0"/>
          <w:divBdr>
            <w:top w:val="none" w:sz="0" w:space="0" w:color="auto"/>
            <w:left w:val="none" w:sz="0" w:space="0" w:color="auto"/>
            <w:bottom w:val="none" w:sz="0" w:space="0" w:color="auto"/>
            <w:right w:val="none" w:sz="0" w:space="0" w:color="auto"/>
          </w:divBdr>
        </w:div>
        <w:div w:id="1499272372">
          <w:marLeft w:val="0"/>
          <w:marRight w:val="0"/>
          <w:marTop w:val="0"/>
          <w:marBottom w:val="0"/>
          <w:divBdr>
            <w:top w:val="none" w:sz="0" w:space="0" w:color="auto"/>
            <w:left w:val="none" w:sz="0" w:space="0" w:color="auto"/>
            <w:bottom w:val="none" w:sz="0" w:space="0" w:color="auto"/>
            <w:right w:val="none" w:sz="0" w:space="0" w:color="auto"/>
          </w:divBdr>
        </w:div>
        <w:div w:id="1521510181">
          <w:marLeft w:val="0"/>
          <w:marRight w:val="0"/>
          <w:marTop w:val="0"/>
          <w:marBottom w:val="0"/>
          <w:divBdr>
            <w:top w:val="none" w:sz="0" w:space="0" w:color="auto"/>
            <w:left w:val="none" w:sz="0" w:space="0" w:color="auto"/>
            <w:bottom w:val="none" w:sz="0" w:space="0" w:color="auto"/>
            <w:right w:val="none" w:sz="0" w:space="0" w:color="auto"/>
          </w:divBdr>
        </w:div>
        <w:div w:id="1522670430">
          <w:marLeft w:val="0"/>
          <w:marRight w:val="0"/>
          <w:marTop w:val="0"/>
          <w:marBottom w:val="0"/>
          <w:divBdr>
            <w:top w:val="none" w:sz="0" w:space="0" w:color="auto"/>
            <w:left w:val="none" w:sz="0" w:space="0" w:color="auto"/>
            <w:bottom w:val="none" w:sz="0" w:space="0" w:color="auto"/>
            <w:right w:val="none" w:sz="0" w:space="0" w:color="auto"/>
          </w:divBdr>
        </w:div>
        <w:div w:id="1576667576">
          <w:marLeft w:val="0"/>
          <w:marRight w:val="0"/>
          <w:marTop w:val="0"/>
          <w:marBottom w:val="0"/>
          <w:divBdr>
            <w:top w:val="none" w:sz="0" w:space="0" w:color="auto"/>
            <w:left w:val="none" w:sz="0" w:space="0" w:color="auto"/>
            <w:bottom w:val="none" w:sz="0" w:space="0" w:color="auto"/>
            <w:right w:val="none" w:sz="0" w:space="0" w:color="auto"/>
          </w:divBdr>
        </w:div>
        <w:div w:id="1619413238">
          <w:marLeft w:val="0"/>
          <w:marRight w:val="0"/>
          <w:marTop w:val="0"/>
          <w:marBottom w:val="0"/>
          <w:divBdr>
            <w:top w:val="none" w:sz="0" w:space="0" w:color="auto"/>
            <w:left w:val="none" w:sz="0" w:space="0" w:color="auto"/>
            <w:bottom w:val="none" w:sz="0" w:space="0" w:color="auto"/>
            <w:right w:val="none" w:sz="0" w:space="0" w:color="auto"/>
          </w:divBdr>
        </w:div>
        <w:div w:id="1644189450">
          <w:marLeft w:val="0"/>
          <w:marRight w:val="0"/>
          <w:marTop w:val="0"/>
          <w:marBottom w:val="0"/>
          <w:divBdr>
            <w:top w:val="none" w:sz="0" w:space="0" w:color="auto"/>
            <w:left w:val="none" w:sz="0" w:space="0" w:color="auto"/>
            <w:bottom w:val="none" w:sz="0" w:space="0" w:color="auto"/>
            <w:right w:val="none" w:sz="0" w:space="0" w:color="auto"/>
          </w:divBdr>
        </w:div>
        <w:div w:id="1829905165">
          <w:marLeft w:val="0"/>
          <w:marRight w:val="0"/>
          <w:marTop w:val="0"/>
          <w:marBottom w:val="0"/>
          <w:divBdr>
            <w:top w:val="none" w:sz="0" w:space="0" w:color="auto"/>
            <w:left w:val="none" w:sz="0" w:space="0" w:color="auto"/>
            <w:bottom w:val="none" w:sz="0" w:space="0" w:color="auto"/>
            <w:right w:val="none" w:sz="0" w:space="0" w:color="auto"/>
          </w:divBdr>
        </w:div>
        <w:div w:id="1917933920">
          <w:marLeft w:val="0"/>
          <w:marRight w:val="0"/>
          <w:marTop w:val="0"/>
          <w:marBottom w:val="0"/>
          <w:divBdr>
            <w:top w:val="none" w:sz="0" w:space="0" w:color="auto"/>
            <w:left w:val="none" w:sz="0" w:space="0" w:color="auto"/>
            <w:bottom w:val="none" w:sz="0" w:space="0" w:color="auto"/>
            <w:right w:val="none" w:sz="0" w:space="0" w:color="auto"/>
          </w:divBdr>
        </w:div>
      </w:divsChild>
    </w:div>
    <w:div w:id="666637866">
      <w:bodyDiv w:val="1"/>
      <w:marLeft w:val="0"/>
      <w:marRight w:val="0"/>
      <w:marTop w:val="0"/>
      <w:marBottom w:val="0"/>
      <w:divBdr>
        <w:top w:val="none" w:sz="0" w:space="0" w:color="auto"/>
        <w:left w:val="none" w:sz="0" w:space="0" w:color="auto"/>
        <w:bottom w:val="none" w:sz="0" w:space="0" w:color="auto"/>
        <w:right w:val="none" w:sz="0" w:space="0" w:color="auto"/>
      </w:divBdr>
      <w:divsChild>
        <w:div w:id="254635373">
          <w:marLeft w:val="0"/>
          <w:marRight w:val="0"/>
          <w:marTop w:val="0"/>
          <w:marBottom w:val="0"/>
          <w:divBdr>
            <w:top w:val="none" w:sz="0" w:space="0" w:color="auto"/>
            <w:left w:val="none" w:sz="0" w:space="0" w:color="auto"/>
            <w:bottom w:val="none" w:sz="0" w:space="0" w:color="auto"/>
            <w:right w:val="none" w:sz="0" w:space="0" w:color="auto"/>
          </w:divBdr>
        </w:div>
        <w:div w:id="1328939472">
          <w:marLeft w:val="0"/>
          <w:marRight w:val="0"/>
          <w:marTop w:val="0"/>
          <w:marBottom w:val="0"/>
          <w:divBdr>
            <w:top w:val="none" w:sz="0" w:space="0" w:color="auto"/>
            <w:left w:val="none" w:sz="0" w:space="0" w:color="auto"/>
            <w:bottom w:val="none" w:sz="0" w:space="0" w:color="auto"/>
            <w:right w:val="none" w:sz="0" w:space="0" w:color="auto"/>
          </w:divBdr>
        </w:div>
        <w:div w:id="1540894742">
          <w:marLeft w:val="0"/>
          <w:marRight w:val="0"/>
          <w:marTop w:val="0"/>
          <w:marBottom w:val="0"/>
          <w:divBdr>
            <w:top w:val="none" w:sz="0" w:space="0" w:color="auto"/>
            <w:left w:val="none" w:sz="0" w:space="0" w:color="auto"/>
            <w:bottom w:val="none" w:sz="0" w:space="0" w:color="auto"/>
            <w:right w:val="none" w:sz="0" w:space="0" w:color="auto"/>
          </w:divBdr>
        </w:div>
      </w:divsChild>
    </w:div>
    <w:div w:id="808550260">
      <w:bodyDiv w:val="1"/>
      <w:marLeft w:val="0"/>
      <w:marRight w:val="0"/>
      <w:marTop w:val="0"/>
      <w:marBottom w:val="0"/>
      <w:divBdr>
        <w:top w:val="none" w:sz="0" w:space="0" w:color="auto"/>
        <w:left w:val="none" w:sz="0" w:space="0" w:color="auto"/>
        <w:bottom w:val="none" w:sz="0" w:space="0" w:color="auto"/>
        <w:right w:val="none" w:sz="0" w:space="0" w:color="auto"/>
      </w:divBdr>
    </w:div>
    <w:div w:id="1003094286">
      <w:bodyDiv w:val="1"/>
      <w:marLeft w:val="0"/>
      <w:marRight w:val="0"/>
      <w:marTop w:val="0"/>
      <w:marBottom w:val="0"/>
      <w:divBdr>
        <w:top w:val="none" w:sz="0" w:space="0" w:color="auto"/>
        <w:left w:val="none" w:sz="0" w:space="0" w:color="auto"/>
        <w:bottom w:val="none" w:sz="0" w:space="0" w:color="auto"/>
        <w:right w:val="none" w:sz="0" w:space="0" w:color="auto"/>
      </w:divBdr>
      <w:divsChild>
        <w:div w:id="712537965">
          <w:marLeft w:val="0"/>
          <w:marRight w:val="0"/>
          <w:marTop w:val="0"/>
          <w:marBottom w:val="0"/>
          <w:divBdr>
            <w:top w:val="none" w:sz="0" w:space="0" w:color="auto"/>
            <w:left w:val="none" w:sz="0" w:space="0" w:color="auto"/>
            <w:bottom w:val="none" w:sz="0" w:space="0" w:color="auto"/>
            <w:right w:val="none" w:sz="0" w:space="0" w:color="auto"/>
          </w:divBdr>
        </w:div>
        <w:div w:id="801071766">
          <w:marLeft w:val="0"/>
          <w:marRight w:val="0"/>
          <w:marTop w:val="0"/>
          <w:marBottom w:val="0"/>
          <w:divBdr>
            <w:top w:val="none" w:sz="0" w:space="0" w:color="auto"/>
            <w:left w:val="none" w:sz="0" w:space="0" w:color="auto"/>
            <w:bottom w:val="none" w:sz="0" w:space="0" w:color="auto"/>
            <w:right w:val="none" w:sz="0" w:space="0" w:color="auto"/>
          </w:divBdr>
        </w:div>
        <w:div w:id="1300577832">
          <w:marLeft w:val="0"/>
          <w:marRight w:val="0"/>
          <w:marTop w:val="0"/>
          <w:marBottom w:val="0"/>
          <w:divBdr>
            <w:top w:val="none" w:sz="0" w:space="0" w:color="auto"/>
            <w:left w:val="none" w:sz="0" w:space="0" w:color="auto"/>
            <w:bottom w:val="none" w:sz="0" w:space="0" w:color="auto"/>
            <w:right w:val="none" w:sz="0" w:space="0" w:color="auto"/>
          </w:divBdr>
        </w:div>
      </w:divsChild>
    </w:div>
    <w:div w:id="1017123003">
      <w:bodyDiv w:val="1"/>
      <w:marLeft w:val="0"/>
      <w:marRight w:val="0"/>
      <w:marTop w:val="0"/>
      <w:marBottom w:val="0"/>
      <w:divBdr>
        <w:top w:val="none" w:sz="0" w:space="0" w:color="auto"/>
        <w:left w:val="none" w:sz="0" w:space="0" w:color="auto"/>
        <w:bottom w:val="none" w:sz="0" w:space="0" w:color="auto"/>
        <w:right w:val="none" w:sz="0" w:space="0" w:color="auto"/>
      </w:divBdr>
    </w:div>
    <w:div w:id="1488934573">
      <w:bodyDiv w:val="1"/>
      <w:marLeft w:val="0"/>
      <w:marRight w:val="0"/>
      <w:marTop w:val="0"/>
      <w:marBottom w:val="0"/>
      <w:divBdr>
        <w:top w:val="none" w:sz="0" w:space="0" w:color="auto"/>
        <w:left w:val="none" w:sz="0" w:space="0" w:color="auto"/>
        <w:bottom w:val="none" w:sz="0" w:space="0" w:color="auto"/>
        <w:right w:val="none" w:sz="0" w:space="0" w:color="auto"/>
      </w:divBdr>
      <w:divsChild>
        <w:div w:id="138500644">
          <w:marLeft w:val="0"/>
          <w:marRight w:val="0"/>
          <w:marTop w:val="0"/>
          <w:marBottom w:val="0"/>
          <w:divBdr>
            <w:top w:val="none" w:sz="0" w:space="0" w:color="auto"/>
            <w:left w:val="none" w:sz="0" w:space="0" w:color="auto"/>
            <w:bottom w:val="none" w:sz="0" w:space="0" w:color="auto"/>
            <w:right w:val="none" w:sz="0" w:space="0" w:color="auto"/>
          </w:divBdr>
        </w:div>
        <w:div w:id="859664762">
          <w:marLeft w:val="0"/>
          <w:marRight w:val="0"/>
          <w:marTop w:val="0"/>
          <w:marBottom w:val="0"/>
          <w:divBdr>
            <w:top w:val="none" w:sz="0" w:space="0" w:color="auto"/>
            <w:left w:val="none" w:sz="0" w:space="0" w:color="auto"/>
            <w:bottom w:val="none" w:sz="0" w:space="0" w:color="auto"/>
            <w:right w:val="none" w:sz="0" w:space="0" w:color="auto"/>
          </w:divBdr>
        </w:div>
        <w:div w:id="886332350">
          <w:marLeft w:val="0"/>
          <w:marRight w:val="0"/>
          <w:marTop w:val="0"/>
          <w:marBottom w:val="0"/>
          <w:divBdr>
            <w:top w:val="none" w:sz="0" w:space="0" w:color="auto"/>
            <w:left w:val="none" w:sz="0" w:space="0" w:color="auto"/>
            <w:bottom w:val="none" w:sz="0" w:space="0" w:color="auto"/>
            <w:right w:val="none" w:sz="0" w:space="0" w:color="auto"/>
          </w:divBdr>
        </w:div>
        <w:div w:id="1231185826">
          <w:marLeft w:val="0"/>
          <w:marRight w:val="0"/>
          <w:marTop w:val="0"/>
          <w:marBottom w:val="0"/>
          <w:divBdr>
            <w:top w:val="none" w:sz="0" w:space="0" w:color="auto"/>
            <w:left w:val="none" w:sz="0" w:space="0" w:color="auto"/>
            <w:bottom w:val="none" w:sz="0" w:space="0" w:color="auto"/>
            <w:right w:val="none" w:sz="0" w:space="0" w:color="auto"/>
          </w:divBdr>
        </w:div>
        <w:div w:id="1452093613">
          <w:marLeft w:val="0"/>
          <w:marRight w:val="0"/>
          <w:marTop w:val="0"/>
          <w:marBottom w:val="0"/>
          <w:divBdr>
            <w:top w:val="none" w:sz="0" w:space="0" w:color="auto"/>
            <w:left w:val="none" w:sz="0" w:space="0" w:color="auto"/>
            <w:bottom w:val="none" w:sz="0" w:space="0" w:color="auto"/>
            <w:right w:val="none" w:sz="0" w:space="0" w:color="auto"/>
          </w:divBdr>
        </w:div>
        <w:div w:id="1981306688">
          <w:marLeft w:val="0"/>
          <w:marRight w:val="0"/>
          <w:marTop w:val="0"/>
          <w:marBottom w:val="0"/>
          <w:divBdr>
            <w:top w:val="none" w:sz="0" w:space="0" w:color="auto"/>
            <w:left w:val="none" w:sz="0" w:space="0" w:color="auto"/>
            <w:bottom w:val="none" w:sz="0" w:space="0" w:color="auto"/>
            <w:right w:val="none" w:sz="0" w:space="0" w:color="auto"/>
          </w:divBdr>
        </w:div>
        <w:div w:id="2016879205">
          <w:marLeft w:val="0"/>
          <w:marRight w:val="0"/>
          <w:marTop w:val="0"/>
          <w:marBottom w:val="0"/>
          <w:divBdr>
            <w:top w:val="none" w:sz="0" w:space="0" w:color="auto"/>
            <w:left w:val="none" w:sz="0" w:space="0" w:color="auto"/>
            <w:bottom w:val="none" w:sz="0" w:space="0" w:color="auto"/>
            <w:right w:val="none" w:sz="0" w:space="0" w:color="auto"/>
          </w:divBdr>
        </w:div>
        <w:div w:id="2118675862">
          <w:marLeft w:val="0"/>
          <w:marRight w:val="0"/>
          <w:marTop w:val="0"/>
          <w:marBottom w:val="0"/>
          <w:divBdr>
            <w:top w:val="none" w:sz="0" w:space="0" w:color="auto"/>
            <w:left w:val="none" w:sz="0" w:space="0" w:color="auto"/>
            <w:bottom w:val="none" w:sz="0" w:space="0" w:color="auto"/>
            <w:right w:val="none" w:sz="0" w:space="0" w:color="auto"/>
          </w:divBdr>
        </w:div>
      </w:divsChild>
    </w:div>
    <w:div w:id="2027169991">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comments" Target="comments.xml"/><Relationship Id="rId18" Type="http://schemas.openxmlformats.org/officeDocument/2006/relationships/hyperlink" Target="https://forms.office.com/Pages/ResponsePage.aspx?id=GBNTNBFw1E-H8KQ4FsSb0L8N1d_yUs5Bh2luzDQRh6BUM0hIMkFEV0oxSlo5MkJHTDBMRE5YUjVITy4u" TargetMode="External"/><Relationship Id="rId26" Type="http://schemas.openxmlformats.org/officeDocument/2006/relationships/image" Target="media/image8.jpg"/><Relationship Id="rId39" Type="http://schemas.openxmlformats.org/officeDocument/2006/relationships/hyperlink" Target="http://www.glendon.yorku.ca/activezvosneurones" TargetMode="External"/><Relationship Id="rId21" Type="http://schemas.openxmlformats.org/officeDocument/2006/relationships/image" Target="media/image3.jpg"/><Relationship Id="rId34" Type="http://schemas.openxmlformats.org/officeDocument/2006/relationships/hyperlink" Target="https://educationisaround.com/sohcahtoa/" TargetMode="External"/><Relationship Id="rId42" Type="http://schemas.openxmlformats.org/officeDocument/2006/relationships/header" Target="header1.xml"/><Relationship Id="rId7" Type="http://schemas.openxmlformats.org/officeDocument/2006/relationships/styles" Target="styles.xml"/><Relationship Id="rId2" Type="http://schemas.openxmlformats.org/officeDocument/2006/relationships/customXml" Target="../customXml/item2.xml"/><Relationship Id="rId16" Type="http://schemas.microsoft.com/office/2018/08/relationships/commentsExtensible" Target="commentsExtensible.xml"/><Relationship Id="rId29" Type="http://schemas.openxmlformats.org/officeDocument/2006/relationships/image" Target="media/image11.pn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6.jpg"/><Relationship Id="rId32" Type="http://schemas.openxmlformats.org/officeDocument/2006/relationships/hyperlink" Target="https://www.khanacademy.org/math/trigonometry/trigonometry-right-triangles/sine-and-cosine-of-complementary-angles/a/trig-ratios-of-special-triangles" TargetMode="External"/><Relationship Id="rId37" Type="http://schemas.openxmlformats.org/officeDocument/2006/relationships/hyperlink" Target="https://denormandiegroupe602.wordpress.com/2018/10/27/les-triangles-et-les-angles-revision/" TargetMode="External"/><Relationship Id="rId40" Type="http://schemas.openxmlformats.org/officeDocument/2006/relationships/hyperlink" Target="mailto:katie.ablett@glendon.yorku.ca" TargetMode="External"/><Relationship Id="rId45" Type="http://schemas.openxmlformats.org/officeDocument/2006/relationships/theme" Target="theme/theme1.xml"/><Relationship Id="rId5" Type="http://schemas.openxmlformats.org/officeDocument/2006/relationships/customXml" Target="../customXml/item5.xml"/><Relationship Id="rId15" Type="http://schemas.microsoft.com/office/2016/09/relationships/commentsIds" Target="commentsIds.xml"/><Relationship Id="rId23" Type="http://schemas.openxmlformats.org/officeDocument/2006/relationships/image" Target="media/image5.jpg"/><Relationship Id="rId28" Type="http://schemas.openxmlformats.org/officeDocument/2006/relationships/image" Target="media/image10.jpg"/><Relationship Id="rId36" Type="http://schemas.openxmlformats.org/officeDocument/2006/relationships/hyperlink" Target="https://www.youtube.com/watch?v=3jBMymLI8ls" TargetMode="External"/><Relationship Id="rId10" Type="http://schemas.openxmlformats.org/officeDocument/2006/relationships/footnotes" Target="footnotes.xml"/><Relationship Id="rId19" Type="http://schemas.openxmlformats.org/officeDocument/2006/relationships/image" Target="media/image1.jpg"/><Relationship Id="rId31" Type="http://schemas.openxmlformats.org/officeDocument/2006/relationships/hyperlink" Target="https://www.khanacademy.org/math/trigonometry/trigonometry-right-triangles/sine-and-cosine-of-complementary-angles/a/trig-ratios-of-special-triangles" TargetMode="External"/><Relationship Id="rId44" Type="http://schemas.microsoft.com/office/2011/relationships/people" Target="people.xml"/><Relationship Id="rId4" Type="http://schemas.openxmlformats.org/officeDocument/2006/relationships/customXml" Target="../customXml/item4.xml"/><Relationship Id="rId9" Type="http://schemas.openxmlformats.org/officeDocument/2006/relationships/webSettings" Target="webSettings.xml"/><Relationship Id="rId14" Type="http://schemas.microsoft.com/office/2011/relationships/commentsExtended" Target="commentsExtended.xml"/><Relationship Id="rId22" Type="http://schemas.openxmlformats.org/officeDocument/2006/relationships/image" Target="media/image4.jpg"/><Relationship Id="rId27" Type="http://schemas.openxmlformats.org/officeDocument/2006/relationships/image" Target="media/image9.jpg"/><Relationship Id="rId30" Type="http://schemas.openxmlformats.org/officeDocument/2006/relationships/hyperlink" Target="https://fr.khanacademy.org/math/geometry/hs-geo-trig" TargetMode="External"/><Relationship Id="rId35" Type="http://schemas.openxmlformats.org/officeDocument/2006/relationships/hyperlink" Target="https://www.youtube.com/watch?v=OCi2-OiwtaQ" TargetMode="External"/><Relationship Id="rId43" Type="http://schemas.openxmlformats.org/officeDocument/2006/relationships/fontTable" Target="fontTable.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hyperlink" Target="https://docs.google.com/forms/d/1xNC9elY3nycSw7ZeMZuRFAfqfXxu3HDF7z37-Eg-A58/edit?usp=drive_web" TargetMode="External"/><Relationship Id="rId17" Type="http://schemas.openxmlformats.org/officeDocument/2006/relationships/hyperlink" Target="https://forms.office.com/Pages/ResponsePage.aspx?id=GBNTNBFw1E-H8KQ4FsSb0L8N1d_yUs5Bh2luzDQRh6BUREJOU09URjkwUFdURUhLOExMUVFGTlhDOC4u" TargetMode="External"/><Relationship Id="rId25" Type="http://schemas.openxmlformats.org/officeDocument/2006/relationships/image" Target="media/image7.jpg"/><Relationship Id="rId33" Type="http://schemas.openxmlformats.org/officeDocument/2006/relationships/hyperlink" Target="https://www.youtube.com/watch?v=zPvzJsVFDgk&amp;t=2s" TargetMode="External"/><Relationship Id="rId38" Type="http://schemas.openxmlformats.org/officeDocument/2006/relationships/hyperlink" Target="https://www.newworldencyclopedia.org/entry/Triangle" TargetMode="External"/><Relationship Id="rId20" Type="http://schemas.openxmlformats.org/officeDocument/2006/relationships/image" Target="media/image2.jpg"/><Relationship Id="rId41" Type="http://schemas.openxmlformats.org/officeDocument/2006/relationships/footer" Target="footer1.xml"/></Relationships>
</file>

<file path=word/_rels/footer1.xml.rels><?xml version="1.0" encoding="UTF-8" standalone="yes"?>
<Relationships xmlns="http://schemas.openxmlformats.org/package/2006/relationships"><Relationship Id="rId1" Type="http://schemas.openxmlformats.org/officeDocument/2006/relationships/image" Target="media/image12.png"/></Relationships>
</file>

<file path=word/_rels/header1.xml.rels><?xml version="1.0" encoding="UTF-8" standalone="yes"?>
<Relationships xmlns="http://schemas.openxmlformats.org/package/2006/relationships"><Relationship Id="rId1" Type="http://schemas.openxmlformats.org/officeDocument/2006/relationships/image" Target="media/image13.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go:gDocsCustomXmlDataStorage xmlns:go="http://customooxmlschemas.google.com/" xmlns:r="http://schemas.openxmlformats.org/officeDocument/2006/relationships">
  <go:docsCustomData xmlns:go="http://customooxmlschemas.google.com/" roundtripDataSignature="AMtx7miGR4Zo/5u1pgKAbPnIzbjOUJhnPA==">AMUW2mU7ywFKl8oOGZU5YlYZGbWaqJhcaIPbe0tIrziiAUSJmi56vGw+RM/juWL+reugVvnjoA/EDnHGpD9LXJUqCf2fcx4HJ7VdpYZpce/k2H8ZQvlyJ2qQybb6RnyzNunmDOiQsRghreXamIjhRl4N+VtMay6D42v4KPe17EEW7J5c55A4ArvX7+j1qhj1djmVtX7FIR0QBO56k32in+6kbidfWppjfT2JhPBFxLrpOHHzfQcOr86MWHCoJKG/EM+srnNI0DBRWNTOCWYOzONb2T7+kuZAV+JUV1RcvrLcUNkyBJ/p/COOiliWFDrmh8ZgDkMSHUL226Fgn/F/AQEMPLWD+l/Kmccb9j5K6M2O44dYr4Adzw83h+REdaLHZh3/vv0/eYocWCSPUJGjyZkS+A/fScdWbGwomgytNNMUi+Tahh/AH4njvec3vOodI43cchl4DD75DHBWgA65Z1f9e2zYg9AHFm2D5seavI/FQ9jTpTuh016dA9h/snCmTeJhVyp67XhaSWfhjhqJS2Gq4jUhp9p9j0wIeV6mUJc+Lqlv3uFhJzXo2OtVySJ84VSuNftunD37f+LtOSQ0bLLz/DwcHS8HDuJ6QaXEpUkKWq75o4easpVQjF0PRgmbGcImEfQu+UmdGGomSLgUadtHs1EByoBWnCNHcOtngqbOlCLq0X5At6KQFeR72e4uHW1yJbhSzYRprVU3LWqYeyvqVVwCXeElvn3GCcxYV9lvkMoSBciRrY4=</go:docsCustomData>
</go:gDocsCustomXmlDataStorage>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D4E45D5FD32B774BA3DF66EC1F99201B" ma:contentTypeVersion="22" ma:contentTypeDescription="Create a new document." ma:contentTypeScope="" ma:versionID="3aa8ec355c1d5c52b1fc807268c9004b">
  <xsd:schema xmlns:xsd="http://www.w3.org/2001/XMLSchema" xmlns:xs="http://www.w3.org/2001/XMLSchema" xmlns:p="http://schemas.microsoft.com/office/2006/metadata/properties" xmlns:ns2="c075e844-c6ea-4c5d-9447-7eac30e22959" xmlns:ns3="8b868721-7ad1-47b7-bba7-108dae03098e" targetNamespace="http://schemas.microsoft.com/office/2006/metadata/properties" ma:root="true" ma:fieldsID="c5073c88365f1b99080a37b526b8b79b" ns2:_="" ns3:_="">
    <xsd:import namespace="c075e844-c6ea-4c5d-9447-7eac30e22959"/>
    <xsd:import namespace="8b868721-7ad1-47b7-bba7-108dae03098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3:SharedWithUsers" minOccurs="0"/>
                <xsd:element ref="ns3:SharedWithDetails" minOccurs="0"/>
                <xsd:element ref="ns2:MediaServiceAutoKeyPoints" minOccurs="0"/>
                <xsd:element ref="ns2:MediaServiceKeyPoints" minOccurs="0"/>
                <xsd:element ref="ns2:MediaServiceDateTaken" minOccurs="0"/>
                <xsd:element ref="ns2:MediaServiceOCR" minOccurs="0"/>
                <xsd:element ref="ns2:MediaLengthInSeconds" minOccurs="0"/>
                <xsd:element ref="ns2:MediaServiceLocation" minOccurs="0"/>
                <xsd:element ref="ns3:TaxCatchAll" minOccurs="0"/>
                <xsd:element ref="ns2: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75e844-c6ea-4c5d-9447-7eac30e229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d71e4e8f-6a1f-4875-a71b-ff038a1f7ee8"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b868721-7ad1-47b7-bba7-108dae03098e"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99e43e39-e02f-4e9d-a2a7-0b04d0d4822d}" ma:internalName="TaxCatchAll" ma:showField="CatchAllData" ma:web="8b868721-7ad1-47b7-bba7-108dae03098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8b868721-7ad1-47b7-bba7-108dae03098e" xsi:nil="true"/>
    <lcf76f155ced4ddcb4097134ff3c332f xmlns="c075e844-c6ea-4c5d-9447-7eac30e2295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042290F-AF10-47EF-B2B1-FEDAA6B59627}">
  <ds:schemaRefs>
    <ds:schemaRef ds:uri="http://schemas.microsoft.com/sharepoint/v3/contenttype/forms"/>
  </ds:schemaRefs>
</ds:datastoreItem>
</file>

<file path=customXml/itemProps2.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3.xml><?xml version="1.0" encoding="utf-8"?>
<ds:datastoreItem xmlns:ds="http://schemas.openxmlformats.org/officeDocument/2006/customXml" ds:itemID="{310AA188-408E-6846-AA58-F21C7AFCA3D9}">
  <ds:schemaRefs>
    <ds:schemaRef ds:uri="http://schemas.openxmlformats.org/officeDocument/2006/bibliography"/>
  </ds:schemaRefs>
</ds:datastoreItem>
</file>

<file path=customXml/itemProps4.xml><?xml version="1.0" encoding="utf-8"?>
<ds:datastoreItem xmlns:ds="http://schemas.openxmlformats.org/officeDocument/2006/customXml" ds:itemID="{8560FC49-D406-43DC-9F76-0F3642981B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75e844-c6ea-4c5d-9447-7eac30e22959"/>
    <ds:schemaRef ds:uri="8b868721-7ad1-47b7-bba7-108dae03098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26243495-5178-4284-8C26-403BDD6655C3}">
  <ds:schemaRefs>
    <ds:schemaRef ds:uri="http://schemas.microsoft.com/office/2006/metadata/properties"/>
    <ds:schemaRef ds:uri="http://schemas.microsoft.com/office/infopath/2007/PartnerControls"/>
    <ds:schemaRef ds:uri="8b868721-7ad1-47b7-bba7-108dae03098e"/>
    <ds:schemaRef ds:uri="c075e844-c6ea-4c5d-9447-7eac30e22959"/>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26</Pages>
  <Words>4100</Words>
  <Characters>23371</Characters>
  <Application>Microsoft Office Word</Application>
  <DocSecurity>0</DocSecurity>
  <Lines>194</Lines>
  <Paragraphs>54</Paragraphs>
  <ScaleCrop>false</ScaleCrop>
  <Company/>
  <LinksUpToDate>false</LinksUpToDate>
  <CharactersWithSpaces>27417</CharactersWithSpaces>
  <SharedDoc>false</SharedDoc>
  <HLinks>
    <vt:vector size="126" baseType="variant">
      <vt:variant>
        <vt:i4>2686986</vt:i4>
      </vt:variant>
      <vt:variant>
        <vt:i4>84</vt:i4>
      </vt:variant>
      <vt:variant>
        <vt:i4>0</vt:i4>
      </vt:variant>
      <vt:variant>
        <vt:i4>5</vt:i4>
      </vt:variant>
      <vt:variant>
        <vt:lpwstr>mailto:katie.ablett@glendon.yorku.ca</vt:lpwstr>
      </vt:variant>
      <vt:variant>
        <vt:lpwstr/>
      </vt:variant>
      <vt:variant>
        <vt:i4>7405631</vt:i4>
      </vt:variant>
      <vt:variant>
        <vt:i4>81</vt:i4>
      </vt:variant>
      <vt:variant>
        <vt:i4>0</vt:i4>
      </vt:variant>
      <vt:variant>
        <vt:i4>5</vt:i4>
      </vt:variant>
      <vt:variant>
        <vt:lpwstr>http://www.glendon.yorku.ca/activezvosneurones</vt:lpwstr>
      </vt:variant>
      <vt:variant>
        <vt:lpwstr/>
      </vt:variant>
      <vt:variant>
        <vt:i4>3997800</vt:i4>
      </vt:variant>
      <vt:variant>
        <vt:i4>78</vt:i4>
      </vt:variant>
      <vt:variant>
        <vt:i4>0</vt:i4>
      </vt:variant>
      <vt:variant>
        <vt:i4>5</vt:i4>
      </vt:variant>
      <vt:variant>
        <vt:lpwstr>https://www.newworldencyclopedia.org/entry/Triangle</vt:lpwstr>
      </vt:variant>
      <vt:variant>
        <vt:lpwstr/>
      </vt:variant>
      <vt:variant>
        <vt:i4>3866747</vt:i4>
      </vt:variant>
      <vt:variant>
        <vt:i4>75</vt:i4>
      </vt:variant>
      <vt:variant>
        <vt:i4>0</vt:i4>
      </vt:variant>
      <vt:variant>
        <vt:i4>5</vt:i4>
      </vt:variant>
      <vt:variant>
        <vt:lpwstr>https://denormandiegroupe602.wordpress.com/2018/10/27/les-triangles-et-les-angles-revision/</vt:lpwstr>
      </vt:variant>
      <vt:variant>
        <vt:lpwstr/>
      </vt:variant>
      <vt:variant>
        <vt:i4>3145779</vt:i4>
      </vt:variant>
      <vt:variant>
        <vt:i4>72</vt:i4>
      </vt:variant>
      <vt:variant>
        <vt:i4>0</vt:i4>
      </vt:variant>
      <vt:variant>
        <vt:i4>5</vt:i4>
      </vt:variant>
      <vt:variant>
        <vt:lpwstr>https://www.youtube.com/watch?v=3jBMymLI8ls</vt:lpwstr>
      </vt:variant>
      <vt:variant>
        <vt:lpwstr/>
      </vt:variant>
      <vt:variant>
        <vt:i4>7798905</vt:i4>
      </vt:variant>
      <vt:variant>
        <vt:i4>69</vt:i4>
      </vt:variant>
      <vt:variant>
        <vt:i4>0</vt:i4>
      </vt:variant>
      <vt:variant>
        <vt:i4>5</vt:i4>
      </vt:variant>
      <vt:variant>
        <vt:lpwstr>https://www.youtube.com/watch?v=OCi2-OiwtaQ</vt:lpwstr>
      </vt:variant>
      <vt:variant>
        <vt:lpwstr/>
      </vt:variant>
      <vt:variant>
        <vt:i4>5111879</vt:i4>
      </vt:variant>
      <vt:variant>
        <vt:i4>66</vt:i4>
      </vt:variant>
      <vt:variant>
        <vt:i4>0</vt:i4>
      </vt:variant>
      <vt:variant>
        <vt:i4>5</vt:i4>
      </vt:variant>
      <vt:variant>
        <vt:lpwstr>https://educationisaround.com/sohcahtoa/</vt:lpwstr>
      </vt:variant>
      <vt:variant>
        <vt:lpwstr/>
      </vt:variant>
      <vt:variant>
        <vt:i4>5177366</vt:i4>
      </vt:variant>
      <vt:variant>
        <vt:i4>63</vt:i4>
      </vt:variant>
      <vt:variant>
        <vt:i4>0</vt:i4>
      </vt:variant>
      <vt:variant>
        <vt:i4>5</vt:i4>
      </vt:variant>
      <vt:variant>
        <vt:lpwstr>https://www.youtube.com/watch?v=zPvzJsVFDgk&amp;t=2s</vt:lpwstr>
      </vt:variant>
      <vt:variant>
        <vt:lpwstr/>
      </vt:variant>
      <vt:variant>
        <vt:i4>6029403</vt:i4>
      </vt:variant>
      <vt:variant>
        <vt:i4>60</vt:i4>
      </vt:variant>
      <vt:variant>
        <vt:i4>0</vt:i4>
      </vt:variant>
      <vt:variant>
        <vt:i4>5</vt:i4>
      </vt:variant>
      <vt:variant>
        <vt:lpwstr>https://www.khanacademy.org/math/trigonometry/trigonometry-right-triangles/sine-and-cosine-of-complementary-angles/a/trig-ratios-of-special-triangles</vt:lpwstr>
      </vt:variant>
      <vt:variant>
        <vt:lpwstr/>
      </vt:variant>
      <vt:variant>
        <vt:i4>6029403</vt:i4>
      </vt:variant>
      <vt:variant>
        <vt:i4>57</vt:i4>
      </vt:variant>
      <vt:variant>
        <vt:i4>0</vt:i4>
      </vt:variant>
      <vt:variant>
        <vt:i4>5</vt:i4>
      </vt:variant>
      <vt:variant>
        <vt:lpwstr>https://www.khanacademy.org/math/trigonometry/trigonometry-right-triangles/sine-and-cosine-of-complementary-angles/a/trig-ratios-of-special-triangles</vt:lpwstr>
      </vt:variant>
      <vt:variant>
        <vt:lpwstr/>
      </vt:variant>
      <vt:variant>
        <vt:i4>3342375</vt:i4>
      </vt:variant>
      <vt:variant>
        <vt:i4>54</vt:i4>
      </vt:variant>
      <vt:variant>
        <vt:i4>0</vt:i4>
      </vt:variant>
      <vt:variant>
        <vt:i4>5</vt:i4>
      </vt:variant>
      <vt:variant>
        <vt:lpwstr>https://fr.khanacademy.org/math/geometry/hs-geo-trig</vt:lpwstr>
      </vt:variant>
      <vt:variant>
        <vt:lpwstr>hs-geo-special-right-triangles</vt:lpwstr>
      </vt:variant>
      <vt:variant>
        <vt:i4>4849685</vt:i4>
      </vt:variant>
      <vt:variant>
        <vt:i4>51</vt:i4>
      </vt:variant>
      <vt:variant>
        <vt:i4>0</vt:i4>
      </vt:variant>
      <vt:variant>
        <vt:i4>5</vt:i4>
      </vt:variant>
      <vt:variant>
        <vt:lpwstr>https://forms.office.com/Pages/ResponsePage.aspx?id=GBNTNBFw1E-H8KQ4FsSb0EwfnQOE4vtJgtg6zg45P9ZUQUVZWVc0U0oyNDVZQTVBU1dWQUZORlQ5UC4u</vt:lpwstr>
      </vt:variant>
      <vt:variant>
        <vt:lpwstr/>
      </vt:variant>
      <vt:variant>
        <vt:i4>4784151</vt:i4>
      </vt:variant>
      <vt:variant>
        <vt:i4>48</vt:i4>
      </vt:variant>
      <vt:variant>
        <vt:i4>0</vt:i4>
      </vt:variant>
      <vt:variant>
        <vt:i4>5</vt:i4>
      </vt:variant>
      <vt:variant>
        <vt:lpwstr>https://forms.office.com/Pages/ResponsePage.aspx?id=GBNTNBFw1E-H8KQ4FsSb0EwfnQOE4vtJgtg6zg45P9ZURVlGTTNDWlZRUEZLMTU3T0pEWDFFWjUxQy4u</vt:lpwstr>
      </vt:variant>
      <vt:variant>
        <vt:lpwstr/>
      </vt:variant>
      <vt:variant>
        <vt:i4>4325395</vt:i4>
      </vt:variant>
      <vt:variant>
        <vt:i4>45</vt:i4>
      </vt:variant>
      <vt:variant>
        <vt:i4>0</vt:i4>
      </vt:variant>
      <vt:variant>
        <vt:i4>5</vt:i4>
      </vt:variant>
      <vt:variant>
        <vt:lpwstr>https://docs.google.com/forms/d/e/1FAIpQLSelRK0ezMGmUbGOqiHA7Kwlu9YZGxu0cTO2L_aUykjd6psxxw/viewform?usp=sf_link</vt:lpwstr>
      </vt:variant>
      <vt:variant>
        <vt:lpwstr/>
      </vt:variant>
      <vt:variant>
        <vt:i4>1441840</vt:i4>
      </vt:variant>
      <vt:variant>
        <vt:i4>38</vt:i4>
      </vt:variant>
      <vt:variant>
        <vt:i4>0</vt:i4>
      </vt:variant>
      <vt:variant>
        <vt:i4>5</vt:i4>
      </vt:variant>
      <vt:variant>
        <vt:lpwstr/>
      </vt:variant>
      <vt:variant>
        <vt:lpwstr>_Toc103010312</vt:lpwstr>
      </vt:variant>
      <vt:variant>
        <vt:i4>1441840</vt:i4>
      </vt:variant>
      <vt:variant>
        <vt:i4>32</vt:i4>
      </vt:variant>
      <vt:variant>
        <vt:i4>0</vt:i4>
      </vt:variant>
      <vt:variant>
        <vt:i4>5</vt:i4>
      </vt:variant>
      <vt:variant>
        <vt:lpwstr/>
      </vt:variant>
      <vt:variant>
        <vt:lpwstr>_Toc103010311</vt:lpwstr>
      </vt:variant>
      <vt:variant>
        <vt:i4>1441840</vt:i4>
      </vt:variant>
      <vt:variant>
        <vt:i4>26</vt:i4>
      </vt:variant>
      <vt:variant>
        <vt:i4>0</vt:i4>
      </vt:variant>
      <vt:variant>
        <vt:i4>5</vt:i4>
      </vt:variant>
      <vt:variant>
        <vt:lpwstr/>
      </vt:variant>
      <vt:variant>
        <vt:lpwstr>_Toc103010310</vt:lpwstr>
      </vt:variant>
      <vt:variant>
        <vt:i4>1507376</vt:i4>
      </vt:variant>
      <vt:variant>
        <vt:i4>20</vt:i4>
      </vt:variant>
      <vt:variant>
        <vt:i4>0</vt:i4>
      </vt:variant>
      <vt:variant>
        <vt:i4>5</vt:i4>
      </vt:variant>
      <vt:variant>
        <vt:lpwstr/>
      </vt:variant>
      <vt:variant>
        <vt:lpwstr>_Toc103010309</vt:lpwstr>
      </vt:variant>
      <vt:variant>
        <vt:i4>1507376</vt:i4>
      </vt:variant>
      <vt:variant>
        <vt:i4>14</vt:i4>
      </vt:variant>
      <vt:variant>
        <vt:i4>0</vt:i4>
      </vt:variant>
      <vt:variant>
        <vt:i4>5</vt:i4>
      </vt:variant>
      <vt:variant>
        <vt:lpwstr/>
      </vt:variant>
      <vt:variant>
        <vt:lpwstr>_Toc103010308</vt:lpwstr>
      </vt:variant>
      <vt:variant>
        <vt:i4>1507376</vt:i4>
      </vt:variant>
      <vt:variant>
        <vt:i4>8</vt:i4>
      </vt:variant>
      <vt:variant>
        <vt:i4>0</vt:i4>
      </vt:variant>
      <vt:variant>
        <vt:i4>5</vt:i4>
      </vt:variant>
      <vt:variant>
        <vt:lpwstr/>
      </vt:variant>
      <vt:variant>
        <vt:lpwstr>_Toc103010307</vt:lpwstr>
      </vt:variant>
      <vt:variant>
        <vt:i4>1507376</vt:i4>
      </vt:variant>
      <vt:variant>
        <vt:i4>2</vt:i4>
      </vt:variant>
      <vt:variant>
        <vt:i4>0</vt:i4>
      </vt:variant>
      <vt:variant>
        <vt:i4>5</vt:i4>
      </vt:variant>
      <vt:variant>
        <vt:lpwstr/>
      </vt:variant>
      <vt:variant>
        <vt:lpwstr>_Toc103010306</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Aleksandar Golijanin</dc:creator>
  <cp:keywords/>
  <cp:lastModifiedBy>Alain Saleh</cp:lastModifiedBy>
  <cp:revision>12</cp:revision>
  <cp:lastPrinted>2022-05-10T00:14:00Z</cp:lastPrinted>
  <dcterms:created xsi:type="dcterms:W3CDTF">2022-05-10T01:56:00Z</dcterms:created>
  <dcterms:modified xsi:type="dcterms:W3CDTF">2022-05-23T20:38:00Z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0x010100D4E45D5FD32B774BA3DF66EC1F99201B</vt:lpwstr>
  </property>
  <property fmtid="{D5CDD505-2E9C-101B-9397-08002B2CF9AE}" pid="3" name="MediaServiceImageTags">
    <vt:lpwstr/>
  </property>
</Properties>
</file>