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32" r:id="rId1"/>
  </p:sldMasterIdLst>
  <p:notesMasterIdLst>
    <p:notesMasterId r:id="rId15"/>
  </p:notesMasterIdLst>
  <p:sldIdLst>
    <p:sldId id="262" r:id="rId2"/>
    <p:sldId id="288" r:id="rId3"/>
    <p:sldId id="277" r:id="rId4"/>
    <p:sldId id="261" r:id="rId5"/>
    <p:sldId id="260" r:id="rId6"/>
    <p:sldId id="267" r:id="rId7"/>
    <p:sldId id="279" r:id="rId8"/>
    <p:sldId id="287" r:id="rId9"/>
    <p:sldId id="283" r:id="rId10"/>
    <p:sldId id="284" r:id="rId11"/>
    <p:sldId id="278" r:id="rId12"/>
    <p:sldId id="286" r:id="rId13"/>
    <p:sldId id="282"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895" autoAdjust="0"/>
  </p:normalViewPr>
  <p:slideViewPr>
    <p:cSldViewPr>
      <p:cViewPr varScale="1">
        <p:scale>
          <a:sx n="68" d="100"/>
          <a:sy n="68" d="100"/>
        </p:scale>
        <p:origin x="-1446"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CFA4F4D-69BB-4948-BCA9-7499200ECBD6}" type="datetimeFigureOut">
              <a:rPr lang="en-CA" smtClean="0"/>
              <a:t>2013-11-08</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C461FFD-D84C-4108-9CC3-030559CA3F9D}" type="slidenum">
              <a:rPr lang="en-CA" smtClean="0"/>
              <a:t>‹#›</a:t>
            </a:fld>
            <a:endParaRPr lang="en-CA"/>
          </a:p>
        </p:txBody>
      </p:sp>
    </p:spTree>
    <p:extLst>
      <p:ext uri="{BB962C8B-B14F-4D97-AF65-F5344CB8AC3E}">
        <p14:creationId xmlns:p14="http://schemas.microsoft.com/office/powerpoint/2010/main" val="3568909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A digital archive was created to commemorate the life and legacy of Dr. R. L. Jefferies. This project grew into the Churchill Community of Knowledge, in partnership with the Churchill Northern Studies Centre (CNSC) to preserve the research of the area.</a:t>
            </a:r>
          </a:p>
          <a:p>
            <a:r>
              <a:rPr lang="en-CA" dirty="0" smtClean="0"/>
              <a:t>These archives are housed on York University’s institutional repository, </a:t>
            </a:r>
            <a:r>
              <a:rPr lang="en-CA" dirty="0" err="1" smtClean="0"/>
              <a:t>Yorkspace</a:t>
            </a:r>
            <a:r>
              <a:rPr lang="en-CA" dirty="0" smtClean="0"/>
              <a:t>.</a:t>
            </a:r>
          </a:p>
        </p:txBody>
      </p:sp>
      <p:sp>
        <p:nvSpPr>
          <p:cNvPr id="4" name="Slide Number Placeholder 3"/>
          <p:cNvSpPr>
            <a:spLocks noGrp="1"/>
          </p:cNvSpPr>
          <p:nvPr>
            <p:ph type="sldNum" sz="quarter" idx="10"/>
          </p:nvPr>
        </p:nvSpPr>
        <p:spPr/>
        <p:txBody>
          <a:bodyPr/>
          <a:lstStyle/>
          <a:p>
            <a:fld id="{1C461FFD-D84C-4108-9CC3-030559CA3F9D}" type="slidenum">
              <a:rPr lang="en-CA" smtClean="0"/>
              <a:t>2</a:t>
            </a:fld>
            <a:endParaRPr lang="en-CA"/>
          </a:p>
        </p:txBody>
      </p:sp>
    </p:spTree>
    <p:extLst>
      <p:ext uri="{BB962C8B-B14F-4D97-AF65-F5344CB8AC3E}">
        <p14:creationId xmlns:p14="http://schemas.microsoft.com/office/powerpoint/2010/main" val="25892664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A digital archive was created to commemorate the life and legacy of Dr. R. L. Jefferies. This project grew into the Churchill Community of Knowledge, in partnership with the Churchill Northern Studies Centre (CNSC) to preserve the research of the area.</a:t>
            </a:r>
          </a:p>
          <a:p>
            <a:r>
              <a:rPr lang="en-CA" dirty="0" smtClean="0"/>
              <a:t>These archives are housed on York University’s institutional repository, </a:t>
            </a:r>
            <a:r>
              <a:rPr lang="en-CA" dirty="0" err="1" smtClean="0"/>
              <a:t>Yorkspace</a:t>
            </a:r>
            <a:r>
              <a:rPr lang="en-CA" dirty="0" smtClean="0"/>
              <a:t>.</a:t>
            </a:r>
          </a:p>
        </p:txBody>
      </p:sp>
      <p:sp>
        <p:nvSpPr>
          <p:cNvPr id="4" name="Slide Number Placeholder 3"/>
          <p:cNvSpPr>
            <a:spLocks noGrp="1"/>
          </p:cNvSpPr>
          <p:nvPr>
            <p:ph type="sldNum" sz="quarter" idx="10"/>
          </p:nvPr>
        </p:nvSpPr>
        <p:spPr/>
        <p:txBody>
          <a:bodyPr/>
          <a:lstStyle/>
          <a:p>
            <a:fld id="{1C461FFD-D84C-4108-9CC3-030559CA3F9D}" type="slidenum">
              <a:rPr lang="en-CA" smtClean="0"/>
              <a:t>3</a:t>
            </a:fld>
            <a:endParaRPr lang="en-CA"/>
          </a:p>
        </p:txBody>
      </p:sp>
    </p:spTree>
    <p:extLst>
      <p:ext uri="{BB962C8B-B14F-4D97-AF65-F5344CB8AC3E}">
        <p14:creationId xmlns:p14="http://schemas.microsoft.com/office/powerpoint/2010/main" val="25892664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These</a:t>
            </a:r>
            <a:r>
              <a:rPr lang="en-CA" baseline="0" dirty="0" smtClean="0"/>
              <a:t> collections are housed in </a:t>
            </a:r>
            <a:r>
              <a:rPr lang="en-CA" baseline="0" dirty="0" err="1" smtClean="0"/>
              <a:t>Yorkspace</a:t>
            </a:r>
            <a:r>
              <a:rPr lang="en-CA" baseline="0" dirty="0" smtClean="0"/>
              <a:t>, York University’s institutional repository</a:t>
            </a:r>
            <a:endParaRPr lang="en-CA" dirty="0"/>
          </a:p>
        </p:txBody>
      </p:sp>
      <p:sp>
        <p:nvSpPr>
          <p:cNvPr id="4" name="Slide Number Placeholder 3"/>
          <p:cNvSpPr>
            <a:spLocks noGrp="1"/>
          </p:cNvSpPr>
          <p:nvPr>
            <p:ph type="sldNum" sz="quarter" idx="10"/>
          </p:nvPr>
        </p:nvSpPr>
        <p:spPr/>
        <p:txBody>
          <a:bodyPr/>
          <a:lstStyle/>
          <a:p>
            <a:fld id="{1C461FFD-D84C-4108-9CC3-030559CA3F9D}" type="slidenum">
              <a:rPr lang="en-CA" smtClean="0"/>
              <a:t>4</a:t>
            </a:fld>
            <a:endParaRPr lang="en-CA"/>
          </a:p>
        </p:txBody>
      </p:sp>
    </p:spTree>
    <p:extLst>
      <p:ext uri="{BB962C8B-B14F-4D97-AF65-F5344CB8AC3E}">
        <p14:creationId xmlns:p14="http://schemas.microsoft.com/office/powerpoint/2010/main" val="11404940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1C461FFD-D84C-4108-9CC3-030559CA3F9D}" type="slidenum">
              <a:rPr lang="en-CA" smtClean="0"/>
              <a:t>6</a:t>
            </a:fld>
            <a:endParaRPr lang="en-CA"/>
          </a:p>
        </p:txBody>
      </p:sp>
    </p:spTree>
    <p:extLst>
      <p:ext uri="{BB962C8B-B14F-4D97-AF65-F5344CB8AC3E}">
        <p14:creationId xmlns:p14="http://schemas.microsoft.com/office/powerpoint/2010/main" val="33507831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solidFill>
                  <a:srgbClr val="000000"/>
                </a:solidFill>
              </a:rPr>
              <a:t>Highly specialized Kodachrome scanner used</a:t>
            </a:r>
          </a:p>
          <a:p>
            <a:endParaRPr lang="en-US" dirty="0"/>
          </a:p>
        </p:txBody>
      </p:sp>
      <p:sp>
        <p:nvSpPr>
          <p:cNvPr id="4" name="Slide Number Placeholder 3"/>
          <p:cNvSpPr>
            <a:spLocks noGrp="1"/>
          </p:cNvSpPr>
          <p:nvPr>
            <p:ph type="sldNum" sz="quarter" idx="10"/>
          </p:nvPr>
        </p:nvSpPr>
        <p:spPr/>
        <p:txBody>
          <a:bodyPr/>
          <a:lstStyle/>
          <a:p>
            <a:fld id="{1C461FFD-D84C-4108-9CC3-030559CA3F9D}" type="slidenum">
              <a:rPr lang="en-CA" smtClean="0"/>
              <a:t>12</a:t>
            </a:fld>
            <a:endParaRPr lang="en-CA"/>
          </a:p>
        </p:txBody>
      </p:sp>
    </p:spTree>
    <p:extLst>
      <p:ext uri="{BB962C8B-B14F-4D97-AF65-F5344CB8AC3E}">
        <p14:creationId xmlns:p14="http://schemas.microsoft.com/office/powerpoint/2010/main" val="21408626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E7D101BA-5FBE-45AC-90A9-C91CBA543A75}" type="datetimeFigureOut">
              <a:rPr lang="en-CA" smtClean="0"/>
              <a:t>2013-11-08</a:t>
            </a:fld>
            <a:endParaRPr lang="en-CA"/>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CA"/>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08EA2A61-0DAB-467F-B268-99144F734AA1}" type="slidenum">
              <a:rPr lang="en-CA" smtClean="0"/>
              <a:t>‹#›</a:t>
            </a:fld>
            <a:endParaRPr lang="en-CA"/>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7D101BA-5FBE-45AC-90A9-C91CBA543A75}" type="datetimeFigureOut">
              <a:rPr lang="en-CA" smtClean="0"/>
              <a:t>2013-11-08</a:t>
            </a:fld>
            <a:endParaRPr lang="en-CA"/>
          </a:p>
        </p:txBody>
      </p:sp>
      <p:sp>
        <p:nvSpPr>
          <p:cNvPr id="5" name="Footer Placeholder 4"/>
          <p:cNvSpPr>
            <a:spLocks noGrp="1"/>
          </p:cNvSpPr>
          <p:nvPr>
            <p:ph type="ftr" sz="quarter" idx="11"/>
          </p:nvPr>
        </p:nvSpPr>
        <p:spPr/>
        <p:txBody>
          <a:bodyPr/>
          <a:lstStyle>
            <a:extLst/>
          </a:lstStyle>
          <a:p>
            <a:endParaRPr lang="en-CA"/>
          </a:p>
        </p:txBody>
      </p:sp>
      <p:sp>
        <p:nvSpPr>
          <p:cNvPr id="6" name="Slide Number Placeholder 5"/>
          <p:cNvSpPr>
            <a:spLocks noGrp="1"/>
          </p:cNvSpPr>
          <p:nvPr>
            <p:ph type="sldNum" sz="quarter" idx="12"/>
          </p:nvPr>
        </p:nvSpPr>
        <p:spPr/>
        <p:txBody>
          <a:bodyPr/>
          <a:lstStyle>
            <a:extLst/>
          </a:lstStyle>
          <a:p>
            <a:fld id="{08EA2A61-0DAB-467F-B268-99144F734AA1}" type="slidenum">
              <a:rPr lang="en-CA" smtClean="0"/>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E7D101BA-5FBE-45AC-90A9-C91CBA543A75}" type="datetimeFigureOut">
              <a:rPr lang="en-CA" smtClean="0"/>
              <a:t>2013-11-08</a:t>
            </a:fld>
            <a:endParaRPr lang="en-CA"/>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CA"/>
          </a:p>
        </p:txBody>
      </p:sp>
      <p:sp>
        <p:nvSpPr>
          <p:cNvPr id="6" name="Slide Number Placeholder 5"/>
          <p:cNvSpPr>
            <a:spLocks noGrp="1"/>
          </p:cNvSpPr>
          <p:nvPr>
            <p:ph type="sldNum" sz="quarter" idx="12"/>
          </p:nvPr>
        </p:nvSpPr>
        <p:spPr>
          <a:xfrm>
            <a:off x="6733952" y="6555112"/>
            <a:ext cx="588336" cy="228600"/>
          </a:xfrm>
        </p:spPr>
        <p:txBody>
          <a:bodyPr/>
          <a:lstStyle>
            <a:extLst/>
          </a:lstStyle>
          <a:p>
            <a:fld id="{08EA2A61-0DAB-467F-B268-99144F734AA1}" type="slidenum">
              <a:rPr lang="en-CA" smtClean="0"/>
              <a:t>‹#›</a:t>
            </a:fld>
            <a:endParaRPr lang="en-CA"/>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7D101BA-5FBE-45AC-90A9-C91CBA543A75}" type="datetimeFigureOut">
              <a:rPr lang="en-CA" smtClean="0"/>
              <a:t>2013-11-08</a:t>
            </a:fld>
            <a:endParaRPr lang="en-CA"/>
          </a:p>
        </p:txBody>
      </p:sp>
      <p:sp>
        <p:nvSpPr>
          <p:cNvPr id="6" name="Footer Placeholder 5"/>
          <p:cNvSpPr>
            <a:spLocks noGrp="1"/>
          </p:cNvSpPr>
          <p:nvPr>
            <p:ph type="ftr" sz="quarter" idx="11"/>
          </p:nvPr>
        </p:nvSpPr>
        <p:spPr/>
        <p:txBody>
          <a:bodyPr/>
          <a:lstStyle>
            <a:extLst/>
          </a:lstStyle>
          <a:p>
            <a:endParaRPr lang="en-CA"/>
          </a:p>
        </p:txBody>
      </p:sp>
      <p:sp>
        <p:nvSpPr>
          <p:cNvPr id="7" name="Slide Number Placeholder 6"/>
          <p:cNvSpPr>
            <a:spLocks noGrp="1"/>
          </p:cNvSpPr>
          <p:nvPr>
            <p:ph type="sldNum" sz="quarter" idx="12"/>
          </p:nvPr>
        </p:nvSpPr>
        <p:spPr/>
        <p:txBody>
          <a:bodyPr/>
          <a:lstStyle>
            <a:extLst/>
          </a:lstStyle>
          <a:p>
            <a:fld id="{08EA2A61-0DAB-467F-B268-99144F734AA1}" type="slidenum">
              <a:rPr lang="en-CA" smtClean="0"/>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E7D101BA-5FBE-45AC-90A9-C91CBA543A75}" type="datetimeFigureOut">
              <a:rPr lang="en-CA" smtClean="0"/>
              <a:t>2013-11-08</a:t>
            </a:fld>
            <a:endParaRPr lang="en-CA"/>
          </a:p>
        </p:txBody>
      </p:sp>
      <p:sp>
        <p:nvSpPr>
          <p:cNvPr id="8" name="Footer Placeholder 7"/>
          <p:cNvSpPr>
            <a:spLocks noGrp="1"/>
          </p:cNvSpPr>
          <p:nvPr>
            <p:ph type="ftr" sz="quarter" idx="11"/>
          </p:nvPr>
        </p:nvSpPr>
        <p:spPr/>
        <p:txBody>
          <a:bodyPr/>
          <a:lstStyle>
            <a:extLst/>
          </a:lstStyle>
          <a:p>
            <a:endParaRPr lang="en-CA"/>
          </a:p>
        </p:txBody>
      </p:sp>
      <p:sp>
        <p:nvSpPr>
          <p:cNvPr id="9" name="Slide Number Placeholder 8"/>
          <p:cNvSpPr>
            <a:spLocks noGrp="1"/>
          </p:cNvSpPr>
          <p:nvPr>
            <p:ph type="sldNum" sz="quarter" idx="12"/>
          </p:nvPr>
        </p:nvSpPr>
        <p:spPr/>
        <p:txBody>
          <a:bodyPr/>
          <a:lstStyle>
            <a:extLst/>
          </a:lstStyle>
          <a:p>
            <a:fld id="{08EA2A61-0DAB-467F-B268-99144F734AA1}" type="slidenum">
              <a:rPr lang="en-CA" smtClean="0"/>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E7D101BA-5FBE-45AC-90A9-C91CBA543A75}" type="datetimeFigureOut">
              <a:rPr lang="en-CA" smtClean="0"/>
              <a:t>2013-11-08</a:t>
            </a:fld>
            <a:endParaRPr lang="en-CA"/>
          </a:p>
        </p:txBody>
      </p:sp>
      <p:sp>
        <p:nvSpPr>
          <p:cNvPr id="4" name="Footer Placeholder 3"/>
          <p:cNvSpPr>
            <a:spLocks noGrp="1"/>
          </p:cNvSpPr>
          <p:nvPr>
            <p:ph type="ftr" sz="quarter" idx="11"/>
          </p:nvPr>
        </p:nvSpPr>
        <p:spPr/>
        <p:txBody>
          <a:bodyPr/>
          <a:lstStyle>
            <a:extLst/>
          </a:lstStyle>
          <a:p>
            <a:endParaRPr lang="en-CA"/>
          </a:p>
        </p:txBody>
      </p:sp>
      <p:sp>
        <p:nvSpPr>
          <p:cNvPr id="5" name="Slide Number Placeholder 4"/>
          <p:cNvSpPr>
            <a:spLocks noGrp="1"/>
          </p:cNvSpPr>
          <p:nvPr>
            <p:ph type="sldNum" sz="quarter" idx="12"/>
          </p:nvPr>
        </p:nvSpPr>
        <p:spPr/>
        <p:txBody>
          <a:bodyPr/>
          <a:lstStyle>
            <a:extLst/>
          </a:lstStyle>
          <a:p>
            <a:fld id="{08EA2A61-0DAB-467F-B268-99144F734AA1}" type="slidenum">
              <a:rPr lang="en-CA" smtClean="0"/>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E7D101BA-5FBE-45AC-90A9-C91CBA543A75}" type="datetimeFigureOut">
              <a:rPr lang="en-CA" smtClean="0"/>
              <a:t>2013-11-08</a:t>
            </a:fld>
            <a:endParaRPr lang="en-CA"/>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CA"/>
          </a:p>
        </p:txBody>
      </p:sp>
      <p:sp>
        <p:nvSpPr>
          <p:cNvPr id="4" name="Slide Number Placeholder 3"/>
          <p:cNvSpPr>
            <a:spLocks noGrp="1"/>
          </p:cNvSpPr>
          <p:nvPr>
            <p:ph type="sldNum" sz="quarter" idx="12"/>
          </p:nvPr>
        </p:nvSpPr>
        <p:spPr/>
        <p:txBody>
          <a:bodyPr/>
          <a:lstStyle>
            <a:extLst/>
          </a:lstStyle>
          <a:p>
            <a:fld id="{08EA2A61-0DAB-467F-B268-99144F734AA1}" type="slidenum">
              <a:rPr lang="en-CA" smtClean="0"/>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7D101BA-5FBE-45AC-90A9-C91CBA543A75}" type="datetimeFigureOut">
              <a:rPr lang="en-CA" smtClean="0"/>
              <a:t>2013-11-08</a:t>
            </a:fld>
            <a:endParaRPr lang="en-CA"/>
          </a:p>
        </p:txBody>
      </p:sp>
      <p:sp>
        <p:nvSpPr>
          <p:cNvPr id="6" name="Footer Placeholder 5"/>
          <p:cNvSpPr>
            <a:spLocks noGrp="1"/>
          </p:cNvSpPr>
          <p:nvPr>
            <p:ph type="ftr" sz="quarter" idx="11"/>
          </p:nvPr>
        </p:nvSpPr>
        <p:spPr/>
        <p:txBody>
          <a:bodyPr/>
          <a:lstStyle>
            <a:extLst/>
          </a:lstStyle>
          <a:p>
            <a:endParaRPr lang="en-CA"/>
          </a:p>
        </p:txBody>
      </p:sp>
      <p:sp>
        <p:nvSpPr>
          <p:cNvPr id="7" name="Slide Number Placeholder 6"/>
          <p:cNvSpPr>
            <a:spLocks noGrp="1"/>
          </p:cNvSpPr>
          <p:nvPr>
            <p:ph type="sldNum" sz="quarter" idx="12"/>
          </p:nvPr>
        </p:nvSpPr>
        <p:spPr/>
        <p:txBody>
          <a:bodyPr/>
          <a:lstStyle>
            <a:extLst/>
          </a:lstStyle>
          <a:p>
            <a:fld id="{08EA2A61-0DAB-467F-B268-99144F734AA1}" type="slidenum">
              <a:rPr lang="en-CA" smtClean="0"/>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extLst/>
          </a:lstStyle>
          <a:p>
            <a:fld id="{E7D101BA-5FBE-45AC-90A9-C91CBA543A75}" type="datetimeFigureOut">
              <a:rPr lang="en-CA" smtClean="0"/>
              <a:t>2013-11-08</a:t>
            </a:fld>
            <a:endParaRPr lang="en-CA"/>
          </a:p>
        </p:txBody>
      </p:sp>
      <p:sp>
        <p:nvSpPr>
          <p:cNvPr id="6" name="Footer Placeholder 5"/>
          <p:cNvSpPr>
            <a:spLocks noGrp="1"/>
          </p:cNvSpPr>
          <p:nvPr>
            <p:ph type="ftr" sz="quarter" idx="11"/>
          </p:nvPr>
        </p:nvSpPr>
        <p:spPr/>
        <p:txBody>
          <a:bodyPr/>
          <a:lstStyle>
            <a:extLst/>
          </a:lstStyle>
          <a:p>
            <a:endParaRPr lang="en-CA"/>
          </a:p>
        </p:txBody>
      </p:sp>
      <p:sp>
        <p:nvSpPr>
          <p:cNvPr id="7" name="Slide Number Placeholder 6"/>
          <p:cNvSpPr>
            <a:spLocks noGrp="1"/>
          </p:cNvSpPr>
          <p:nvPr>
            <p:ph type="sldNum" sz="quarter" idx="12"/>
          </p:nvPr>
        </p:nvSpPr>
        <p:spPr/>
        <p:txBody>
          <a:bodyPr/>
          <a:lstStyle>
            <a:extLst/>
          </a:lstStyle>
          <a:p>
            <a:fld id="{08EA2A61-0DAB-467F-B268-99144F734AA1}" type="slidenum">
              <a:rPr lang="en-CA" smtClean="0"/>
              <a:t>‹#›</a:t>
            </a:fld>
            <a:endParaRPr lang="en-CA"/>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7D101BA-5FBE-45AC-90A9-C91CBA543A75}" type="datetimeFigureOut">
              <a:rPr lang="en-CA" smtClean="0"/>
              <a:t>2013-11-08</a:t>
            </a:fld>
            <a:endParaRPr lang="en-CA"/>
          </a:p>
        </p:txBody>
      </p:sp>
      <p:sp>
        <p:nvSpPr>
          <p:cNvPr id="5" name="Footer Placeholder 4"/>
          <p:cNvSpPr>
            <a:spLocks noGrp="1"/>
          </p:cNvSpPr>
          <p:nvPr>
            <p:ph type="ftr" sz="quarter" idx="11"/>
          </p:nvPr>
        </p:nvSpPr>
        <p:spPr/>
        <p:txBody>
          <a:bodyPr/>
          <a:lstStyle>
            <a:extLst/>
          </a:lstStyle>
          <a:p>
            <a:endParaRPr lang="en-CA"/>
          </a:p>
        </p:txBody>
      </p:sp>
      <p:sp>
        <p:nvSpPr>
          <p:cNvPr id="6" name="Slide Number Placeholder 5"/>
          <p:cNvSpPr>
            <a:spLocks noGrp="1"/>
          </p:cNvSpPr>
          <p:nvPr>
            <p:ph type="sldNum" sz="quarter" idx="12"/>
          </p:nvPr>
        </p:nvSpPr>
        <p:spPr/>
        <p:txBody>
          <a:bodyPr/>
          <a:lstStyle>
            <a:extLst/>
          </a:lstStyle>
          <a:p>
            <a:fld id="{08EA2A61-0DAB-467F-B268-99144F734AA1}" type="slidenum">
              <a:rPr lang="en-CA" smtClean="0"/>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2"/>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extLst/>
          </a:lstStyle>
          <a:p>
            <a:fld id="{E7D101BA-5FBE-45AC-90A9-C91CBA543A75}" type="datetimeFigureOut">
              <a:rPr lang="en-CA" smtClean="0"/>
              <a:t>2013-11-08</a:t>
            </a:fld>
            <a:endParaRPr lang="en-CA"/>
          </a:p>
        </p:txBody>
      </p:sp>
      <p:sp>
        <p:nvSpPr>
          <p:cNvPr id="5" name="Footer Placeholder 4"/>
          <p:cNvSpPr>
            <a:spLocks noGrp="1"/>
          </p:cNvSpPr>
          <p:nvPr>
            <p:ph type="ftr" sz="quarter" idx="11"/>
          </p:nvPr>
        </p:nvSpPr>
        <p:spPr>
          <a:xfrm>
            <a:off x="457200" y="6556248"/>
            <a:ext cx="3657600" cy="228600"/>
          </a:xfrm>
        </p:spPr>
        <p:txBody>
          <a:bodyPr/>
          <a:lstStyle>
            <a:extLst/>
          </a:lstStyle>
          <a:p>
            <a:endParaRPr lang="en-CA"/>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08EA2A61-0DAB-467F-B268-99144F734AA1}" type="slidenum">
              <a:rPr lang="en-CA" smtClean="0"/>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E7D101BA-5FBE-45AC-90A9-C91CBA543A75}" type="datetimeFigureOut">
              <a:rPr lang="en-CA" smtClean="0"/>
              <a:t>2013-11-08</a:t>
            </a:fld>
            <a:endParaRPr lang="en-CA"/>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CA"/>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08EA2A61-0DAB-467F-B268-99144F734AA1}" type="slidenum">
              <a:rPr lang="en-CA" smtClean="0"/>
              <a:t>‹#›</a:t>
            </a:fld>
            <a:endParaRPr lang="en-CA"/>
          </a:p>
        </p:txBody>
      </p:sp>
    </p:spTree>
  </p:cSld>
  <p:clrMap bg1="lt1" tx1="dk1" bg2="lt2" tx2="dk2" accent1="accent1" accent2="accent2" accent3="accent3" accent4="accent4" accent5="accent5" accent6="accent6" hlink="hlink" folHlink="folHlink"/>
  <p:sldLayoutIdLst>
    <p:sldLayoutId id="2147484033"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jp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404664"/>
            <a:ext cx="7992888" cy="3528392"/>
          </a:xfrm>
        </p:spPr>
        <p:txBody>
          <a:bodyPr>
            <a:normAutofit fontScale="90000"/>
          </a:bodyPr>
          <a:lstStyle/>
          <a:p>
            <a:pPr algn="ctr"/>
            <a:r>
              <a:rPr lang="en-CA" sz="5300" dirty="0" smtClean="0">
                <a:solidFill>
                  <a:schemeClr val="tx2">
                    <a:lumMod val="75000"/>
                  </a:schemeClr>
                </a:solidFill>
              </a:rPr>
              <a:t>The Churchill Community of Knowledge</a:t>
            </a:r>
            <a:r>
              <a:rPr lang="en-CA" dirty="0" smtClean="0">
                <a:solidFill>
                  <a:schemeClr val="tx2">
                    <a:lumMod val="75000"/>
                  </a:schemeClr>
                </a:solidFill>
              </a:rPr>
              <a:t/>
            </a:r>
            <a:br>
              <a:rPr lang="en-CA" dirty="0" smtClean="0">
                <a:solidFill>
                  <a:schemeClr val="tx2">
                    <a:lumMod val="75000"/>
                  </a:schemeClr>
                </a:solidFill>
              </a:rPr>
            </a:br>
            <a:r>
              <a:rPr lang="en-CA" dirty="0" smtClean="0">
                <a:solidFill>
                  <a:schemeClr val="tx2">
                    <a:lumMod val="75000"/>
                  </a:schemeClr>
                </a:solidFill>
              </a:rPr>
              <a:t/>
            </a:r>
            <a:br>
              <a:rPr lang="en-CA" dirty="0" smtClean="0">
                <a:solidFill>
                  <a:schemeClr val="tx2">
                    <a:lumMod val="75000"/>
                  </a:schemeClr>
                </a:solidFill>
              </a:rPr>
            </a:br>
            <a:r>
              <a:rPr lang="en-CA" sz="2800" dirty="0" smtClean="0">
                <a:solidFill>
                  <a:schemeClr val="tx2">
                    <a:lumMod val="75000"/>
                  </a:schemeClr>
                </a:solidFill>
              </a:rPr>
              <a:t>An open Access Digital Archive</a:t>
            </a:r>
            <a:r>
              <a:rPr lang="en-CA" dirty="0">
                <a:solidFill>
                  <a:schemeClr val="tx2">
                    <a:lumMod val="75000"/>
                  </a:schemeClr>
                </a:solidFill>
              </a:rPr>
              <a:t/>
            </a:r>
            <a:br>
              <a:rPr lang="en-CA" dirty="0">
                <a:solidFill>
                  <a:schemeClr val="tx2">
                    <a:lumMod val="75000"/>
                  </a:schemeClr>
                </a:solidFill>
              </a:rPr>
            </a:br>
            <a:endParaRPr lang="en-CA" dirty="0">
              <a:solidFill>
                <a:schemeClr val="tx2">
                  <a:lumMod val="75000"/>
                </a:schemeClr>
              </a:solidFill>
            </a:endParaRPr>
          </a:p>
        </p:txBody>
      </p:sp>
      <p:sp>
        <p:nvSpPr>
          <p:cNvPr id="5" name="Content Placeholder 2"/>
          <p:cNvSpPr>
            <a:spLocks noGrp="1"/>
          </p:cNvSpPr>
          <p:nvPr>
            <p:ph idx="1"/>
          </p:nvPr>
        </p:nvSpPr>
        <p:spPr>
          <a:xfrm>
            <a:off x="539552" y="4581128"/>
            <a:ext cx="7239000" cy="1800200"/>
          </a:xfrm>
        </p:spPr>
        <p:txBody>
          <a:bodyPr>
            <a:normAutofit/>
          </a:bodyPr>
          <a:lstStyle/>
          <a:p>
            <a:pPr marL="0" indent="0" algn="ctr">
              <a:buNone/>
            </a:pPr>
            <a:r>
              <a:rPr lang="en-CA" dirty="0" err="1" smtClean="0">
                <a:solidFill>
                  <a:schemeClr val="tx2">
                    <a:lumMod val="75000"/>
                  </a:schemeClr>
                </a:solidFill>
              </a:rPr>
              <a:t>Netta</a:t>
            </a:r>
            <a:r>
              <a:rPr lang="en-CA" dirty="0" smtClean="0">
                <a:solidFill>
                  <a:schemeClr val="tx2">
                    <a:lumMod val="75000"/>
                  </a:schemeClr>
                </a:solidFill>
              </a:rPr>
              <a:t> </a:t>
            </a:r>
            <a:r>
              <a:rPr lang="en-CA" dirty="0" err="1" smtClean="0">
                <a:solidFill>
                  <a:schemeClr val="tx2">
                    <a:lumMod val="75000"/>
                  </a:schemeClr>
                </a:solidFill>
              </a:rPr>
              <a:t>Untershats</a:t>
            </a:r>
            <a:endParaRPr lang="en-CA" dirty="0" smtClean="0">
              <a:solidFill>
                <a:schemeClr val="tx2">
                  <a:lumMod val="75000"/>
                </a:schemeClr>
              </a:solidFill>
            </a:endParaRPr>
          </a:p>
          <a:p>
            <a:pPr marL="0" indent="0" algn="ctr">
              <a:buNone/>
            </a:pPr>
            <a:endParaRPr lang="en-CA" dirty="0" smtClean="0">
              <a:solidFill>
                <a:schemeClr val="tx2">
                  <a:lumMod val="75000"/>
                </a:schemeClr>
              </a:solidFill>
            </a:endParaRPr>
          </a:p>
          <a:p>
            <a:pPr marL="0" indent="0" algn="ctr">
              <a:buNone/>
            </a:pPr>
            <a:r>
              <a:rPr lang="en-CA" dirty="0" err="1" smtClean="0">
                <a:solidFill>
                  <a:schemeClr val="tx2">
                    <a:lumMod val="75000"/>
                  </a:schemeClr>
                </a:solidFill>
              </a:rPr>
              <a:t>Jeevika</a:t>
            </a:r>
            <a:r>
              <a:rPr lang="en-CA" dirty="0" smtClean="0">
                <a:solidFill>
                  <a:schemeClr val="tx2">
                    <a:lumMod val="75000"/>
                  </a:schemeClr>
                </a:solidFill>
              </a:rPr>
              <a:t> </a:t>
            </a:r>
            <a:r>
              <a:rPr lang="en-CA" dirty="0" err="1" smtClean="0">
                <a:solidFill>
                  <a:schemeClr val="tx2">
                    <a:lumMod val="75000"/>
                  </a:schemeClr>
                </a:solidFill>
              </a:rPr>
              <a:t>Sivakumaran</a:t>
            </a:r>
            <a:endParaRPr lang="en-CA" dirty="0" smtClean="0">
              <a:solidFill>
                <a:schemeClr val="tx2">
                  <a:lumMod val="75000"/>
                </a:schemeClr>
              </a:solidFill>
            </a:endParaRPr>
          </a:p>
        </p:txBody>
      </p:sp>
    </p:spTree>
    <p:extLst>
      <p:ext uri="{BB962C8B-B14F-4D97-AF65-F5344CB8AC3E}">
        <p14:creationId xmlns:p14="http://schemas.microsoft.com/office/powerpoint/2010/main" val="18141815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ChangeAspect="1"/>
          </p:cNvPicPr>
          <p:nvPr/>
        </p:nvPicPr>
        <p:blipFill>
          <a:blip r:embed="rId3">
            <a:extLst>
              <a:ext uri="{BEBA8EAE-BF5A-486C-A8C5-ECC9F3942E4B}">
                <a14:imgProps xmlns:a14="http://schemas.microsoft.com/office/drawing/2010/main">
                  <a14:imgLayer r:embed="rId4">
                    <a14:imgEffect>
                      <a14:sharpenSoften amount="-9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3815133" y="-27384"/>
            <a:ext cx="4357267" cy="6865641"/>
          </a:xfrm>
          <a:prstGeom prst="rect">
            <a:avLst/>
          </a:prstGeom>
        </p:spPr>
      </p:pic>
      <p:sp>
        <p:nvSpPr>
          <p:cNvPr id="9" name="Title 1"/>
          <p:cNvSpPr txBox="1">
            <a:spLocks/>
          </p:cNvSpPr>
          <p:nvPr/>
        </p:nvSpPr>
        <p:spPr>
          <a:xfrm>
            <a:off x="683568" y="337220"/>
            <a:ext cx="7239000" cy="571500"/>
          </a:xfrm>
          <a:prstGeom prst="rect">
            <a:avLst/>
          </a:prstGeom>
        </p:spPr>
        <p:txBody>
          <a:bodyPr vert="horz" lIns="45720" tIns="0" rIns="45720" bIns="0" anchor="b" anchorCtr="0">
            <a:norm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r>
              <a:rPr lang="en-CA" sz="3600" dirty="0" smtClean="0">
                <a:solidFill>
                  <a:schemeClr val="tx2">
                    <a:lumMod val="75000"/>
                  </a:schemeClr>
                </a:solidFill>
              </a:rPr>
              <a:t>outline</a:t>
            </a:r>
            <a:endParaRPr lang="en-CA" sz="3600" dirty="0">
              <a:solidFill>
                <a:schemeClr val="tx2">
                  <a:lumMod val="75000"/>
                </a:schemeClr>
              </a:solidFill>
            </a:endParaRPr>
          </a:p>
        </p:txBody>
      </p:sp>
      <p:sp>
        <p:nvSpPr>
          <p:cNvPr id="8" name="Content Placeholder 2"/>
          <p:cNvSpPr>
            <a:spLocks noGrp="1"/>
          </p:cNvSpPr>
          <p:nvPr>
            <p:ph idx="1"/>
          </p:nvPr>
        </p:nvSpPr>
        <p:spPr>
          <a:xfrm>
            <a:off x="457200" y="1609416"/>
            <a:ext cx="6995120" cy="4846320"/>
          </a:xfrm>
        </p:spPr>
        <p:txBody>
          <a:bodyPr>
            <a:normAutofit/>
          </a:bodyPr>
          <a:lstStyle/>
          <a:p>
            <a:r>
              <a:rPr lang="en-US" dirty="0" smtClean="0"/>
              <a:t>CREATING THE DIGITAL ARCHIVE</a:t>
            </a:r>
          </a:p>
          <a:p>
            <a:pPr marL="0" indent="0">
              <a:buNone/>
            </a:pPr>
            <a:endParaRPr lang="en-US" dirty="0" smtClean="0"/>
          </a:p>
          <a:p>
            <a:r>
              <a:rPr lang="en-US" dirty="0" smtClean="0"/>
              <a:t>YORK UNIVERSITY’S INSITUTIONAL REPOSITORY</a:t>
            </a:r>
          </a:p>
          <a:p>
            <a:endParaRPr lang="en-US" dirty="0" smtClean="0"/>
          </a:p>
          <a:p>
            <a:r>
              <a:rPr lang="en-US" dirty="0" smtClean="0"/>
              <a:t>THE CHURCHILL COMMUNITY OF KNOWLEDGE</a:t>
            </a:r>
          </a:p>
          <a:p>
            <a:endParaRPr lang="en-US" dirty="0" smtClean="0"/>
          </a:p>
          <a:p>
            <a:r>
              <a:rPr lang="en-US" dirty="0" smtClean="0"/>
              <a:t>JEEVIKA’S RESEARCH PROJECT</a:t>
            </a:r>
            <a:endParaRPr lang="en-US" dirty="0"/>
          </a:p>
        </p:txBody>
      </p:sp>
    </p:spTree>
    <p:extLst>
      <p:ext uri="{BB962C8B-B14F-4D97-AF65-F5344CB8AC3E}">
        <p14:creationId xmlns:p14="http://schemas.microsoft.com/office/powerpoint/2010/main" val="33638640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539552" y="1988840"/>
            <a:ext cx="3456884" cy="4342582"/>
          </a:xfrm>
        </p:spPr>
      </p:pic>
      <p:sp>
        <p:nvSpPr>
          <p:cNvPr id="7" name="TextBox 6"/>
          <p:cNvSpPr txBox="1"/>
          <p:nvPr/>
        </p:nvSpPr>
        <p:spPr>
          <a:xfrm>
            <a:off x="4283968" y="1149712"/>
            <a:ext cx="3744416" cy="5262979"/>
          </a:xfrm>
          <a:prstGeom prst="rect">
            <a:avLst/>
          </a:prstGeom>
          <a:noFill/>
        </p:spPr>
        <p:txBody>
          <a:bodyPr wrap="square" rtlCol="0">
            <a:spAutoFit/>
          </a:bodyPr>
          <a:lstStyle/>
          <a:p>
            <a:r>
              <a:rPr lang="en-CA" sz="2400" i="1" dirty="0" smtClean="0"/>
              <a:t>An archive commemorating</a:t>
            </a:r>
          </a:p>
          <a:p>
            <a:r>
              <a:rPr lang="en-CA" sz="2400" i="1" dirty="0" smtClean="0"/>
              <a:t>the life and research legacy of Prof. Robert L. Jefferies in and around Churchill</a:t>
            </a:r>
          </a:p>
          <a:p>
            <a:r>
              <a:rPr lang="en-CA" sz="2400" i="1" dirty="0" smtClean="0"/>
              <a:t>grew into the Churchill Community of Knowledge digital archive</a:t>
            </a:r>
          </a:p>
          <a:p>
            <a:endParaRPr lang="en-CA" sz="2400" i="1" dirty="0"/>
          </a:p>
          <a:p>
            <a:r>
              <a:rPr lang="en-CA" sz="2400" i="1" dirty="0" smtClean="0"/>
              <a:t>Jefferies did research from 1978-2009 on plant-herbivore interactions on Hudson Bay salt-marshes</a:t>
            </a:r>
            <a:endParaRPr lang="en-CA" sz="2400" i="1" dirty="0"/>
          </a:p>
        </p:txBody>
      </p:sp>
      <p:sp>
        <p:nvSpPr>
          <p:cNvPr id="9" name="Title 1"/>
          <p:cNvSpPr txBox="1">
            <a:spLocks/>
          </p:cNvSpPr>
          <p:nvPr/>
        </p:nvSpPr>
        <p:spPr>
          <a:xfrm>
            <a:off x="457200" y="337220"/>
            <a:ext cx="7239000" cy="571500"/>
          </a:xfrm>
          <a:prstGeom prst="rect">
            <a:avLst/>
          </a:prstGeom>
        </p:spPr>
        <p:txBody>
          <a:bodyPr vert="horz" lIns="45720" tIns="0" rIns="45720" bIns="0" anchor="b" anchorCtr="0">
            <a:norm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algn="ctr"/>
            <a:r>
              <a:rPr lang="en-CA" sz="3600" dirty="0" smtClean="0">
                <a:solidFill>
                  <a:schemeClr val="tx2">
                    <a:lumMod val="75000"/>
                  </a:schemeClr>
                </a:solidFill>
              </a:rPr>
              <a:t>Creating the Digital Archive</a:t>
            </a:r>
            <a:endParaRPr lang="en-CA" sz="3600" dirty="0">
              <a:solidFill>
                <a:schemeClr val="tx2">
                  <a:lumMod val="75000"/>
                </a:schemeClr>
              </a:solidFill>
            </a:endParaRPr>
          </a:p>
        </p:txBody>
      </p:sp>
    </p:spTree>
    <p:extLst>
      <p:ext uri="{BB962C8B-B14F-4D97-AF65-F5344CB8AC3E}">
        <p14:creationId xmlns:p14="http://schemas.microsoft.com/office/powerpoint/2010/main" val="34356059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4624"/>
            <a:ext cx="8028384" cy="1143000"/>
          </a:xfrm>
        </p:spPr>
        <p:txBody>
          <a:bodyPr>
            <a:normAutofit fontScale="90000"/>
          </a:bodyPr>
          <a:lstStyle/>
          <a:p>
            <a:pPr algn="ctr"/>
            <a:r>
              <a:rPr lang="en-CA" dirty="0" smtClean="0">
                <a:solidFill>
                  <a:schemeClr val="tx2">
                    <a:lumMod val="75000"/>
                  </a:schemeClr>
                </a:solidFill>
              </a:rPr>
              <a:t>York University’s OPEN ACCESS Institutional Repository</a:t>
            </a:r>
            <a:endParaRPr lang="en-CA" dirty="0">
              <a:solidFill>
                <a:schemeClr val="tx2">
                  <a:lumMod val="75000"/>
                </a:schemeClr>
              </a:solidFill>
            </a:endParaRPr>
          </a:p>
        </p:txBody>
      </p:sp>
      <p:pic>
        <p:nvPicPr>
          <p:cNvPr id="409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3910" t="12323" r="17563" b="70561"/>
          <a:stretch/>
        </p:blipFill>
        <p:spPr bwMode="auto">
          <a:xfrm>
            <a:off x="107504" y="1268760"/>
            <a:ext cx="7992888" cy="12477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ontent Placeholder 4"/>
          <p:cNvSpPr>
            <a:spLocks noGrp="1"/>
          </p:cNvSpPr>
          <p:nvPr>
            <p:ph idx="1"/>
          </p:nvPr>
        </p:nvSpPr>
        <p:spPr>
          <a:xfrm>
            <a:off x="457200" y="2615128"/>
            <a:ext cx="7643192" cy="3982224"/>
          </a:xfrm>
        </p:spPr>
        <p:txBody>
          <a:bodyPr>
            <a:noAutofit/>
          </a:bodyPr>
          <a:lstStyle/>
          <a:p>
            <a:r>
              <a:rPr lang="en-CA" sz="2400" dirty="0" smtClean="0"/>
              <a:t>Institutional Repository</a:t>
            </a:r>
          </a:p>
          <a:p>
            <a:pPr lvl="1"/>
            <a:r>
              <a:rPr lang="en-CA" sz="2400" dirty="0" smtClean="0"/>
              <a:t>Self-archived digital media in academic libraries</a:t>
            </a:r>
          </a:p>
          <a:p>
            <a:pPr lvl="1"/>
            <a:r>
              <a:rPr lang="en-CA" sz="2400" dirty="0" smtClean="0"/>
              <a:t>Permanent, stable </a:t>
            </a:r>
            <a:r>
              <a:rPr lang="en-CA" sz="2400" dirty="0" err="1" smtClean="0"/>
              <a:t>urls</a:t>
            </a:r>
            <a:endParaRPr lang="en-CA" sz="2400" dirty="0" smtClean="0"/>
          </a:p>
          <a:p>
            <a:pPr lvl="1"/>
            <a:r>
              <a:rPr lang="en-CA" sz="2400" dirty="0" smtClean="0"/>
              <a:t>Prioritized &amp; Supported by Google searches</a:t>
            </a:r>
          </a:p>
          <a:p>
            <a:r>
              <a:rPr lang="en-CA" sz="2400" dirty="0" smtClean="0"/>
              <a:t>Open Access </a:t>
            </a:r>
          </a:p>
          <a:p>
            <a:pPr lvl="1"/>
            <a:r>
              <a:rPr lang="en-CA" sz="2400" dirty="0" smtClean="0"/>
              <a:t>No pay-wall: accessible free</a:t>
            </a:r>
            <a:r>
              <a:rPr lang="en-CA" sz="2400" dirty="0"/>
              <a:t>-of-charge, and free of most copyright and licensing </a:t>
            </a:r>
            <a:r>
              <a:rPr lang="en-CA" sz="2400" dirty="0" smtClean="0"/>
              <a:t>restrictions </a:t>
            </a:r>
            <a:endParaRPr lang="en-CA" sz="2400" dirty="0"/>
          </a:p>
          <a:p>
            <a:pPr lvl="1"/>
            <a:r>
              <a:rPr lang="en-CA" sz="2400" dirty="0" smtClean="0"/>
              <a:t>Creative Commons Licenses most common</a:t>
            </a:r>
            <a:endParaRPr lang="en-CA" sz="2400" dirty="0"/>
          </a:p>
        </p:txBody>
      </p:sp>
    </p:spTree>
    <p:extLst>
      <p:ext uri="{BB962C8B-B14F-4D97-AF65-F5344CB8AC3E}">
        <p14:creationId xmlns:p14="http://schemas.microsoft.com/office/powerpoint/2010/main" val="20257898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728120">
            <a:off x="6301381" y="4221011"/>
            <a:ext cx="2300121" cy="2311023"/>
          </a:xfrm>
          <a:prstGeom prst="rect">
            <a:avLst/>
          </a:prstGeom>
          <a:noFill/>
          <a:ln>
            <a:noFill/>
          </a:ln>
          <a:effectLst>
            <a:outerShdw blurRad="50800" dist="38100" dir="20400000" sx="102000" sy="102000"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Content Placeholder 2"/>
          <p:cNvSpPr>
            <a:spLocks noGrp="1"/>
          </p:cNvSpPr>
          <p:nvPr>
            <p:ph idx="1"/>
          </p:nvPr>
        </p:nvSpPr>
        <p:spPr>
          <a:xfrm>
            <a:off x="466262" y="1412776"/>
            <a:ext cx="7239000" cy="1079961"/>
          </a:xfrm>
        </p:spPr>
        <p:txBody>
          <a:bodyPr>
            <a:normAutofit fontScale="92500" lnSpcReduction="10000"/>
          </a:bodyPr>
          <a:lstStyle/>
          <a:p>
            <a:r>
              <a:rPr lang="en-CA" dirty="0" smtClean="0"/>
              <a:t>Digitizing media allowed preservation of data from as early as 1967, when this ecological study began</a:t>
            </a:r>
          </a:p>
        </p:txBody>
      </p:sp>
      <p:pic>
        <p:nvPicPr>
          <p:cNvPr id="2050"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6682" t="14240" r="11862" b="2838"/>
          <a:stretch/>
        </p:blipFill>
        <p:spPr bwMode="auto">
          <a:xfrm>
            <a:off x="639299" y="3068960"/>
            <a:ext cx="2752744" cy="2785731"/>
          </a:xfrm>
          <a:prstGeom prst="rect">
            <a:avLst/>
          </a:prstGeom>
          <a:ln w="2286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chemeClr val="accent1"/>
                </a:solidFill>
              </a14:hiddenFill>
            </a:ext>
          </a:extLst>
        </p:spPr>
      </p:pic>
      <p:pic>
        <p:nvPicPr>
          <p:cNvPr id="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987309">
            <a:off x="3909187" y="2981458"/>
            <a:ext cx="2484981" cy="2492795"/>
          </a:xfrm>
          <a:prstGeom prst="rect">
            <a:avLst/>
          </a:prstGeom>
          <a:noFill/>
          <a:ln>
            <a:noFill/>
          </a:ln>
          <a:effectLst>
            <a:outerShdw blurRad="88900" dist="38100" dir="10800000" sx="102000" sy="102000" algn="r"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itle 1"/>
          <p:cNvSpPr>
            <a:spLocks noGrp="1"/>
          </p:cNvSpPr>
          <p:nvPr>
            <p:ph type="title"/>
          </p:nvPr>
        </p:nvSpPr>
        <p:spPr>
          <a:xfrm>
            <a:off x="457200" y="44624"/>
            <a:ext cx="7239000" cy="1143000"/>
          </a:xfrm>
        </p:spPr>
        <p:txBody>
          <a:bodyPr/>
          <a:lstStyle/>
          <a:p>
            <a:pPr algn="ctr"/>
            <a:r>
              <a:rPr lang="en-US" dirty="0" smtClean="0"/>
              <a:t>HISTORICAL ARTEFACTS</a:t>
            </a:r>
            <a:endParaRPr lang="en-US" dirty="0"/>
          </a:p>
        </p:txBody>
      </p:sp>
    </p:spTree>
    <p:extLst>
      <p:ext uri="{BB962C8B-B14F-4D97-AF65-F5344CB8AC3E}">
        <p14:creationId xmlns:p14="http://schemas.microsoft.com/office/powerpoint/2010/main" val="7365717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467544" y="1268760"/>
            <a:ext cx="3097626" cy="1440001"/>
          </a:xfrm>
        </p:spPr>
        <p:txBody>
          <a:bodyPr>
            <a:normAutofit fontScale="92500" lnSpcReduction="10000"/>
          </a:bodyPr>
          <a:lstStyle/>
          <a:p>
            <a:r>
              <a:rPr lang="en-CA" dirty="0" smtClean="0"/>
              <a:t>Dozens of Research Articles and Theses from M.Sc. And Ph.D. students</a:t>
            </a:r>
          </a:p>
        </p:txBody>
      </p:sp>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2993" t="27570" r="38493" b="8795"/>
          <a:stretch/>
        </p:blipFill>
        <p:spPr bwMode="auto">
          <a:xfrm rot="466948">
            <a:off x="4171760" y="260192"/>
            <a:ext cx="4180790" cy="4966691"/>
          </a:xfrm>
          <a:prstGeom prst="rect">
            <a:avLst/>
          </a:prstGeom>
          <a:noFill/>
          <a:ln w="9525">
            <a:solidFill>
              <a:schemeClr val="tx1"/>
            </a:solidFill>
            <a:miter lim="800000"/>
            <a:headEnd/>
            <a:tailEnd/>
          </a:ln>
          <a:effectLst>
            <a:outerShdw blurRad="50800" dist="38100" algn="l" rotWithShape="0">
              <a:prstClr val="black">
                <a:alpha val="40000"/>
              </a:prstClr>
            </a:outerShdw>
          </a:effectLst>
          <a:extLst>
            <a:ext uri="{909E8E84-426E-40DD-AFC4-6F175D3DCCD1}">
              <a14:hiddenFill xmlns:a14="http://schemas.microsoft.com/office/drawing/2010/main">
                <a:solidFill>
                  <a:schemeClr val="accent1"/>
                </a:solidFill>
              </a14:hiddenFill>
            </a:ext>
          </a:extLst>
        </p:spPr>
      </p:pic>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t="22857" r="13478" b="17672"/>
          <a:stretch/>
        </p:blipFill>
        <p:spPr>
          <a:xfrm>
            <a:off x="717802" y="3004185"/>
            <a:ext cx="2938762" cy="2998395"/>
          </a:xfrm>
          <a:prstGeom prst="rect">
            <a:avLst/>
          </a:prstGeom>
        </p:spPr>
      </p:pic>
      <p:sp>
        <p:nvSpPr>
          <p:cNvPr id="7" name="TextBox 6"/>
          <p:cNvSpPr txBox="1"/>
          <p:nvPr/>
        </p:nvSpPr>
        <p:spPr>
          <a:xfrm>
            <a:off x="683568" y="6086445"/>
            <a:ext cx="2943434" cy="307777"/>
          </a:xfrm>
          <a:prstGeom prst="rect">
            <a:avLst/>
          </a:prstGeom>
          <a:noFill/>
        </p:spPr>
        <p:txBody>
          <a:bodyPr wrap="none" rtlCol="0">
            <a:spAutoFit/>
          </a:bodyPr>
          <a:lstStyle/>
          <a:p>
            <a:r>
              <a:rPr lang="en-CA" sz="1400" dirty="0" smtClean="0"/>
              <a:t>Photo Submitted by Peter </a:t>
            </a:r>
            <a:r>
              <a:rPr lang="en-CA" sz="1400" dirty="0" err="1" smtClean="0"/>
              <a:t>Kotanen</a:t>
            </a:r>
            <a:endParaRPr lang="en-CA" sz="1400" dirty="0"/>
          </a:p>
        </p:txBody>
      </p:sp>
      <p:pic>
        <p:nvPicPr>
          <p:cNvPr id="2050"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9793" t="13499" r="52359" b="7851"/>
          <a:stretch/>
        </p:blipFill>
        <p:spPr bwMode="auto">
          <a:xfrm rot="699801">
            <a:off x="4662469" y="1689427"/>
            <a:ext cx="4180219" cy="488387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itle 1"/>
          <p:cNvSpPr txBox="1">
            <a:spLocks/>
          </p:cNvSpPr>
          <p:nvPr/>
        </p:nvSpPr>
        <p:spPr>
          <a:xfrm>
            <a:off x="241176" y="332656"/>
            <a:ext cx="3810509" cy="710952"/>
          </a:xfrm>
          <a:prstGeom prst="rect">
            <a:avLst/>
          </a:prstGeom>
        </p:spPr>
        <p:txBody>
          <a:bodyPr vert="horz" lIns="45720" tIns="0" rIns="45720" bIns="0" anchor="b" anchorCtr="0">
            <a:no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algn="ctr"/>
            <a:r>
              <a:rPr lang="en-CA" sz="3600" dirty="0" smtClean="0"/>
              <a:t>Research</a:t>
            </a:r>
            <a:endParaRPr lang="en-CA" sz="3600" dirty="0"/>
          </a:p>
        </p:txBody>
      </p:sp>
    </p:spTree>
    <p:extLst>
      <p:ext uri="{BB962C8B-B14F-4D97-AF65-F5344CB8AC3E}">
        <p14:creationId xmlns:p14="http://schemas.microsoft.com/office/powerpoint/2010/main" val="3547327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5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childTnLst>
                          </p:cTn>
                        </p:par>
                        <p:par>
                          <p:cTn id="10" fill="hold">
                            <p:stCondLst>
                              <p:cond delay="1050"/>
                            </p:stCondLst>
                            <p:childTnLst>
                              <p:par>
                                <p:cTn id="11" presetID="42" presetClass="entr" presetSubtype="0" fill="hold" nodeType="afterEffect">
                                  <p:stCondLst>
                                    <p:cond delay="100"/>
                                  </p:stCondLst>
                                  <p:childTnLst>
                                    <p:set>
                                      <p:cBhvr>
                                        <p:cTn id="12" dur="1" fill="hold">
                                          <p:stCondLst>
                                            <p:cond delay="0"/>
                                          </p:stCondLst>
                                        </p:cTn>
                                        <p:tgtEl>
                                          <p:spTgt spid="2050"/>
                                        </p:tgtEl>
                                        <p:attrNameLst>
                                          <p:attrName>style.visibility</p:attrName>
                                        </p:attrNameLst>
                                      </p:cBhvr>
                                      <p:to>
                                        <p:strVal val="visible"/>
                                      </p:to>
                                    </p:set>
                                    <p:animEffect transition="in" filter="fade">
                                      <p:cBhvr>
                                        <p:cTn id="13" dur="1000"/>
                                        <p:tgtEl>
                                          <p:spTgt spid="2050"/>
                                        </p:tgtEl>
                                      </p:cBhvr>
                                    </p:animEffect>
                                    <p:anim calcmode="lin" valueType="num">
                                      <p:cBhvr>
                                        <p:cTn id="14" dur="1000" fill="hold"/>
                                        <p:tgtEl>
                                          <p:spTgt spid="2050"/>
                                        </p:tgtEl>
                                        <p:attrNameLst>
                                          <p:attrName>ppt_x</p:attrName>
                                        </p:attrNameLst>
                                      </p:cBhvr>
                                      <p:tavLst>
                                        <p:tav tm="0">
                                          <p:val>
                                            <p:strVal val="#ppt_x"/>
                                          </p:val>
                                        </p:tav>
                                        <p:tav tm="100000">
                                          <p:val>
                                            <p:strVal val="#ppt_x"/>
                                          </p:val>
                                        </p:tav>
                                      </p:tavLst>
                                    </p:anim>
                                    <p:anim calcmode="lin" valueType="num">
                                      <p:cBhvr>
                                        <p:cTn id="15"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188640"/>
            <a:ext cx="7621018" cy="710952"/>
          </a:xfrm>
        </p:spPr>
        <p:txBody>
          <a:bodyPr>
            <a:noAutofit/>
          </a:bodyPr>
          <a:lstStyle/>
          <a:p>
            <a:pPr algn="ctr"/>
            <a:r>
              <a:rPr lang="en-CA" sz="3600" dirty="0" smtClean="0"/>
              <a:t>Researcher Spotlights</a:t>
            </a:r>
            <a:endParaRPr lang="en-CA" sz="3600" dirty="0"/>
          </a:p>
        </p:txBody>
      </p:sp>
      <p:sp>
        <p:nvSpPr>
          <p:cNvPr id="3" name="Content Placeholder 2"/>
          <p:cNvSpPr>
            <a:spLocks noGrp="1"/>
          </p:cNvSpPr>
          <p:nvPr>
            <p:ph idx="1"/>
          </p:nvPr>
        </p:nvSpPr>
        <p:spPr>
          <a:xfrm>
            <a:off x="457200" y="1102960"/>
            <a:ext cx="3106688" cy="5755040"/>
          </a:xfrm>
        </p:spPr>
        <p:txBody>
          <a:bodyPr/>
          <a:lstStyle/>
          <a:p>
            <a:r>
              <a:rPr lang="en-CA" dirty="0" smtClean="0"/>
              <a:t>Media Releases</a:t>
            </a:r>
          </a:p>
          <a:p>
            <a:r>
              <a:rPr lang="en-CA" dirty="0" smtClean="0"/>
              <a:t>Awards</a:t>
            </a:r>
          </a:p>
          <a:p>
            <a:r>
              <a:rPr lang="en-CA" dirty="0" smtClean="0"/>
              <a:t>Curriculum Vitae</a:t>
            </a:r>
          </a:p>
          <a:p>
            <a:r>
              <a:rPr lang="en-CA" dirty="0" smtClean="0"/>
              <a:t>Key Publications</a:t>
            </a:r>
          </a:p>
          <a:p>
            <a:pPr marL="0" indent="0">
              <a:buNone/>
            </a:pPr>
            <a:endParaRPr lang="en-CA" dirty="0"/>
          </a:p>
          <a:p>
            <a:pPr marL="0" indent="0">
              <a:buNone/>
            </a:pPr>
            <a:endParaRPr lang="en-CA" dirty="0" smtClean="0"/>
          </a:p>
          <a:p>
            <a:pPr marL="0" indent="0">
              <a:buNone/>
            </a:pPr>
            <a:endParaRPr lang="en-CA" dirty="0"/>
          </a:p>
          <a:p>
            <a:pPr marL="0" indent="0">
              <a:buNone/>
            </a:pPr>
            <a:endParaRPr lang="en-CA" dirty="0" smtClean="0"/>
          </a:p>
          <a:p>
            <a:pPr marL="0" indent="0">
              <a:buNone/>
            </a:pPr>
            <a:endParaRPr lang="en-CA" dirty="0"/>
          </a:p>
          <a:p>
            <a:pPr marL="0" indent="0">
              <a:buNone/>
            </a:pPr>
            <a:endParaRPr lang="en-CA" dirty="0" smtClean="0"/>
          </a:p>
          <a:p>
            <a:pPr marL="0" indent="0">
              <a:buNone/>
            </a:pPr>
            <a:endParaRPr lang="en-CA" dirty="0" smtClean="0"/>
          </a:p>
          <a:p>
            <a:pPr marL="0" indent="0">
              <a:buNone/>
            </a:pPr>
            <a:r>
              <a:rPr lang="en-CA" dirty="0"/>
              <a:t> </a:t>
            </a:r>
            <a:r>
              <a:rPr lang="en-CA" dirty="0" smtClean="0"/>
              <a:t>    Dr. Fred Cooke</a:t>
            </a:r>
            <a:endParaRPr lang="en-CA" dirty="0"/>
          </a:p>
        </p:txBody>
      </p:sp>
      <p:pic>
        <p:nvPicPr>
          <p:cNvPr id="2050" name="Picture 2" descr="The collection's 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140968"/>
            <a:ext cx="2286000" cy="304800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yorkspace.library.yorku.ca/xmlui/bitstream/handle/10315/9612/RLJ00001.jpg?sequence=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83968" y="1196752"/>
            <a:ext cx="3578226" cy="504056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901125" y="6218967"/>
            <a:ext cx="2343911" cy="307777"/>
          </a:xfrm>
          <a:prstGeom prst="rect">
            <a:avLst/>
          </a:prstGeom>
          <a:noFill/>
        </p:spPr>
        <p:txBody>
          <a:bodyPr wrap="none" rtlCol="0">
            <a:spAutoFit/>
          </a:bodyPr>
          <a:lstStyle/>
          <a:p>
            <a:r>
              <a:rPr lang="en-CA" sz="1400" dirty="0" smtClean="0"/>
              <a:t>Submitted by Sue Jefferies</a:t>
            </a:r>
            <a:endParaRPr lang="en-CA" sz="1400" dirty="0"/>
          </a:p>
        </p:txBody>
      </p:sp>
    </p:spTree>
    <p:extLst>
      <p:ext uri="{BB962C8B-B14F-4D97-AF65-F5344CB8AC3E}">
        <p14:creationId xmlns:p14="http://schemas.microsoft.com/office/powerpoint/2010/main" val="18004878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139952" y="332656"/>
            <a:ext cx="3888432" cy="782960"/>
          </a:xfrm>
          <a:prstGeom prst="rect">
            <a:avLst/>
          </a:prstGeom>
        </p:spPr>
        <p:txBody>
          <a:bodyPr vert="horz" lIns="45720" tIns="0" rIns="45720" bIns="0" anchor="b" anchorCtr="0">
            <a:no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algn="ctr"/>
            <a:r>
              <a:rPr lang="en-CA" sz="3600" dirty="0" smtClean="0"/>
              <a:t>Churchill &amp; Environs</a:t>
            </a:r>
            <a:endParaRPr lang="en-CA" sz="3600" dirty="0"/>
          </a:p>
        </p:txBody>
      </p:sp>
      <p:sp>
        <p:nvSpPr>
          <p:cNvPr id="5" name="Title 1"/>
          <p:cNvSpPr txBox="1">
            <a:spLocks/>
          </p:cNvSpPr>
          <p:nvPr/>
        </p:nvSpPr>
        <p:spPr>
          <a:xfrm>
            <a:off x="204327" y="341784"/>
            <a:ext cx="3888432" cy="782960"/>
          </a:xfrm>
          <a:prstGeom prst="rect">
            <a:avLst/>
          </a:prstGeom>
        </p:spPr>
        <p:txBody>
          <a:bodyPr vert="horz" lIns="45720" tIns="0" rIns="45720" bIns="0" anchor="b" anchorCtr="0">
            <a:no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algn="ctr"/>
            <a:r>
              <a:rPr lang="en-CA" sz="3600" dirty="0" smtClean="0"/>
              <a:t>WAPUSK NATIONAL PARK</a:t>
            </a:r>
            <a:endParaRPr lang="en-CA" sz="3600" dirty="0"/>
          </a:p>
        </p:txBody>
      </p:sp>
      <p:pic>
        <p:nvPicPr>
          <p:cNvPr id="6" name="Picture 4" descr="http://yorkspace.library.yorku.ca/xmlui/bitstream/handle/10315/18742/PolarBear%20Nov16-08%20351.JPG?sequence=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46173" y="1268760"/>
            <a:ext cx="3222171" cy="214027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7457" y="1216718"/>
            <a:ext cx="3386471" cy="2152846"/>
          </a:xfrm>
          <a:prstGeom prst="rect">
            <a:avLst/>
          </a:prstGeom>
        </p:spPr>
      </p:pic>
      <p:pic>
        <p:nvPicPr>
          <p:cNvPr id="3074" name="Picture 2" descr="The collection's log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55776" y="4581127"/>
            <a:ext cx="3048000" cy="2028825"/>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p:cNvSpPr txBox="1">
            <a:spLocks/>
          </p:cNvSpPr>
          <p:nvPr/>
        </p:nvSpPr>
        <p:spPr>
          <a:xfrm>
            <a:off x="537456" y="3645024"/>
            <a:ext cx="7130887" cy="782960"/>
          </a:xfrm>
          <a:prstGeom prst="rect">
            <a:avLst/>
          </a:prstGeom>
        </p:spPr>
        <p:txBody>
          <a:bodyPr vert="horz" lIns="45720" tIns="0" rIns="45720" bIns="0" anchor="b" anchorCtr="0">
            <a:no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algn="ctr"/>
            <a:r>
              <a:rPr lang="en-CA" sz="3600" dirty="0" smtClean="0"/>
              <a:t>BOB JEFFERIES SYMPOSIUM</a:t>
            </a:r>
            <a:endParaRPr lang="en-CA" sz="3600" dirty="0"/>
          </a:p>
        </p:txBody>
      </p:sp>
    </p:spTree>
    <p:extLst>
      <p:ext uri="{BB962C8B-B14F-4D97-AF65-F5344CB8AC3E}">
        <p14:creationId xmlns:p14="http://schemas.microsoft.com/office/powerpoint/2010/main" val="1446321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10"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par>
                                <p:cTn id="24" presetID="10" presetClass="entr" presetSubtype="0" fill="hold" nodeType="withEffect">
                                  <p:stCondLst>
                                    <p:cond delay="0"/>
                                  </p:stCondLst>
                                  <p:childTnLst>
                                    <p:set>
                                      <p:cBhvr>
                                        <p:cTn id="25" dur="1" fill="hold">
                                          <p:stCondLst>
                                            <p:cond delay="0"/>
                                          </p:stCondLst>
                                        </p:cTn>
                                        <p:tgtEl>
                                          <p:spTgt spid="3074"/>
                                        </p:tgtEl>
                                        <p:attrNameLst>
                                          <p:attrName>style.visibility</p:attrName>
                                        </p:attrNameLst>
                                      </p:cBhvr>
                                      <p:to>
                                        <p:strVal val="visible"/>
                                      </p:to>
                                    </p:set>
                                    <p:animEffect transition="in" filter="fade">
                                      <p:cBhvr>
                                        <p:cTn id="26"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7239000" cy="1143000"/>
          </a:xfrm>
        </p:spPr>
        <p:txBody>
          <a:bodyPr>
            <a:normAutofit fontScale="90000"/>
          </a:bodyPr>
          <a:lstStyle/>
          <a:p>
            <a:r>
              <a:rPr lang="en-US" dirty="0" smtClean="0"/>
              <a:t>MY RESEARCH PROJECT</a:t>
            </a:r>
            <a:br>
              <a:rPr lang="en-US" dirty="0" smtClean="0"/>
            </a:br>
            <a:endParaRPr lang="en-US" dirty="0"/>
          </a:p>
        </p:txBody>
      </p:sp>
      <p:sp>
        <p:nvSpPr>
          <p:cNvPr id="3" name="Content Placeholder 2"/>
          <p:cNvSpPr>
            <a:spLocks noGrp="1"/>
          </p:cNvSpPr>
          <p:nvPr>
            <p:ph idx="1"/>
          </p:nvPr>
        </p:nvSpPr>
        <p:spPr/>
        <p:txBody>
          <a:bodyPr/>
          <a:lstStyle/>
          <a:p>
            <a:pPr marL="0" indent="0">
              <a:buNone/>
            </a:pPr>
            <a:r>
              <a:rPr lang="en-US" b="1" u="sng" dirty="0" smtClean="0"/>
              <a:t>Outline</a:t>
            </a:r>
          </a:p>
          <a:p>
            <a:pPr marL="0" indent="0">
              <a:buNone/>
            </a:pPr>
            <a:endParaRPr lang="en-US" dirty="0" smtClean="0"/>
          </a:p>
          <a:p>
            <a:r>
              <a:rPr lang="en-US" dirty="0" smtClean="0"/>
              <a:t>Fixing metadata</a:t>
            </a:r>
          </a:p>
          <a:p>
            <a:pPr marL="0" indent="0">
              <a:buNone/>
            </a:pPr>
            <a:endParaRPr lang="en-US" dirty="0" smtClean="0"/>
          </a:p>
          <a:p>
            <a:r>
              <a:rPr lang="en-US" dirty="0" smtClean="0"/>
              <a:t>Uploading new items with metadata</a:t>
            </a:r>
          </a:p>
          <a:p>
            <a:pPr marL="0" indent="0">
              <a:buNone/>
            </a:pPr>
            <a:endParaRPr lang="en-US" dirty="0" smtClean="0"/>
          </a:p>
          <a:p>
            <a:r>
              <a:rPr lang="en-US" dirty="0" smtClean="0"/>
              <a:t>Digitizing items for the archive</a:t>
            </a:r>
            <a:endParaRPr lang="en-US" dirty="0"/>
          </a:p>
        </p:txBody>
      </p:sp>
      <p:sp>
        <p:nvSpPr>
          <p:cNvPr id="4" name="TextBox 3"/>
          <p:cNvSpPr txBox="1"/>
          <p:nvPr/>
        </p:nvSpPr>
        <p:spPr>
          <a:xfrm>
            <a:off x="395536" y="908720"/>
            <a:ext cx="2952328" cy="369332"/>
          </a:xfrm>
          <a:prstGeom prst="rect">
            <a:avLst/>
          </a:prstGeom>
          <a:noFill/>
        </p:spPr>
        <p:txBody>
          <a:bodyPr wrap="square" rtlCol="0">
            <a:spAutoFit/>
          </a:bodyPr>
          <a:lstStyle/>
          <a:p>
            <a:r>
              <a:rPr lang="en-US" dirty="0" smtClean="0"/>
              <a:t>Jeevika Sivakumaran</a:t>
            </a:r>
            <a:endParaRPr lang="en-US" dirty="0"/>
          </a:p>
        </p:txBody>
      </p:sp>
    </p:spTree>
    <p:extLst>
      <p:ext uri="{BB962C8B-B14F-4D97-AF65-F5344CB8AC3E}">
        <p14:creationId xmlns:p14="http://schemas.microsoft.com/office/powerpoint/2010/main" val="4229923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39000" cy="660688"/>
          </a:xfrm>
        </p:spPr>
        <p:txBody>
          <a:bodyPr/>
          <a:lstStyle/>
          <a:p>
            <a:r>
              <a:rPr lang="en-US" dirty="0" smtClean="0"/>
              <a:t>Fixing existing metadata</a:t>
            </a:r>
            <a:endParaRPr lang="en-US" dirty="0"/>
          </a:p>
        </p:txBody>
      </p:sp>
      <p:pic>
        <p:nvPicPr>
          <p:cNvPr id="4" name="Content Placeholder 3" descr="Screen Shot 2013-11-06 at 8.10.06 PM.png"/>
          <p:cNvPicPr>
            <a:picLocks noGrp="1" noChangeAspect="1"/>
          </p:cNvPicPr>
          <p:nvPr>
            <p:ph idx="1"/>
          </p:nvPr>
        </p:nvPicPr>
        <p:blipFill>
          <a:blip r:embed="rId2">
            <a:extLst>
              <a:ext uri="{28A0092B-C50C-407E-A947-70E740481C1C}">
                <a14:useLocalDpi xmlns:a14="http://schemas.microsoft.com/office/drawing/2010/main" val="0"/>
              </a:ext>
            </a:extLst>
          </a:blip>
          <a:srcRect l="3409" r="3409"/>
          <a:stretch>
            <a:fillRect/>
          </a:stretch>
        </p:blipFill>
        <p:spPr>
          <a:xfrm>
            <a:off x="107504" y="1412776"/>
            <a:ext cx="5616178" cy="3760700"/>
          </a:xfrm>
          <a:ln>
            <a:solidFill>
              <a:srgbClr val="FF0000"/>
            </a:solidFill>
          </a:ln>
        </p:spPr>
        <p:style>
          <a:lnRef idx="2">
            <a:schemeClr val="accent1"/>
          </a:lnRef>
          <a:fillRef idx="1">
            <a:schemeClr val="lt1"/>
          </a:fillRef>
          <a:effectRef idx="0">
            <a:schemeClr val="accent1"/>
          </a:effectRef>
          <a:fontRef idx="minor">
            <a:schemeClr val="dk1"/>
          </a:fontRef>
        </p:style>
      </p:pic>
      <p:pic>
        <p:nvPicPr>
          <p:cNvPr id="5" name="Picture 4" descr="Screen Shot 2013-11-06 at 8.11.40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15816" y="2636912"/>
            <a:ext cx="5184576" cy="4039730"/>
          </a:xfrm>
          <a:prstGeom prst="rect">
            <a:avLst/>
          </a:prstGeom>
          <a:solidFill>
            <a:srgbClr val="008000"/>
          </a:solidFill>
          <a:ln>
            <a:solidFill>
              <a:srgbClr val="008000"/>
            </a:solidFill>
          </a:ln>
        </p:spPr>
        <p:style>
          <a:lnRef idx="2">
            <a:schemeClr val="accent1"/>
          </a:lnRef>
          <a:fillRef idx="1">
            <a:schemeClr val="lt1"/>
          </a:fillRef>
          <a:effectRef idx="0">
            <a:schemeClr val="accent1"/>
          </a:effectRef>
          <a:fontRef idx="minor">
            <a:schemeClr val="dk1"/>
          </a:fontRef>
        </p:style>
      </p:pic>
      <p:sp>
        <p:nvSpPr>
          <p:cNvPr id="6" name="TextBox 5"/>
          <p:cNvSpPr txBox="1"/>
          <p:nvPr/>
        </p:nvSpPr>
        <p:spPr>
          <a:xfrm>
            <a:off x="395536" y="980728"/>
            <a:ext cx="4536504" cy="369332"/>
          </a:xfrm>
          <a:prstGeom prst="rect">
            <a:avLst/>
          </a:prstGeom>
          <a:noFill/>
        </p:spPr>
        <p:txBody>
          <a:bodyPr wrap="square" rtlCol="0">
            <a:spAutoFit/>
          </a:bodyPr>
          <a:lstStyle/>
          <a:p>
            <a:r>
              <a:rPr lang="en-US" dirty="0" smtClean="0"/>
              <a:t>What are good and bad metadata?</a:t>
            </a:r>
            <a:endParaRPr lang="en-US" dirty="0"/>
          </a:p>
        </p:txBody>
      </p:sp>
      <p:sp>
        <p:nvSpPr>
          <p:cNvPr id="7" name="TextBox 6"/>
          <p:cNvSpPr txBox="1"/>
          <p:nvPr/>
        </p:nvSpPr>
        <p:spPr>
          <a:xfrm>
            <a:off x="3203848" y="1916832"/>
            <a:ext cx="2232248" cy="369332"/>
          </a:xfrm>
          <a:prstGeom prst="rect">
            <a:avLst/>
          </a:prstGeom>
          <a:noFill/>
        </p:spPr>
        <p:txBody>
          <a:bodyPr wrap="square" rtlCol="0">
            <a:spAutoFit/>
          </a:bodyPr>
          <a:lstStyle/>
          <a:p>
            <a:r>
              <a:rPr lang="en-US" dirty="0" smtClean="0">
                <a:solidFill>
                  <a:srgbClr val="FF0000"/>
                </a:solidFill>
              </a:rPr>
              <a:t>BAD METADATA</a:t>
            </a:r>
            <a:endParaRPr lang="en-US" dirty="0">
              <a:solidFill>
                <a:srgbClr val="FF0000"/>
              </a:solidFill>
            </a:endParaRPr>
          </a:p>
        </p:txBody>
      </p:sp>
      <p:sp>
        <p:nvSpPr>
          <p:cNvPr id="8" name="TextBox 7"/>
          <p:cNvSpPr txBox="1"/>
          <p:nvPr/>
        </p:nvSpPr>
        <p:spPr>
          <a:xfrm>
            <a:off x="5796136" y="5373216"/>
            <a:ext cx="1944216" cy="369332"/>
          </a:xfrm>
          <a:prstGeom prst="rect">
            <a:avLst/>
          </a:prstGeom>
          <a:noFill/>
        </p:spPr>
        <p:txBody>
          <a:bodyPr wrap="square" rtlCol="0">
            <a:spAutoFit/>
          </a:bodyPr>
          <a:lstStyle/>
          <a:p>
            <a:r>
              <a:rPr lang="en-US" dirty="0" smtClean="0">
                <a:solidFill>
                  <a:srgbClr val="008000"/>
                </a:solidFill>
              </a:rPr>
              <a:t>GOOD METADATA</a:t>
            </a:r>
            <a:endParaRPr lang="en-US" dirty="0">
              <a:solidFill>
                <a:srgbClr val="008000"/>
              </a:solidFill>
            </a:endParaRPr>
          </a:p>
        </p:txBody>
      </p:sp>
    </p:spTree>
    <p:extLst>
      <p:ext uri="{BB962C8B-B14F-4D97-AF65-F5344CB8AC3E}">
        <p14:creationId xmlns:p14="http://schemas.microsoft.com/office/powerpoint/2010/main" val="3457693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15416"/>
            <a:ext cx="8172400" cy="1143000"/>
          </a:xfrm>
        </p:spPr>
        <p:txBody>
          <a:bodyPr>
            <a:normAutofit fontScale="90000"/>
          </a:bodyPr>
          <a:lstStyle/>
          <a:p>
            <a:pPr algn="ctr"/>
            <a:r>
              <a:rPr lang="en-CA" dirty="0" smtClean="0"/>
              <a:t>UPLOADING NEW ITEMS WITH METADATA</a:t>
            </a:r>
            <a:endParaRPr lang="en-CA" dirty="0"/>
          </a:p>
        </p:txBody>
      </p:sp>
      <p:sp>
        <p:nvSpPr>
          <p:cNvPr id="5" name="Content Placeholder 2"/>
          <p:cNvSpPr>
            <a:spLocks noGrp="1"/>
          </p:cNvSpPr>
          <p:nvPr>
            <p:ph idx="1"/>
          </p:nvPr>
        </p:nvSpPr>
        <p:spPr>
          <a:xfrm>
            <a:off x="251520" y="1174968"/>
            <a:ext cx="3682752" cy="5566400"/>
          </a:xfrm>
        </p:spPr>
        <p:style>
          <a:lnRef idx="2">
            <a:schemeClr val="accent4"/>
          </a:lnRef>
          <a:fillRef idx="1">
            <a:schemeClr val="lt1"/>
          </a:fillRef>
          <a:effectRef idx="0">
            <a:schemeClr val="accent4"/>
          </a:effectRef>
          <a:fontRef idx="minor">
            <a:schemeClr val="dk1"/>
          </a:fontRef>
        </p:style>
        <p:txBody>
          <a:bodyPr>
            <a:normAutofit/>
          </a:bodyPr>
          <a:lstStyle/>
          <a:p>
            <a:pPr marL="0" indent="0">
              <a:buNone/>
            </a:pPr>
            <a:r>
              <a:rPr lang="en-CA" b="1" dirty="0" smtClean="0"/>
              <a:t>WHAT ITEMS CAN BE SUBMITTED?</a:t>
            </a:r>
          </a:p>
          <a:p>
            <a:r>
              <a:rPr lang="en-CA" dirty="0" smtClean="0"/>
              <a:t>Written Material</a:t>
            </a:r>
          </a:p>
          <a:p>
            <a:pPr lvl="1"/>
            <a:r>
              <a:rPr lang="en-CA" dirty="0" smtClean="0"/>
              <a:t>Books, Articles, Reports, Notes</a:t>
            </a:r>
          </a:p>
          <a:p>
            <a:r>
              <a:rPr lang="en-CA" dirty="0" smtClean="0"/>
              <a:t>Images</a:t>
            </a:r>
          </a:p>
          <a:p>
            <a:pPr lvl="1"/>
            <a:r>
              <a:rPr lang="en-CA" dirty="0" smtClean="0"/>
              <a:t>Photographs, </a:t>
            </a:r>
            <a:r>
              <a:rPr lang="en-CA" dirty="0" err="1" smtClean="0"/>
              <a:t>Kodachrome</a:t>
            </a:r>
            <a:r>
              <a:rPr lang="en-CA" dirty="0" smtClean="0"/>
              <a:t> slides, Presentations</a:t>
            </a:r>
          </a:p>
          <a:p>
            <a:r>
              <a:rPr lang="en-CA" dirty="0" smtClean="0"/>
              <a:t>Video and Recordings</a:t>
            </a:r>
          </a:p>
          <a:p>
            <a:r>
              <a:rPr lang="en-CA" dirty="0" smtClean="0"/>
              <a:t>Data</a:t>
            </a:r>
          </a:p>
          <a:p>
            <a:pPr lvl="1"/>
            <a:r>
              <a:rPr lang="en-CA" dirty="0" smtClean="0"/>
              <a:t>Digital or Scans of Field Data Books</a:t>
            </a:r>
          </a:p>
        </p:txBody>
      </p:sp>
      <p:sp>
        <p:nvSpPr>
          <p:cNvPr id="4" name="Content Placeholder 2"/>
          <p:cNvSpPr txBox="1">
            <a:spLocks/>
          </p:cNvSpPr>
          <p:nvPr/>
        </p:nvSpPr>
        <p:spPr>
          <a:xfrm>
            <a:off x="4211960" y="1196752"/>
            <a:ext cx="3528392" cy="5544616"/>
          </a:xfrm>
          <a:prstGeom prst="rect">
            <a:avLst/>
          </a:prstGeom>
        </p:spPr>
        <p:style>
          <a:lnRef idx="2">
            <a:schemeClr val="accent4"/>
          </a:lnRef>
          <a:fillRef idx="1">
            <a:schemeClr val="lt1"/>
          </a:fillRef>
          <a:effectRef idx="0">
            <a:schemeClr val="accent4"/>
          </a:effectRef>
          <a:fontRef idx="minor">
            <a:schemeClr val="dk1"/>
          </a:fontRef>
        </p:style>
        <p:txBody>
          <a:bodyPr vert="horz">
            <a:normAutofit fontScale="92500" lnSpcReduction="10000"/>
          </a:bodyPr>
          <a:lst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a:lstStyle>
          <a:p>
            <a:r>
              <a:rPr lang="en-US" dirty="0" smtClean="0"/>
              <a:t>Items are deposited once proper </a:t>
            </a:r>
            <a:r>
              <a:rPr lang="en-US" b="1" dirty="0" smtClean="0"/>
              <a:t>copyright ownership </a:t>
            </a:r>
            <a:r>
              <a:rPr lang="en-US" dirty="0" smtClean="0"/>
              <a:t>has been established.</a:t>
            </a:r>
          </a:p>
          <a:p>
            <a:pPr marL="0" indent="0">
              <a:buFont typeface="Wingdings 2"/>
              <a:buNone/>
            </a:pPr>
            <a:endParaRPr lang="en-US" dirty="0" smtClean="0"/>
          </a:p>
          <a:p>
            <a:r>
              <a:rPr lang="en-US" dirty="0" smtClean="0"/>
              <a:t>Complete the </a:t>
            </a:r>
            <a:r>
              <a:rPr lang="en-US" b="1" dirty="0" smtClean="0"/>
              <a:t>metadata</a:t>
            </a:r>
            <a:r>
              <a:rPr lang="en-US" dirty="0" smtClean="0"/>
              <a:t> form and </a:t>
            </a:r>
            <a:r>
              <a:rPr lang="en-US" b="1" dirty="0" smtClean="0"/>
              <a:t>digitize</a:t>
            </a:r>
            <a:r>
              <a:rPr lang="en-US" dirty="0" smtClean="0"/>
              <a:t> the item, if necessary.</a:t>
            </a:r>
          </a:p>
          <a:p>
            <a:endParaRPr lang="en-US" dirty="0" smtClean="0"/>
          </a:p>
          <a:p>
            <a:r>
              <a:rPr lang="en-US" dirty="0" smtClean="0"/>
              <a:t>Convert the work to an </a:t>
            </a:r>
            <a:r>
              <a:rPr lang="en-US" dirty="0" smtClean="0">
                <a:solidFill>
                  <a:srgbClr val="FF0000"/>
                </a:solidFill>
              </a:rPr>
              <a:t>open format </a:t>
            </a:r>
            <a:r>
              <a:rPr lang="en-US" dirty="0" err="1" smtClean="0">
                <a:solidFill>
                  <a:srgbClr val="FF0000"/>
                </a:solidFill>
              </a:rPr>
              <a:t>eg</a:t>
            </a:r>
            <a:r>
              <a:rPr lang="en-US" dirty="0" smtClean="0">
                <a:solidFill>
                  <a:srgbClr val="FF0000"/>
                </a:solidFill>
              </a:rPr>
              <a:t>.</a:t>
            </a:r>
          </a:p>
          <a:p>
            <a:pPr lvl="1"/>
            <a:r>
              <a:rPr lang="en-US" dirty="0" smtClean="0">
                <a:solidFill>
                  <a:srgbClr val="FF0000"/>
                </a:solidFill>
              </a:rPr>
              <a:t>MP3</a:t>
            </a:r>
          </a:p>
          <a:p>
            <a:pPr lvl="1"/>
            <a:r>
              <a:rPr lang="en-US" dirty="0" smtClean="0">
                <a:solidFill>
                  <a:srgbClr val="FF0000"/>
                </a:solidFill>
              </a:rPr>
              <a:t>PDF</a:t>
            </a:r>
          </a:p>
        </p:txBody>
      </p:sp>
    </p:spTree>
    <p:extLst>
      <p:ext uri="{BB962C8B-B14F-4D97-AF65-F5344CB8AC3E}">
        <p14:creationId xmlns:p14="http://schemas.microsoft.com/office/powerpoint/2010/main" val="30766494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digitizing </a:t>
            </a:r>
          </a:p>
        </p:txBody>
      </p:sp>
      <p:sp>
        <p:nvSpPr>
          <p:cNvPr id="3" name="Content Placeholder 2"/>
          <p:cNvSpPr>
            <a:spLocks noGrp="1"/>
          </p:cNvSpPr>
          <p:nvPr>
            <p:ph idx="1"/>
          </p:nvPr>
        </p:nvSpPr>
        <p:spPr/>
        <p:txBody>
          <a:bodyPr/>
          <a:lstStyle/>
          <a:p>
            <a:pPr marL="0" indent="0">
              <a:buNone/>
            </a:pPr>
            <a:endParaRPr lang="en-US" dirty="0" smtClean="0"/>
          </a:p>
          <a:p>
            <a:pPr marL="0" indent="0">
              <a:buNone/>
            </a:pPr>
            <a:endParaRPr lang="en-US" dirty="0"/>
          </a:p>
          <a:p>
            <a:pPr marL="0" indent="0">
              <a:buNone/>
            </a:pPr>
            <a:endParaRPr lang="en-US" dirty="0"/>
          </a:p>
          <a:p>
            <a:r>
              <a:rPr lang="en-US" dirty="0" smtClean="0"/>
              <a:t>Digitizing </a:t>
            </a:r>
            <a:r>
              <a:rPr lang="en-US" dirty="0" smtClean="0">
                <a:solidFill>
                  <a:srgbClr val="FF0000"/>
                </a:solidFill>
              </a:rPr>
              <a:t>Kodachrome slides </a:t>
            </a:r>
          </a:p>
          <a:p>
            <a:endParaRPr lang="en-US" dirty="0">
              <a:solidFill>
                <a:srgbClr val="FF0000"/>
              </a:solidFill>
            </a:endParaRPr>
          </a:p>
          <a:p>
            <a:r>
              <a:rPr lang="en-US" dirty="0" smtClean="0">
                <a:solidFill>
                  <a:srgbClr val="000000"/>
                </a:solidFill>
              </a:rPr>
              <a:t>Purpose is to </a:t>
            </a:r>
            <a:r>
              <a:rPr lang="en-US" dirty="0" smtClean="0">
                <a:solidFill>
                  <a:srgbClr val="FF0000"/>
                </a:solidFill>
              </a:rPr>
              <a:t>preserve</a:t>
            </a:r>
            <a:r>
              <a:rPr lang="en-US" dirty="0" smtClean="0">
                <a:solidFill>
                  <a:srgbClr val="000000"/>
                </a:solidFill>
              </a:rPr>
              <a:t> the Kodachrome images before it chemically degrades</a:t>
            </a:r>
          </a:p>
          <a:p>
            <a:pPr marL="0" indent="0">
              <a:buNone/>
            </a:pPr>
            <a:endParaRPr lang="en-US" dirty="0" smtClean="0">
              <a:solidFill>
                <a:srgbClr val="000000"/>
              </a:solidFill>
            </a:endParaRPr>
          </a:p>
          <a:p>
            <a:r>
              <a:rPr lang="en-US" dirty="0" smtClean="0">
                <a:solidFill>
                  <a:srgbClr val="000000"/>
                </a:solidFill>
              </a:rPr>
              <a:t>Now we can edit, print and share images!</a:t>
            </a:r>
          </a:p>
          <a:p>
            <a:pPr marL="0" indent="0">
              <a:buNone/>
            </a:pPr>
            <a:endParaRPr lang="en-US" dirty="0">
              <a:solidFill>
                <a:srgbClr val="000000"/>
              </a:solidFill>
            </a:endParaRPr>
          </a:p>
        </p:txBody>
      </p:sp>
      <p:pic>
        <p:nvPicPr>
          <p:cNvPr id="5" name="Picture 4" descr="Screen Shot 2013-11-06 at 10.29.15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7944" y="116632"/>
            <a:ext cx="3890516" cy="2914590"/>
          </a:xfrm>
          <a:prstGeom prst="rect">
            <a:avLst/>
          </a:prstGeom>
          <a:ln>
            <a:solidFill>
              <a:schemeClr val="tx1"/>
            </a:solidFill>
          </a:ln>
        </p:spPr>
      </p:pic>
    </p:spTree>
    <p:extLst>
      <p:ext uri="{BB962C8B-B14F-4D97-AF65-F5344CB8AC3E}">
        <p14:creationId xmlns:p14="http://schemas.microsoft.com/office/powerpoint/2010/main" val="35430109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7593" t="15278" r="38200" b="15476"/>
          <a:stretch/>
        </p:blipFill>
        <p:spPr bwMode="auto">
          <a:xfrm>
            <a:off x="2411760" y="116632"/>
            <a:ext cx="3816424" cy="61379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230799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774</TotalTime>
  <Words>452</Words>
  <Application>Microsoft Office PowerPoint</Application>
  <PresentationFormat>On-screen Show (4:3)</PresentationFormat>
  <Paragraphs>97</Paragraphs>
  <Slides>13</Slides>
  <Notes>5</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Opulent</vt:lpstr>
      <vt:lpstr>The Churchill Community of Knowledge  An open Access Digital Archive </vt:lpstr>
      <vt:lpstr>PowerPoint Presentation</vt:lpstr>
      <vt:lpstr>PowerPoint Presentation</vt:lpstr>
      <vt:lpstr>York University’s OPEN ACCESS Institutional Repository</vt:lpstr>
      <vt:lpstr>HISTORICAL ARTEFACTS</vt:lpstr>
      <vt:lpstr>PowerPoint Presentation</vt:lpstr>
      <vt:lpstr>Researcher Spotlights</vt:lpstr>
      <vt:lpstr>PowerPoint Presentation</vt:lpstr>
      <vt:lpstr>MY RESEARCH PROJECT </vt:lpstr>
      <vt:lpstr>Fixing existing metadata</vt:lpstr>
      <vt:lpstr>UPLOADING NEW ITEMS WITH METADATA</vt:lpstr>
      <vt:lpstr>digitizing </vt:lpstr>
      <vt:lpstr>PowerPoint Presentation</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dbazely</dc:creator>
  <cp:lastModifiedBy>Netta Untershats</cp:lastModifiedBy>
  <cp:revision>49</cp:revision>
  <dcterms:created xsi:type="dcterms:W3CDTF">2013-03-11T20:04:58Z</dcterms:created>
  <dcterms:modified xsi:type="dcterms:W3CDTF">2013-11-08T16:30:43Z</dcterms:modified>
</cp:coreProperties>
</file>