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72" r:id="rId1"/>
    <p:sldMasterId id="2147483673" r:id="rId2"/>
  </p:sldMasterIdLst>
  <p:notesMasterIdLst>
    <p:notesMasterId r:id="rId2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embeddedFontLst>
    <p:embeddedFont>
      <p:font typeface="Calibri" panose="020F0502020204030204" pitchFamily="34" charset="0"/>
      <p:regular r:id="rId27"/>
      <p:bold r:id="rId28"/>
      <p:italic r:id="rId29"/>
      <p:boldItalic r:id="rId30"/>
    </p:embeddedFont>
    <p:embeddedFont>
      <p:font typeface="Karla" pitchFamily="2" charset="0"/>
      <p:regular r:id="rId31"/>
      <p:bold r:id="rId32"/>
      <p:italic r:id="rId33"/>
      <p:boldItalic r:id="rId34"/>
    </p:embeddedFont>
    <p:embeddedFont>
      <p:font typeface="Open Sans" panose="020B0706030804020204" pitchFamily="34" charset="0"/>
      <p:regular r:id="rId35"/>
      <p:bold r:id="rId36"/>
      <p:italic r:id="rId37"/>
      <p:boldItalic r:id="rId38"/>
    </p:embeddedFont>
    <p:embeddedFont>
      <p:font typeface="Roboto" panose="02000000000000000000" pitchFamily="2"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67794" autoAdjust="0"/>
  </p:normalViewPr>
  <p:slideViewPr>
    <p:cSldViewPr snapToGrid="0">
      <p:cViewPr varScale="1">
        <p:scale>
          <a:sx n="98" d="100"/>
          <a:sy n="98" d="100"/>
        </p:scale>
        <p:origin x="194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19.xml"/><Relationship Id="rId34" Type="http://schemas.openxmlformats.org/officeDocument/2006/relationships/font" Target="fonts/font8.fntdata"/><Relationship Id="rId42" Type="http://schemas.openxmlformats.org/officeDocument/2006/relationships/font" Target="fonts/font16.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5.fntdata"/><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font" Target="fonts/font1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drupal.org/node/465106"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thenounproject.com/baboondesigns/collection/clipboard"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quest.eb.com/search/154_2879937/1/154_2879937/cit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4d3e9e3a72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4d3e9e3a7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400">
              <a:solidFill>
                <a:srgbClr val="FFFFFF"/>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4d3e9e3a72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4d3e9e3a72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rgbClr val="000000"/>
              </a:buClr>
              <a:buSzPts val="1100"/>
              <a:buNone/>
            </a:pPr>
            <a:r>
              <a:rPr lang="en" sz="1400">
                <a:solidFill>
                  <a:schemeClr val="dk1"/>
                </a:solidFill>
                <a:latin typeface="Calibri"/>
                <a:ea typeface="Calibri"/>
                <a:cs typeface="Calibri"/>
                <a:sym typeface="Calibri"/>
              </a:rPr>
              <a:t>SIOBAN: </a:t>
            </a: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What will this tool look like? Our vision was that the tool would have two main components:</a:t>
            </a:r>
            <a:endParaRPr sz="1400">
              <a:solidFill>
                <a:schemeClr val="dk1"/>
              </a:solidFill>
              <a:latin typeface="Calibri"/>
              <a:ea typeface="Calibri"/>
              <a:cs typeface="Calibri"/>
              <a:sym typeface="Calibri"/>
            </a:endParaRPr>
          </a:p>
          <a:p>
            <a:pPr marL="0" lvl="0" indent="0" algn="l" rtl="0">
              <a:lnSpc>
                <a:spcPct val="115000"/>
              </a:lnSpc>
              <a:spcBef>
                <a:spcPts val="1000"/>
              </a:spcBef>
              <a:spcAft>
                <a:spcPts val="0"/>
              </a:spcAft>
              <a:buNone/>
            </a:pPr>
            <a:r>
              <a:rPr lang="en" sz="1400">
                <a:solidFill>
                  <a:schemeClr val="dk1"/>
                </a:solidFill>
                <a:latin typeface="Calibri"/>
                <a:ea typeface="Calibri"/>
                <a:cs typeface="Calibri"/>
                <a:sym typeface="Calibri"/>
              </a:rPr>
              <a:t>The first is a tool that guides library staff step by step through the process of manually assessing an electronic resource. This assessment process will be based on an established set of accessibility criteria to ensure that the results of the assessment are accurate and reliable, and the tool itself will embed instructional content so that library staff, regardless of experience or expertise, can easily complete assessments. </a:t>
            </a:r>
            <a:endParaRPr sz="1400">
              <a:solidFill>
                <a:schemeClr val="dk1"/>
              </a:solidFill>
              <a:latin typeface="Calibri"/>
              <a:ea typeface="Calibri"/>
              <a:cs typeface="Calibri"/>
              <a:sym typeface="Calibri"/>
            </a:endParaRPr>
          </a:p>
          <a:p>
            <a:pPr marL="0" lvl="0" indent="0" algn="l" rtl="0">
              <a:lnSpc>
                <a:spcPct val="115000"/>
              </a:lnSpc>
              <a:spcBef>
                <a:spcPts val="1000"/>
              </a:spcBef>
              <a:spcAft>
                <a:spcPts val="1000"/>
              </a:spcAft>
              <a:buNone/>
            </a:pPr>
            <a:r>
              <a:rPr lang="en" sz="1400">
                <a:solidFill>
                  <a:schemeClr val="dk1"/>
                </a:solidFill>
                <a:latin typeface="Calibri"/>
                <a:ea typeface="Calibri"/>
                <a:cs typeface="Calibri"/>
                <a:sym typeface="Calibri"/>
              </a:rPr>
              <a:t>The second component is a repository of assessment reports. As library staff move through the assessment, they will input the results of their assessment into the form, and a score will be tallied automatically by the tool. The results and score of the completed assessment will be captured in a report that will be housed in a repository that can be accessed by library staff from any of the participating libraries.</a:t>
            </a:r>
            <a:endParaRPr sz="14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4d3e9e3a72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4d3e9e3a72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solidFill>
                  <a:schemeClr val="dk1"/>
                </a:solidFill>
                <a:latin typeface="Calibri"/>
                <a:ea typeface="Calibri"/>
                <a:cs typeface="Calibri"/>
                <a:sym typeface="Calibri"/>
              </a:rPr>
              <a:t>SIOBAN:</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Since we are building not only a tool but an assessment process, an important early step for our LEAP Steering Committee was to compile a list of criteria from a range of web accessibility standards, and then assess:</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The criteria that we think absolutely needs to be included,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The criteria that we think isn’t relevant to eresources,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And the criteria that might be out of scope</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This process went alongside our in-depth research to make sure we understood what accessibility needs each criteria is supposed to address. </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We worked from a list of over 100 criteria and narrowed that down to 33 criteria, which we grouped into specific categories addressing the appearance, navigation, structure and content of any given database</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r>
              <a:rPr lang="en" sz="1400">
                <a:solidFill>
                  <a:schemeClr val="dk1"/>
                </a:solidFill>
                <a:latin typeface="Calibri"/>
                <a:ea typeface="Calibri"/>
                <a:cs typeface="Calibri"/>
                <a:sym typeface="Calibri"/>
              </a:rPr>
              <a:t>Ultimately we needed to come up with one list of core criteria that could be used to form the basis for our assessment process. </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____________________________________________________________________________________________________________________________________</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r>
              <a:rPr lang="en" sz="1400">
                <a:solidFill>
                  <a:schemeClr val="dk1"/>
                </a:solidFill>
                <a:latin typeface="Calibri"/>
                <a:ea typeface="Calibri"/>
                <a:cs typeface="Calibri"/>
                <a:sym typeface="Calibri"/>
              </a:rPr>
              <a:t>NOTES, as needed: Standards included</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Web Content Accessibility Guidelines 2.0;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Section 508 Amendment to the Rehabilitation Act;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Barrier Free Walkthrough;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Tatomir Accessibility Checklist;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ASCLA: </a:t>
            </a:r>
            <a:r>
              <a:rPr lang="en" sz="1400">
                <a:solidFill>
                  <a:schemeClr val="dk1"/>
                </a:solidFill>
                <a:highlight>
                  <a:schemeClr val="lt1"/>
                </a:highlight>
                <a:latin typeface="Calibri"/>
                <a:ea typeface="Calibri"/>
                <a:cs typeface="Calibri"/>
                <a:sym typeface="Calibri"/>
              </a:rPr>
              <a:t>Association for Specialized and Cooperative Library Agencies</a:t>
            </a:r>
            <a:r>
              <a:rPr lang="en" sz="1400">
                <a:solidFill>
                  <a:schemeClr val="dk1"/>
                </a:solidFill>
                <a:latin typeface="Calibri"/>
                <a:ea typeface="Calibri"/>
                <a:cs typeface="Calibri"/>
                <a:sym typeface="Calibri"/>
              </a:rPr>
              <a:t> Think Before You Buy Guide; and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Matterhorn Protocol 1.02. </a:t>
            </a:r>
            <a:endParaRPr sz="1400">
              <a:solidFill>
                <a:schemeClr val="dk1"/>
              </a:solidFill>
              <a:highlight>
                <a:schemeClr val="lt1"/>
              </a:highlight>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4d3e9e3a72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4d3e9e3a72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1400">
                <a:solidFill>
                  <a:schemeClr val="dk1"/>
                </a:solidFill>
                <a:latin typeface="Calibri"/>
                <a:ea typeface="Calibri"/>
                <a:cs typeface="Calibri"/>
                <a:sym typeface="Calibri"/>
              </a:rPr>
              <a:t>SIOBAN: </a:t>
            </a:r>
            <a:endParaRPr sz="1400">
              <a:solidFill>
                <a:schemeClr val="dk1"/>
              </a:solidFill>
              <a:latin typeface="Calibri"/>
              <a:ea typeface="Calibri"/>
              <a:cs typeface="Calibri"/>
              <a:sym typeface="Calibri"/>
            </a:endParaRPr>
          </a:p>
          <a:p>
            <a:pPr marL="0" lvl="0" indent="0" algn="l" rtl="0">
              <a:spcBef>
                <a:spcPts val="600"/>
              </a:spcBef>
              <a:spcAft>
                <a:spcPts val="0"/>
              </a:spcAft>
              <a:buNone/>
            </a:pPr>
            <a:r>
              <a:rPr lang="en" sz="1400">
                <a:solidFill>
                  <a:schemeClr val="dk1"/>
                </a:solidFill>
                <a:latin typeface="Calibri"/>
                <a:ea typeface="Calibri"/>
                <a:cs typeface="Calibri"/>
                <a:sym typeface="Calibri"/>
              </a:rPr>
              <a:t>Once we had established our core list of criteria, the next step was to develop a systematic process to assess eresource accessibility according to those criteria. Accessibility criteria can be quite technically complex for non-experts to evaluate so it was important to us to develop an easy to follow assessment process, supported by detailed instructions that guide the evaluator through the end-to-end process.</a:t>
            </a:r>
            <a:endParaRPr sz="1400">
              <a:solidFill>
                <a:schemeClr val="dk1"/>
              </a:solidFill>
              <a:latin typeface="Calibri"/>
              <a:ea typeface="Calibri"/>
              <a:cs typeface="Calibri"/>
              <a:sym typeface="Calibri"/>
            </a:endParaRPr>
          </a:p>
          <a:p>
            <a:pPr marL="0" lvl="0" indent="0" algn="l" rtl="0">
              <a:spcBef>
                <a:spcPts val="600"/>
              </a:spcBef>
              <a:spcAft>
                <a:spcPts val="0"/>
              </a:spcAft>
              <a:buClr>
                <a:schemeClr val="dk1"/>
              </a:buClr>
              <a:buSzPts val="1100"/>
              <a:buFont typeface="Arial"/>
              <a:buNone/>
            </a:pPr>
            <a:r>
              <a:rPr lang="en" sz="1400">
                <a:solidFill>
                  <a:schemeClr val="dk1"/>
                </a:solidFill>
                <a:latin typeface="Calibri"/>
                <a:ea typeface="Calibri"/>
                <a:cs typeface="Calibri"/>
                <a:sym typeface="Calibri"/>
              </a:rPr>
              <a:t>This instructional content, based on our core list of criteria, was organized into four draft modules. </a:t>
            </a:r>
            <a:endParaRPr sz="1400">
              <a:solidFill>
                <a:schemeClr val="dk1"/>
              </a:solidFill>
              <a:latin typeface="Calibri"/>
              <a:ea typeface="Calibri"/>
              <a:cs typeface="Calibri"/>
              <a:sym typeface="Calibri"/>
            </a:endParaRPr>
          </a:p>
          <a:p>
            <a:pPr marL="0" lvl="0" indent="0" algn="l" rtl="0">
              <a:spcBef>
                <a:spcPts val="600"/>
              </a:spcBef>
              <a:spcAft>
                <a:spcPts val="0"/>
              </a:spcAft>
              <a:buClr>
                <a:schemeClr val="dk1"/>
              </a:buClr>
              <a:buSzPts val="1100"/>
              <a:buFont typeface="Arial"/>
              <a:buNone/>
            </a:pPr>
            <a:r>
              <a:rPr lang="en" sz="1400">
                <a:solidFill>
                  <a:schemeClr val="dk1"/>
                </a:solidFill>
                <a:latin typeface="Calibri"/>
                <a:ea typeface="Calibri"/>
                <a:cs typeface="Calibri"/>
                <a:sym typeface="Calibri"/>
              </a:rPr>
              <a:t>We ran two user testing phases with our Steering Committee as well as library staff from our AODA committee. During these phases our testing group used the four modules to go through the assessment process of actual eresource products and provided valuable feedback to us about both the testing process and the instructional content. </a:t>
            </a:r>
            <a:endParaRPr sz="1400">
              <a:solidFill>
                <a:schemeClr val="dk1"/>
              </a:solidFill>
              <a:latin typeface="Calibri"/>
              <a:ea typeface="Calibri"/>
              <a:cs typeface="Calibri"/>
              <a:sym typeface="Calibri"/>
            </a:endParaRPr>
          </a:p>
          <a:p>
            <a:pPr marL="0" lvl="0" indent="0" algn="l" rtl="0">
              <a:spcBef>
                <a:spcPts val="600"/>
              </a:spcBef>
              <a:spcAft>
                <a:spcPts val="0"/>
              </a:spcAft>
              <a:buClr>
                <a:schemeClr val="dk1"/>
              </a:buClr>
              <a:buSzPts val="1100"/>
              <a:buFont typeface="Arial"/>
              <a:buNone/>
            </a:pPr>
            <a:r>
              <a:rPr lang="en" sz="1400">
                <a:solidFill>
                  <a:schemeClr val="dk1"/>
                </a:solidFill>
                <a:latin typeface="Calibri"/>
                <a:ea typeface="Calibri"/>
                <a:cs typeface="Calibri"/>
                <a:sym typeface="Calibri"/>
              </a:rPr>
              <a:t>We also created documentation to support the tool, which will be embedded directly within the tool</a:t>
            </a:r>
            <a:endParaRPr sz="1400">
              <a:solidFill>
                <a:schemeClr val="dk1"/>
              </a:solidFill>
              <a:latin typeface="Calibri"/>
              <a:ea typeface="Calibri"/>
              <a:cs typeface="Calibri"/>
              <a:sym typeface="Calibri"/>
            </a:endParaRPr>
          </a:p>
          <a:p>
            <a:pPr marL="0" lvl="0" indent="0" algn="l" rtl="0">
              <a:spcBef>
                <a:spcPts val="600"/>
              </a:spcBef>
              <a:spcAft>
                <a:spcPts val="0"/>
              </a:spcAft>
              <a:buNone/>
            </a:pPr>
            <a:endParaRPr sz="1400">
              <a:solidFill>
                <a:schemeClr val="dk1"/>
              </a:solidFill>
              <a:latin typeface="Calibri"/>
              <a:ea typeface="Calibri"/>
              <a:cs typeface="Calibri"/>
              <a:sym typeface="Calibri"/>
            </a:endParaRPr>
          </a:p>
          <a:p>
            <a:pPr marL="0" lvl="0" indent="0" algn="l" rtl="0">
              <a:spcBef>
                <a:spcPts val="600"/>
              </a:spcBef>
              <a:spcAft>
                <a:spcPts val="0"/>
              </a:spcAft>
              <a:buNone/>
            </a:pPr>
            <a:r>
              <a:rPr lang="en" sz="1400">
                <a:solidFill>
                  <a:schemeClr val="dk1"/>
                </a:solidFill>
                <a:latin typeface="Calibri"/>
                <a:ea typeface="Calibri"/>
                <a:cs typeface="Calibri"/>
                <a:sym typeface="Calibri"/>
              </a:rPr>
              <a:t>** a LEAP Guide for our library staff members who would be using the tool</a:t>
            </a:r>
            <a:endParaRPr sz="1400">
              <a:solidFill>
                <a:schemeClr val="dk1"/>
              </a:solidFill>
              <a:latin typeface="Calibri"/>
              <a:ea typeface="Calibri"/>
              <a:cs typeface="Calibri"/>
              <a:sym typeface="Calibri"/>
            </a:endParaRPr>
          </a:p>
          <a:p>
            <a:pPr marL="0" lvl="0" indent="0" algn="l" rtl="0">
              <a:spcBef>
                <a:spcPts val="600"/>
              </a:spcBef>
              <a:spcAft>
                <a:spcPts val="0"/>
              </a:spcAft>
              <a:buClr>
                <a:schemeClr val="dk1"/>
              </a:buClr>
              <a:buSzPts val="1100"/>
              <a:buFont typeface="Arial"/>
              <a:buNone/>
            </a:pPr>
            <a:r>
              <a:rPr lang="en" sz="1400">
                <a:solidFill>
                  <a:schemeClr val="dk1"/>
                </a:solidFill>
                <a:latin typeface="Calibri"/>
                <a:ea typeface="Calibri"/>
                <a:cs typeface="Calibri"/>
                <a:sym typeface="Calibri"/>
              </a:rPr>
              <a:t>** a tool index listing the various tools and software that staff would need to use to carry out assessments</a:t>
            </a:r>
            <a:endParaRPr sz="14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4dc7d7ff96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4dc7d7ff96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1400">
                <a:solidFill>
                  <a:schemeClr val="dk1"/>
                </a:solidFill>
                <a:latin typeface="Calibri"/>
                <a:ea typeface="Calibri"/>
                <a:cs typeface="Calibri"/>
                <a:sym typeface="Calibri"/>
              </a:rPr>
              <a:t>SIOBAN: </a:t>
            </a:r>
            <a:endParaRPr sz="1400">
              <a:solidFill>
                <a:schemeClr val="dk1"/>
              </a:solidFill>
              <a:latin typeface="Calibri"/>
              <a:ea typeface="Calibri"/>
              <a:cs typeface="Calibri"/>
              <a:sym typeface="Calibri"/>
            </a:endParaRPr>
          </a:p>
          <a:p>
            <a:pPr marL="457200" lvl="0" indent="-317500" algn="l" rtl="0">
              <a:spcBef>
                <a:spcPts val="60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As I mentioned there are four modules in total, grouped in the same way as our list of core criteria:</a:t>
            </a:r>
            <a:endParaRPr sz="1400">
              <a:solidFill>
                <a:schemeClr val="dk1"/>
              </a:solidFill>
              <a:latin typeface="Calibri"/>
              <a:ea typeface="Calibri"/>
              <a:cs typeface="Calibri"/>
              <a:sym typeface="Calibri"/>
            </a:endParaRPr>
          </a:p>
          <a:p>
            <a:pPr marL="914400" lvl="1"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Module 1: interface appearance</a:t>
            </a:r>
            <a:endParaRPr sz="1400">
              <a:solidFill>
                <a:schemeClr val="dk1"/>
              </a:solidFill>
              <a:latin typeface="Calibri"/>
              <a:ea typeface="Calibri"/>
              <a:cs typeface="Calibri"/>
              <a:sym typeface="Calibri"/>
            </a:endParaRPr>
          </a:p>
          <a:p>
            <a:pPr marL="914400" lvl="1"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Module 2 Interface navigation</a:t>
            </a:r>
            <a:endParaRPr sz="1400">
              <a:solidFill>
                <a:schemeClr val="dk1"/>
              </a:solidFill>
              <a:latin typeface="Calibri"/>
              <a:ea typeface="Calibri"/>
              <a:cs typeface="Calibri"/>
              <a:sym typeface="Calibri"/>
            </a:endParaRPr>
          </a:p>
          <a:p>
            <a:pPr marL="914400" lvl="1"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Module 3 interface structure</a:t>
            </a:r>
            <a:endParaRPr sz="1400">
              <a:solidFill>
                <a:schemeClr val="dk1"/>
              </a:solidFill>
              <a:latin typeface="Calibri"/>
              <a:ea typeface="Calibri"/>
              <a:cs typeface="Calibri"/>
              <a:sym typeface="Calibri"/>
            </a:endParaRPr>
          </a:p>
          <a:p>
            <a:pPr marL="914400" lvl="1"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Module 4 content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These modules currently exist in draft form as google forms but we wanted to show those to you here so you can start to visualize how the assessment component will work. </a:t>
            </a:r>
            <a:endParaRPr sz="14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4ca8af0509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4ca8af0509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a:solidFill>
                  <a:schemeClr val="dk1"/>
                </a:solidFill>
                <a:latin typeface="Calibri"/>
                <a:ea typeface="Calibri"/>
                <a:cs typeface="Calibri"/>
                <a:sym typeface="Calibri"/>
              </a:rPr>
              <a:t>SIOBAN: </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457200" lvl="0" indent="-317500" algn="l" rtl="0">
              <a:spcBef>
                <a:spcPts val="60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This is our draft module 2: interface navigation</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Each module will be set up as a multi-page form. There will be a brief introduction at the beginning of each module, which you can see here, along with a list of all of the tools that will be required to complete the module.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Before they begin a module, library staff can provide this list to their IT staff to ensure that they have all of the software or extensions needed.</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The modules are then broken down into a series of tests, which are based on the list of accessibility criteria developed by the LEAP steering committee.</a:t>
            </a:r>
            <a:endParaRPr sz="1400">
              <a:solidFill>
                <a:schemeClr val="dk1"/>
              </a:solidFill>
              <a:highlight>
                <a:schemeClr val="lt1"/>
              </a:highligh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4dc7d7ff96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4dc7d7ff96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a:solidFill>
                  <a:schemeClr val="dk1"/>
                </a:solidFill>
                <a:latin typeface="Calibri"/>
                <a:ea typeface="Calibri"/>
                <a:cs typeface="Calibri"/>
                <a:sym typeface="Calibri"/>
              </a:rPr>
              <a:t>SIOBAN: </a:t>
            </a:r>
            <a:endParaRPr sz="1400">
              <a:solidFill>
                <a:schemeClr val="dk1"/>
              </a:solidFill>
              <a:latin typeface="Calibri"/>
              <a:ea typeface="Calibri"/>
              <a:cs typeface="Calibri"/>
              <a:sym typeface="Calibri"/>
            </a:endParaRPr>
          </a:p>
          <a:p>
            <a:pPr marL="0" lvl="0" indent="0" algn="l" rtl="0">
              <a:spcBef>
                <a:spcPts val="600"/>
              </a:spcBef>
              <a:spcAft>
                <a:spcPts val="0"/>
              </a:spcAft>
              <a:buNone/>
            </a:pPr>
            <a:endParaRPr sz="1400">
              <a:solidFill>
                <a:schemeClr val="dk1"/>
              </a:solidFill>
              <a:latin typeface="Calibri"/>
              <a:ea typeface="Calibri"/>
              <a:cs typeface="Calibri"/>
              <a:sym typeface="Calibri"/>
            </a:endParaRPr>
          </a:p>
          <a:p>
            <a:pPr marL="457200" lvl="0" indent="-317500" algn="l" rtl="0">
              <a:spcBef>
                <a:spcPts val="100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Here’s an example of one of the tests</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Each test starts out with some background information that will help the evaluator understand why this particular criteria is important and what they will need to look out for in order to properly assess the eresource. </a:t>
            </a:r>
            <a:endParaRPr sz="1400">
              <a:solidFill>
                <a:schemeClr val="dk1"/>
              </a:solidFill>
              <a:highlight>
                <a:schemeClr val="lt1"/>
              </a:highlight>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4dc7d7ff96_0_3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4dc7d7ff96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a:solidFill>
                  <a:schemeClr val="dk1"/>
                </a:solidFill>
                <a:latin typeface="Calibri"/>
                <a:ea typeface="Calibri"/>
                <a:cs typeface="Calibri"/>
                <a:sym typeface="Calibri"/>
              </a:rPr>
              <a:t>SIOBAN: </a:t>
            </a:r>
            <a:endParaRPr sz="1400">
              <a:solidFill>
                <a:schemeClr val="dk1"/>
              </a:solidFill>
              <a:latin typeface="Calibri"/>
              <a:ea typeface="Calibri"/>
              <a:cs typeface="Calibri"/>
              <a:sym typeface="Calibri"/>
            </a:endParaRPr>
          </a:p>
          <a:p>
            <a:pPr marL="0" lvl="0" indent="0" algn="l" rtl="0">
              <a:spcBef>
                <a:spcPts val="600"/>
              </a:spcBef>
              <a:spcAft>
                <a:spcPts val="0"/>
              </a:spcAft>
              <a:buNone/>
            </a:pPr>
            <a:endParaRPr sz="1400">
              <a:solidFill>
                <a:schemeClr val="dk1"/>
              </a:solidFill>
              <a:latin typeface="Calibri"/>
              <a:ea typeface="Calibri"/>
              <a:cs typeface="Calibri"/>
              <a:sym typeface="Calibri"/>
            </a:endParaRPr>
          </a:p>
          <a:p>
            <a:pPr marL="457200" lvl="0" indent="-317500" algn="l" rtl="0">
              <a:spcBef>
                <a:spcPts val="100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Following that there are instructions that the evaluator needs to follow to do the test. So for example, this test instructs the evaluator to download a specific extension, locate specific fields, and conduct a visual assessment.</a:t>
            </a:r>
            <a:endParaRPr sz="1400">
              <a:solidFill>
                <a:schemeClr val="dk1"/>
              </a:solidFill>
              <a:highlight>
                <a:schemeClr val="lt1"/>
              </a:highligh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4dc7d7ff96_0_4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4dc7d7ff96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a:solidFill>
                  <a:schemeClr val="dk1"/>
                </a:solidFill>
                <a:latin typeface="Calibri"/>
                <a:ea typeface="Calibri"/>
                <a:cs typeface="Calibri"/>
                <a:sym typeface="Calibri"/>
              </a:rPr>
              <a:t>SIOBAN: </a:t>
            </a:r>
            <a:endParaRPr sz="1400">
              <a:solidFill>
                <a:schemeClr val="dk1"/>
              </a:solidFill>
              <a:latin typeface="Calibri"/>
              <a:ea typeface="Calibri"/>
              <a:cs typeface="Calibri"/>
              <a:sym typeface="Calibri"/>
            </a:endParaRPr>
          </a:p>
          <a:p>
            <a:pPr marL="457200" lvl="0" indent="-317500" algn="l" rtl="0">
              <a:spcBef>
                <a:spcPts val="60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And then after that, there are assessment questions for the evaluator to answer and input the results of their evaluation.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For example, the first question in this particular test reads “Do user input fields contain clear instructions on what the user needs to do to successfully complete the form?” And then the evaluator can select “always, sometimes, never, or not applicable”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Our goal is to make sure that each test is easy to follow, that library staff know exactly what to look for and how to look for it, and that result input and scoring is consistent.</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Each module contains several tests, and on average during user testing each module took about 30 minutes to an hour to complete. However, as staff become familiar with the process and with the tools they are using throughout the assessment, the time it takes to complete an assessment would likely decrease.</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A key requirement for our tool is the ability to save work and return, as well as to move forward and back, skip tests and return to them, to make it easier for staff to undertake an assessment. </a:t>
            </a:r>
            <a:endParaRPr sz="1400">
              <a:solidFill>
                <a:schemeClr val="dk1"/>
              </a:solidFill>
              <a:highlight>
                <a:schemeClr val="lt1"/>
              </a:highligh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4ca8af0509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4ca8af0509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a:solidFill>
                  <a:schemeClr val="dk1"/>
                </a:solidFill>
                <a:latin typeface="Calibri"/>
                <a:ea typeface="Calibri"/>
                <a:cs typeface="Calibri"/>
                <a:sym typeface="Calibri"/>
              </a:rPr>
              <a:t>SIOBAN: </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600"/>
              </a:spcBef>
              <a:spcAft>
                <a:spcPts val="0"/>
              </a:spcAft>
              <a:buNone/>
            </a:pPr>
            <a:r>
              <a:rPr lang="en" sz="1400">
                <a:solidFill>
                  <a:schemeClr val="dk1"/>
                </a:solidFill>
                <a:latin typeface="Calibri"/>
                <a:ea typeface="Calibri"/>
                <a:cs typeface="Calibri"/>
                <a:sym typeface="Calibri"/>
              </a:rPr>
              <a:t>We are now at the stage where we are ready to begin building the LEAP tool. We Issued an RFP and have awarded the contract to an Ontario developer. We anticipate building the tool in the winter and spring of 2019, with user testing in the summer and potentially a second phase of development to follow.</a:t>
            </a:r>
            <a:endParaRPr sz="1400">
              <a:solidFill>
                <a:schemeClr val="dk1"/>
              </a:solidFill>
              <a:latin typeface="Calibri"/>
              <a:ea typeface="Calibri"/>
              <a:cs typeface="Calibri"/>
              <a:sym typeface="Calibri"/>
            </a:endParaRPr>
          </a:p>
          <a:p>
            <a:pPr marL="0" lvl="0" indent="0" algn="l" rtl="0">
              <a:spcBef>
                <a:spcPts val="1000"/>
              </a:spcBef>
              <a:spcAft>
                <a:spcPts val="0"/>
              </a:spcAft>
              <a:buNone/>
            </a:pPr>
            <a:r>
              <a:rPr lang="en" sz="1400">
                <a:solidFill>
                  <a:schemeClr val="dk1"/>
                </a:solidFill>
                <a:latin typeface="Calibri"/>
                <a:ea typeface="Calibri"/>
                <a:cs typeface="Calibri"/>
                <a:sym typeface="Calibri"/>
              </a:rPr>
              <a:t>The decision was made to build a tool using drupal, which allows us to meet all or most of our tool requirements, including web accessibility standards, and because it integrates with other tools currently used by OCLS and college staff. </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r>
              <a:rPr lang="en" sz="1400">
                <a:solidFill>
                  <a:schemeClr val="dk1"/>
                </a:solidFill>
                <a:latin typeface="Calibri"/>
                <a:ea typeface="Calibri"/>
                <a:cs typeface="Calibri"/>
                <a:sym typeface="Calibri"/>
              </a:rPr>
              <a:t>The tool will consist of the assessment modules, a repository of completed assessments, as well as user and admin dashboards and potentially other features such as a forum space. </a:t>
            </a:r>
            <a:endParaRPr sz="1400">
              <a:solidFill>
                <a:schemeClr val="dk1"/>
              </a:solidFill>
              <a:latin typeface="Calibri"/>
              <a:ea typeface="Calibri"/>
              <a:cs typeface="Calibri"/>
              <a:sym typeface="Calibri"/>
            </a:endParaRPr>
          </a:p>
          <a:p>
            <a:pPr marL="0" lvl="0" indent="0" algn="l" rtl="0">
              <a:spcBef>
                <a:spcPts val="0"/>
              </a:spcBef>
              <a:spcAft>
                <a:spcPts val="0"/>
              </a:spcAft>
              <a:buClr>
                <a:srgbClr val="000000"/>
              </a:buClr>
              <a:buSzPts val="1100"/>
              <a:buFont typeface="Arial"/>
              <a:buNone/>
            </a:pP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Accessibility Checklist </a:t>
            </a:r>
            <a:r>
              <a:rPr lang="en" sz="1400" u="sng">
                <a:solidFill>
                  <a:schemeClr val="accent5"/>
                </a:solidFill>
                <a:latin typeface="Calibri"/>
                <a:ea typeface="Calibri"/>
                <a:cs typeface="Calibri"/>
                <a:sym typeface="Calibri"/>
                <a:hlinkClick r:id="rId3"/>
              </a:rPr>
              <a:t>https://www.drupal.org/node/465106</a:t>
            </a:r>
            <a:r>
              <a:rPr lang="en" sz="1400">
                <a:solidFill>
                  <a:schemeClr val="dk1"/>
                </a:solidFill>
                <a:latin typeface="Calibri"/>
                <a:ea typeface="Calibri"/>
                <a:cs typeface="Calibri"/>
                <a:sym typeface="Calibri"/>
              </a:rPr>
              <a:t> </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4dbd7f5e01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4dbd7f5e01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solidFill>
                  <a:schemeClr val="dk1"/>
                </a:solidFill>
                <a:latin typeface="Calibri"/>
                <a:ea typeface="Calibri"/>
                <a:cs typeface="Calibri"/>
                <a:sym typeface="Calibri"/>
              </a:rPr>
              <a:t>SIOBAN: In addition to building the tool itself, there are other key deliverables that remain, and we are in the process of assembling working groups to begin this work in the spring.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tool implementation at the local level to incorporate the tool into procurement processes;</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recommendations for a shared workflow, outlining proposed responsibilities for various stakeholders, to allow for collaboration and sharing and ensure that the collection of assessments is reviewed and refreshed periodically;</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Competency building, change management and training for college library staff who will be using the tool;</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And finally, tool launch and communications with the college libraries, with workflow beginning at the local level</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lnSpc>
                <a:spcPct val="115000"/>
              </a:lnSpc>
              <a:spcBef>
                <a:spcPts val="0"/>
              </a:spcBef>
              <a:spcAft>
                <a:spcPts val="1000"/>
              </a:spcAft>
              <a:buNone/>
            </a:pPr>
            <a:endParaRPr sz="1400">
              <a:solidFill>
                <a:schemeClr val="dk1"/>
              </a:solidFill>
              <a:highlight>
                <a:schemeClr val="lt1"/>
              </a:highligh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4dbd7f5e01_0_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4dbd7f5e01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CORINNE: Hello everyone, thank you for joining us today.  My name is Corinne, and together with my colleague, Sioban, we would like to share with you our work on LEAP, the Library eResources Accessibility Project, an initiative that seeks accessible solutions for library eresources.</a:t>
            </a:r>
            <a:endParaRPr sz="1400">
              <a:solidFill>
                <a:schemeClr val="dk1"/>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4d3e9e3a72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4d3e9e3a72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a:solidFill>
                  <a:schemeClr val="dk1"/>
                </a:solidFill>
                <a:latin typeface="Calibri"/>
                <a:ea typeface="Calibri"/>
                <a:cs typeface="Calibri"/>
                <a:sym typeface="Calibri"/>
              </a:rPr>
              <a:t>CORINNE: </a:t>
            </a:r>
            <a:endParaRPr sz="1400">
              <a:solidFill>
                <a:schemeClr val="dk1"/>
              </a:solidFill>
              <a:latin typeface="Calibri"/>
              <a:ea typeface="Calibri"/>
              <a:cs typeface="Calibri"/>
              <a:sym typeface="Calibri"/>
            </a:endParaRPr>
          </a:p>
          <a:p>
            <a:pPr marL="0" lvl="0" indent="0" algn="l" rtl="0">
              <a:spcBef>
                <a:spcPts val="600"/>
              </a:spcBef>
              <a:spcAft>
                <a:spcPts val="0"/>
              </a:spcAft>
              <a:buNone/>
            </a:pPr>
            <a:r>
              <a:rPr lang="en" sz="1400">
                <a:solidFill>
                  <a:schemeClr val="dk1"/>
                </a:solidFill>
                <a:latin typeface="Calibri"/>
                <a:ea typeface="Calibri"/>
                <a:cs typeface="Calibri"/>
                <a:sym typeface="Calibri"/>
              </a:rPr>
              <a:t>In terms of use of the LEAP Tool, we envision </a:t>
            </a:r>
            <a:endParaRPr sz="1400">
              <a:solidFill>
                <a:schemeClr val="dk1"/>
              </a:solidFill>
              <a:latin typeface="Calibri"/>
              <a:ea typeface="Calibri"/>
              <a:cs typeface="Calibri"/>
              <a:sym typeface="Calibri"/>
            </a:endParaRPr>
          </a:p>
          <a:p>
            <a:pPr marL="171450" lvl="0" indent="-184150" algn="l" rtl="0">
              <a:spcBef>
                <a:spcPts val="60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Library staff evaluating their existing collections and integrating it in the acquisitions workflow so that accessibility is considered during database trials going forward</a:t>
            </a: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Sharing findings with vendors and advocating for changes that promote accessibility, and better vendor agreements.</a:t>
            </a: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Translating our evaluation results into user support, including providing summaries of accessibility features and issues for each library database. </a:t>
            </a: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Building competencies among library staff, to establish a stronger foundation for addressing accessibility issues </a:t>
            </a:r>
            <a:endParaRPr sz="14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4d3e9e3a72_0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4d3e9e3a72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Clr>
                <a:srgbClr val="000000"/>
              </a:buClr>
              <a:buSzPts val="1100"/>
              <a:buNone/>
            </a:pPr>
            <a:r>
              <a:rPr lang="en" sz="1400">
                <a:latin typeface="Calibri"/>
                <a:ea typeface="Calibri"/>
                <a:cs typeface="Calibri"/>
                <a:sym typeface="Calibri"/>
              </a:rPr>
              <a:t>CORINNE:</a:t>
            </a:r>
            <a:endParaRPr sz="14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As we look forward to envision project success, we look to you and the wider community for opportunities for collaboration.</a:t>
            </a: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rgbClr val="000000"/>
              </a:buClr>
              <a:buSzPts val="1100"/>
              <a:buNone/>
            </a:pPr>
            <a:endParaRPr sz="1400">
              <a:latin typeface="Calibri"/>
              <a:ea typeface="Calibri"/>
              <a:cs typeface="Calibri"/>
              <a:sym typeface="Calibri"/>
            </a:endParaRPr>
          </a:p>
          <a:p>
            <a:pPr marL="0" lvl="0" indent="0" algn="l" rtl="0">
              <a:lnSpc>
                <a:spcPct val="115000"/>
              </a:lnSpc>
              <a:spcBef>
                <a:spcPts val="0"/>
              </a:spcBef>
              <a:spcAft>
                <a:spcPts val="0"/>
              </a:spcAft>
              <a:buClr>
                <a:srgbClr val="000000"/>
              </a:buClr>
              <a:buSzPts val="1100"/>
              <a:buNone/>
            </a:pPr>
            <a:r>
              <a:rPr lang="en" sz="1400">
                <a:latin typeface="Calibri"/>
                <a:ea typeface="Calibri"/>
                <a:cs typeface="Calibri"/>
                <a:sym typeface="Calibri"/>
              </a:rPr>
              <a:t>To support the success of our library patrons, </a:t>
            </a:r>
            <a:r>
              <a:rPr lang="en" sz="1400" b="1">
                <a:latin typeface="Calibri"/>
                <a:ea typeface="Calibri"/>
                <a:cs typeface="Calibri"/>
                <a:sym typeface="Calibri"/>
              </a:rPr>
              <a:t>we want to continue to build a community of practice by finding solutions for everything </a:t>
            </a: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rgbClr val="000000"/>
              </a:buClr>
              <a:buSzPts val="1100"/>
              <a:buNone/>
            </a:pP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rgbClr val="000000"/>
              </a:buClr>
              <a:buSzPts val="1100"/>
              <a:buNone/>
            </a:pPr>
            <a:r>
              <a:rPr lang="en" sz="1400">
                <a:latin typeface="Calibri"/>
                <a:ea typeface="Calibri"/>
                <a:cs typeface="Calibri"/>
                <a:sym typeface="Calibri"/>
              </a:rPr>
              <a:t>For us, this means nurturing accessibility champions, appealing to experts, developing collaborative standards and sharing best practices and integrating accessibility into our every day workflows.</a:t>
            </a:r>
            <a:endParaRPr sz="1400">
              <a:latin typeface="Calibri"/>
              <a:ea typeface="Calibri"/>
              <a:cs typeface="Calibri"/>
              <a:sym typeface="Calibri"/>
            </a:endParaRPr>
          </a:p>
          <a:p>
            <a:pPr marL="0" lvl="0" indent="0" algn="l" rtl="0">
              <a:lnSpc>
                <a:spcPct val="115000"/>
              </a:lnSpc>
              <a:spcBef>
                <a:spcPts val="0"/>
              </a:spcBef>
              <a:spcAft>
                <a:spcPts val="0"/>
              </a:spcAft>
              <a:buClr>
                <a:srgbClr val="000000"/>
              </a:buClr>
              <a:buSzPts val="1100"/>
              <a:buNone/>
            </a:pPr>
            <a:r>
              <a:rPr lang="en" sz="1400">
                <a:latin typeface="Calibri"/>
                <a:ea typeface="Calibri"/>
                <a:cs typeface="Calibri"/>
                <a:sym typeface="Calibri"/>
              </a:rPr>
              <a:t>________</a:t>
            </a:r>
            <a:endParaRPr sz="1400">
              <a:latin typeface="Calibri"/>
              <a:ea typeface="Calibri"/>
              <a:cs typeface="Calibri"/>
              <a:sym typeface="Calibri"/>
            </a:endParaRPr>
          </a:p>
          <a:p>
            <a:pPr marL="0" lvl="0" indent="0" algn="l" rtl="0">
              <a:lnSpc>
                <a:spcPct val="115000"/>
              </a:lnSpc>
              <a:spcBef>
                <a:spcPts val="0"/>
              </a:spcBef>
              <a:spcAft>
                <a:spcPts val="0"/>
              </a:spcAft>
              <a:buClr>
                <a:srgbClr val="000000"/>
              </a:buClr>
              <a:buSzPts val="1100"/>
              <a:buNone/>
            </a:pPr>
            <a:r>
              <a:rPr lang="en" sz="1400">
                <a:latin typeface="Calibri"/>
                <a:ea typeface="Calibri"/>
                <a:cs typeface="Calibri"/>
                <a:sym typeface="Calibri"/>
              </a:rPr>
              <a:t>Slide content created in collaboration with Katya </a:t>
            </a:r>
            <a:r>
              <a:rPr lang="en" sz="1400">
                <a:highlight>
                  <a:schemeClr val="lt1"/>
                </a:highlight>
                <a:latin typeface="Calibri"/>
                <a:ea typeface="Calibri"/>
                <a:cs typeface="Calibri"/>
                <a:sym typeface="Calibri"/>
              </a:rPr>
              <a:t>Pereyaslavska</a:t>
            </a:r>
            <a:endParaRPr sz="1400">
              <a:highlight>
                <a:schemeClr val="lt1"/>
              </a:highlight>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4dc7d7ff96_2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4dc7d7ff96_2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1100"/>
              <a:buNone/>
            </a:pPr>
            <a:r>
              <a:rPr lang="en" sz="1400">
                <a:highlight>
                  <a:schemeClr val="lt1"/>
                </a:highlight>
                <a:latin typeface="Calibri"/>
                <a:ea typeface="Calibri"/>
                <a:cs typeface="Calibri"/>
                <a:sym typeface="Calibri"/>
              </a:rPr>
              <a:t>CORINNE: We look forward the panel discussion that follows and would like to pose these questions to get us thinking about next steps.</a:t>
            </a:r>
            <a:endParaRPr sz="1400">
              <a:highlight>
                <a:schemeClr val="lt1"/>
              </a:highlight>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4d3e9e3a72_0_2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4d3e9e3a72_0_2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SIOBAN and CORINNE</a:t>
            </a:r>
            <a:endParaRPr sz="14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4d3e9e3a72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4d3e9e3a7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None/>
            </a:pPr>
            <a:r>
              <a:rPr lang="en" sz="1400">
                <a:solidFill>
                  <a:schemeClr val="dk1"/>
                </a:solidFill>
                <a:latin typeface="Calibri"/>
                <a:ea typeface="Calibri"/>
                <a:cs typeface="Calibri"/>
                <a:sym typeface="Calibri"/>
              </a:rPr>
              <a:t>CORINNE: First things first, we want to ensure that this session is accessible to you</a:t>
            </a:r>
            <a:endParaRPr sz="1400">
              <a:solidFill>
                <a:schemeClr val="dk1"/>
              </a:solidFill>
              <a:latin typeface="Calibri"/>
              <a:ea typeface="Calibri"/>
              <a:cs typeface="Calibri"/>
              <a:sym typeface="Calibri"/>
            </a:endParaRPr>
          </a:p>
          <a:p>
            <a:pPr marL="171450" lvl="0" indent="0" algn="l" rtl="0">
              <a:spcBef>
                <a:spcPts val="0"/>
              </a:spcBef>
              <a:spcAft>
                <a:spcPts val="0"/>
              </a:spcAft>
              <a:buNone/>
            </a:pPr>
            <a:endParaRPr sz="1200">
              <a:solidFill>
                <a:schemeClr val="dk1"/>
              </a:solidFill>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Is everyone comfortable in this space? </a:t>
            </a: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Today our session will involve two panel presentations followed by a group discussion </a:t>
            </a: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Throughout we endeavour to be inclusive of the full range of diversity with respect to ability, language, culture, gender, age and other forms of human difference. </a:t>
            </a: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We thank our conference organizers and our live captioners for contributing to the accessibility of this session.</a:t>
            </a: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This powerpoint presentation is available in alternate formats upon request. </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r>
              <a:rPr lang="en" sz="1400">
                <a:solidFill>
                  <a:schemeClr val="dk1"/>
                </a:solidFill>
                <a:latin typeface="Calibri"/>
                <a:ea typeface="Calibri"/>
                <a:cs typeface="Calibri"/>
                <a:sym typeface="Calibri"/>
              </a:rPr>
              <a:t>If you experience any barriers to access please let us know - thank you. </a:t>
            </a:r>
            <a:endParaRPr sz="1400">
              <a:solidFill>
                <a:schemeClr val="dk1"/>
              </a:solidFill>
              <a:highlight>
                <a:schemeClr val="lt1"/>
              </a:highlight>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4d3e9e3a72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4d3e9e3a72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400">
                <a:solidFill>
                  <a:schemeClr val="dk1"/>
                </a:solidFill>
                <a:highlight>
                  <a:schemeClr val="lt1"/>
                </a:highlight>
                <a:latin typeface="Calibri"/>
                <a:ea typeface="Calibri"/>
                <a:cs typeface="Calibri"/>
                <a:sym typeface="Calibri"/>
              </a:rPr>
              <a:t>CORINNE: </a:t>
            </a:r>
            <a:endParaRPr sz="1400">
              <a:solidFill>
                <a:schemeClr val="dk1"/>
              </a:solidFill>
              <a:highlight>
                <a:schemeClr val="lt1"/>
              </a:highlight>
              <a:latin typeface="Calibri"/>
              <a:ea typeface="Calibri"/>
              <a:cs typeface="Calibri"/>
              <a:sym typeface="Calibri"/>
            </a:endParaRPr>
          </a:p>
          <a:p>
            <a:pPr marL="0" lvl="0" indent="0" algn="l" rtl="0">
              <a:lnSpc>
                <a:spcPct val="115000"/>
              </a:lnSpc>
              <a:spcBef>
                <a:spcPts val="1000"/>
              </a:spcBef>
              <a:spcAft>
                <a:spcPts val="0"/>
              </a:spcAft>
              <a:buNone/>
            </a:pPr>
            <a:r>
              <a:rPr lang="en">
                <a:solidFill>
                  <a:schemeClr val="dk1"/>
                </a:solidFill>
                <a:latin typeface="Open Sans"/>
                <a:ea typeface="Open Sans"/>
                <a:cs typeface="Open Sans"/>
                <a:sym typeface="Open Sans"/>
              </a:rPr>
              <a:t>Today, Sioban and I would like to start by providing some context for LEAP, where we are coming from, with some rationale for this work. </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a:solidFill>
                  <a:schemeClr val="dk1"/>
                </a:solidFill>
                <a:latin typeface="Open Sans"/>
                <a:ea typeface="Open Sans"/>
                <a:cs typeface="Open Sans"/>
                <a:sym typeface="Open Sans"/>
              </a:rPr>
              <a:t>We would also like to establish our vision and describe what we are building to meet and exceed accessibility requirements for library databases.</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a:solidFill>
                  <a:schemeClr val="dk1"/>
                </a:solidFill>
                <a:latin typeface="Open Sans"/>
                <a:ea typeface="Open Sans"/>
                <a:cs typeface="Open Sans"/>
                <a:sym typeface="Open Sans"/>
              </a:rPr>
              <a:t>And finally we would like to discuss where we are going, next steps in the project and how we can collaborate with you and our wider community, going forward. </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endParaRPr>
              <a:highlight>
                <a:srgbClr val="FFFFFF"/>
              </a:highlight>
              <a:uFill>
                <a:noFill/>
              </a:uFill>
              <a:latin typeface="Calibri"/>
              <a:ea typeface="Calibri"/>
              <a:cs typeface="Calibri"/>
              <a:sym typeface="Calibri"/>
              <a:hlinkClick r:id="rId3"/>
            </a:endParaRPr>
          </a:p>
          <a:p>
            <a:pPr marL="0" lvl="0" indent="0" algn="l" rtl="0">
              <a:lnSpc>
                <a:spcPct val="115000"/>
              </a:lnSpc>
              <a:spcBef>
                <a:spcPts val="1000"/>
              </a:spcBef>
              <a:spcAft>
                <a:spcPts val="1000"/>
              </a:spcAft>
              <a:buNone/>
            </a:pPr>
            <a:endParaRPr sz="1400">
              <a:highlight>
                <a:schemeClr val="lt1"/>
              </a:highlight>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4dbd7f5e01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4dbd7f5e0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a:solidFill>
                  <a:schemeClr val="dk1"/>
                </a:solidFill>
                <a:latin typeface="Calibri"/>
                <a:ea typeface="Calibri"/>
                <a:cs typeface="Calibri"/>
                <a:sym typeface="Calibri"/>
              </a:rPr>
              <a:t>CORINNE</a:t>
            </a:r>
            <a:endParaRPr sz="1400">
              <a:solidFill>
                <a:schemeClr val="dk1"/>
              </a:solidFill>
              <a:latin typeface="Calibri"/>
              <a:ea typeface="Calibri"/>
              <a:cs typeface="Calibri"/>
              <a:sym typeface="Calibri"/>
            </a:endParaRPr>
          </a:p>
          <a:p>
            <a:pPr marL="0" lvl="0" indent="0" algn="l" rtl="0">
              <a:spcBef>
                <a:spcPts val="600"/>
              </a:spcBef>
              <a:spcAft>
                <a:spcPts val="0"/>
              </a:spcAft>
              <a:buNone/>
            </a:pPr>
            <a:r>
              <a:rPr lang="en" sz="1400">
                <a:solidFill>
                  <a:schemeClr val="dk1"/>
                </a:solidFill>
                <a:latin typeface="Calibri"/>
                <a:ea typeface="Calibri"/>
                <a:cs typeface="Calibri"/>
                <a:sym typeface="Calibri"/>
              </a:rPr>
              <a:t>The first step though, is to identify the gaps or barriers in our library service.</a:t>
            </a:r>
            <a:endParaRPr sz="1400">
              <a:solidFill>
                <a:schemeClr val="dk1"/>
              </a:solidFill>
              <a:latin typeface="Calibri"/>
              <a:ea typeface="Calibri"/>
              <a:cs typeface="Calibri"/>
              <a:sym typeface="Calibri"/>
            </a:endParaRPr>
          </a:p>
          <a:p>
            <a:pPr marL="0" lvl="0" indent="0" algn="l" rtl="0">
              <a:spcBef>
                <a:spcPts val="600"/>
              </a:spcBef>
              <a:spcAft>
                <a:spcPts val="0"/>
              </a:spcAft>
              <a:buNone/>
            </a:pPr>
            <a:r>
              <a:rPr lang="en" sz="1400">
                <a:solidFill>
                  <a:schemeClr val="dk1"/>
                </a:solidFill>
                <a:latin typeface="Calibri"/>
                <a:ea typeface="Calibri"/>
                <a:cs typeface="Calibri"/>
                <a:sym typeface="Calibri"/>
              </a:rPr>
              <a:t>Meet Jey. Jey is a third year business student who uses screen reader software. Jey needs to do a basic keyword search to find articles using the library’s main interface. </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Have you ever experienced a database results page using screen reader software? We will try to replicate this experience with an audio clip using JAWS; we have also provided a transcript for those who cannot access the audio.</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This might start to give you a sense of the experience, keeping in mind the variability of any user’s experience. </a:t>
            </a:r>
            <a:endParaRPr sz="1400">
              <a:solidFill>
                <a:schemeClr val="dk1"/>
              </a:solidFill>
              <a:latin typeface="Calibri"/>
              <a:ea typeface="Calibri"/>
              <a:cs typeface="Calibri"/>
              <a:sym typeface="Calibri"/>
            </a:endParaRPr>
          </a:p>
          <a:p>
            <a:pPr marL="0" lvl="0" indent="0" algn="l" rtl="0">
              <a:spcBef>
                <a:spcPts val="0"/>
              </a:spcBef>
              <a:spcAft>
                <a:spcPts val="0"/>
              </a:spcAft>
              <a:buClr>
                <a:srgbClr val="000000"/>
              </a:buClr>
              <a:buSzPts val="1100"/>
              <a:buFont typeface="Arial"/>
              <a:buNone/>
            </a:pP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Image: </a:t>
            </a:r>
            <a:r>
              <a:rPr lang="en" sz="1400" i="1">
                <a:solidFill>
                  <a:schemeClr val="dk1"/>
                </a:solidFill>
                <a:latin typeface="Calibri"/>
                <a:ea typeface="Calibri"/>
                <a:cs typeface="Calibri"/>
                <a:sym typeface="Calibri"/>
              </a:rPr>
              <a:t>College students in computer lab</a:t>
            </a:r>
            <a:r>
              <a:rPr lang="en" sz="1400">
                <a:solidFill>
                  <a:schemeClr val="dk1"/>
                </a:solidFill>
                <a:latin typeface="Calibri"/>
                <a:ea typeface="Calibri"/>
                <a:cs typeface="Calibri"/>
                <a:sym typeface="Calibri"/>
              </a:rPr>
              <a:t>. Photography. </a:t>
            </a:r>
            <a:r>
              <a:rPr lang="en" sz="1400" i="1">
                <a:solidFill>
                  <a:schemeClr val="dk1"/>
                </a:solidFill>
                <a:latin typeface="Calibri"/>
                <a:ea typeface="Calibri"/>
                <a:cs typeface="Calibri"/>
                <a:sym typeface="Calibri"/>
              </a:rPr>
              <a:t>Britannica ImageQuest</a:t>
            </a:r>
            <a:r>
              <a:rPr lang="en" sz="1400">
                <a:solidFill>
                  <a:schemeClr val="dk1"/>
                </a:solidFill>
                <a:latin typeface="Calibri"/>
                <a:ea typeface="Calibri"/>
                <a:cs typeface="Calibri"/>
                <a:sym typeface="Calibri"/>
              </a:rPr>
              <a:t>, Encyclopædia Britannica, 25 May 2016. </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chemeClr val="dk1"/>
                </a:solidFill>
                <a:uFill>
                  <a:noFill/>
                </a:uFill>
                <a:latin typeface="Calibri"/>
                <a:ea typeface="Calibri"/>
                <a:cs typeface="Calibri"/>
                <a:sym typeface="Calibri"/>
                <a:hlinkClick r:id="rId3"/>
              </a:rPr>
              <a:t>quest.eb.com/search/154_2879937/1/154_2879937/cite</a:t>
            </a:r>
            <a:r>
              <a:rPr lang="en" sz="1400">
                <a:solidFill>
                  <a:schemeClr val="dk1"/>
                </a:solidFill>
                <a:latin typeface="Calibri"/>
                <a:ea typeface="Calibri"/>
                <a:cs typeface="Calibri"/>
                <a:sym typeface="Calibri"/>
              </a:rPr>
              <a:t>. Accessed 2 Mar 2017.</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0" lvl="0" indent="0" algn="l" rtl="0">
              <a:lnSpc>
                <a:spcPct val="100000"/>
              </a:lnSpc>
              <a:spcBef>
                <a:spcPts val="0"/>
              </a:spcBef>
              <a:spcAft>
                <a:spcPts val="0"/>
              </a:spcAft>
              <a:buNone/>
            </a:pPr>
            <a:endParaRPr sz="14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4dbd7f5e01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4dbd7f5e01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b="1" dirty="0">
                <a:solidFill>
                  <a:schemeClr val="dk1"/>
                </a:solidFill>
              </a:rPr>
              <a:t>&lt;&lt;PLAY AUDIO CLIP&gt;&gt; </a:t>
            </a:r>
          </a:p>
          <a:p>
            <a:pPr marL="0" lvl="0" indent="0" algn="l" rtl="0">
              <a:spcBef>
                <a:spcPts val="0"/>
              </a:spcBef>
              <a:spcAft>
                <a:spcPts val="0"/>
              </a:spcAft>
              <a:buClr>
                <a:schemeClr val="dk1"/>
              </a:buClr>
              <a:buSzPts val="1100"/>
              <a:buFont typeface="Arial"/>
              <a:buNone/>
            </a:pPr>
            <a:endParaRPr lang="en" sz="1400" b="1" dirty="0">
              <a:solidFill>
                <a:schemeClr val="dk1"/>
              </a:solidFill>
            </a:endParaRPr>
          </a:p>
          <a:p>
            <a:pPr marL="0" lvl="0" indent="0" algn="l" rtl="0">
              <a:spcBef>
                <a:spcPts val="0"/>
              </a:spcBef>
              <a:spcAft>
                <a:spcPts val="0"/>
              </a:spcAft>
              <a:buClr>
                <a:schemeClr val="dk1"/>
              </a:buClr>
              <a:buSzPts val="1100"/>
              <a:buFont typeface="Arial"/>
              <a:buNone/>
            </a:pPr>
            <a:r>
              <a:rPr lang="en" sz="1400" b="1" dirty="0">
                <a:solidFill>
                  <a:schemeClr val="dk1"/>
                </a:solidFill>
              </a:rPr>
              <a:t>Transcript include</a:t>
            </a:r>
            <a:r>
              <a:rPr lang="en-CA" sz="1400" b="1" dirty="0">
                <a:solidFill>
                  <a:schemeClr val="dk1"/>
                </a:solidFill>
              </a:rPr>
              <a:t>d</a:t>
            </a:r>
            <a:r>
              <a:rPr lang="en" sz="1400" b="1" dirty="0">
                <a:solidFill>
                  <a:schemeClr val="dk1"/>
                </a:solidFill>
              </a:rPr>
              <a:t> </a:t>
            </a:r>
            <a:r>
              <a:rPr lang="en-CA" sz="1400" b="1" dirty="0">
                <a:solidFill>
                  <a:schemeClr val="dk1"/>
                </a:solidFill>
              </a:rPr>
              <a:t>on slides 6-7</a:t>
            </a:r>
            <a:endParaRPr sz="1400" b="1" dirty="0">
              <a:solidFill>
                <a:schemeClr val="dk1"/>
              </a:solidFill>
            </a:endParaRPr>
          </a:p>
          <a:p>
            <a:pPr marL="0" lvl="0" indent="0" algn="l" rtl="0">
              <a:spcBef>
                <a:spcPts val="0"/>
              </a:spcBef>
              <a:spcAft>
                <a:spcPts val="0"/>
              </a:spcAft>
              <a:buClr>
                <a:schemeClr val="dk1"/>
              </a:buClr>
              <a:buSzPts val="1100"/>
              <a:buFont typeface="Arial"/>
              <a:buNone/>
            </a:pPr>
            <a:endParaRPr sz="1400" b="1" dirty="0">
              <a:solidFill>
                <a:schemeClr val="dk1"/>
              </a:solidFill>
            </a:endParaRPr>
          </a:p>
          <a:p>
            <a:pPr marL="0" lvl="0" indent="0" algn="l" rtl="0">
              <a:spcBef>
                <a:spcPts val="0"/>
              </a:spcBef>
              <a:spcAft>
                <a:spcPts val="0"/>
              </a:spcAft>
              <a:buClr>
                <a:schemeClr val="dk1"/>
              </a:buClr>
              <a:buSzPts val="1100"/>
              <a:buFont typeface="Arial"/>
              <a:buNone/>
            </a:pPr>
            <a:endParaRPr sz="1050" dirty="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endParaRPr sz="1400" dirty="0">
              <a:solidFill>
                <a:schemeClr val="dk1"/>
              </a:solidFill>
              <a:latin typeface="Calibri"/>
              <a:ea typeface="Calibri"/>
              <a:cs typeface="Calibri"/>
              <a:sym typeface="Calibri"/>
            </a:endParaRPr>
          </a:p>
          <a:p>
            <a:pPr marL="0" lvl="0" indent="0" algn="l" rtl="0">
              <a:spcBef>
                <a:spcPts val="0"/>
              </a:spcBef>
              <a:spcAft>
                <a:spcPts val="0"/>
              </a:spcAft>
              <a:buNone/>
            </a:pPr>
            <a:endParaRPr sz="1400" b="1" dirty="0">
              <a:solidFill>
                <a:schemeClr val="dk1"/>
              </a:solidFill>
              <a:latin typeface="Calibri"/>
              <a:ea typeface="Calibri"/>
              <a:cs typeface="Calibri"/>
              <a:sym typeface="Calibri"/>
            </a:endParaRPr>
          </a:p>
          <a:p>
            <a:pPr marL="0" lvl="0" indent="0" algn="l" rtl="0">
              <a:spcBef>
                <a:spcPts val="0"/>
              </a:spcBef>
              <a:spcAft>
                <a:spcPts val="0"/>
              </a:spcAft>
              <a:buNone/>
            </a:pPr>
            <a:endParaRPr sz="14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None/>
            </a:pPr>
            <a:endParaRPr sz="1400" dirty="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4dc7d7ff96_2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4dc7d7ff96_2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400">
                <a:solidFill>
                  <a:schemeClr val="dk1"/>
                </a:solidFill>
                <a:latin typeface="Calibri"/>
                <a:ea typeface="Calibri"/>
                <a:cs typeface="Calibri"/>
                <a:sym typeface="Calibri"/>
              </a:rPr>
              <a:t>CORINNE:</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r>
              <a:rPr lang="en" sz="1400">
                <a:solidFill>
                  <a:schemeClr val="dk1"/>
                </a:solidFill>
                <a:latin typeface="Calibri"/>
                <a:ea typeface="Calibri"/>
                <a:cs typeface="Calibri"/>
                <a:sym typeface="Calibri"/>
              </a:rPr>
              <a:t>Does this process surprise you? (Mortify you? Horrify you?)</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r>
              <a:rPr lang="en" sz="1400">
                <a:solidFill>
                  <a:schemeClr val="dk1"/>
                </a:solidFill>
                <a:latin typeface="Calibri"/>
                <a:ea typeface="Calibri"/>
                <a:cs typeface="Calibri"/>
                <a:sym typeface="Calibri"/>
              </a:rPr>
              <a:t>What you just heard or read is all the pieces of information, codings, headings, etc, that is processed through a screen reader. For this example, it takes us two minutes to reach the first article on the list of results (and that first article isn’t even in English, so the patron likely wouldn’t have found it helpful). </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r>
              <a:rPr lang="en" sz="1400">
                <a:solidFill>
                  <a:schemeClr val="dk1"/>
                </a:solidFill>
                <a:latin typeface="Calibri"/>
                <a:ea typeface="Calibri"/>
                <a:cs typeface="Calibri"/>
                <a:sym typeface="Calibri"/>
              </a:rPr>
              <a:t>It is likely that an adept screen reader user would speed up the speaking voice, use the tab function to skip over those headings and reach the content much faster than us - But the question is, why should they have to? The burden of our inaccessible resources should never fall to our patrons.</a:t>
            </a:r>
            <a:endParaRPr sz="14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4d3e9e3a72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4d3e9e3a72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CORINNE:</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What is the solution to this barrier? We propose LEAP! </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The primary purpose of LEAP is to assist Ontario college libraries in ensuring the accessibility of electronic resources by meeting and exceeding the legislative deadline under the AODA in support of accessible electronic resources. </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LEAP will help us better understand the accessibility features and limitations of specific databases and will give library staff the tools required to mitigate or minimize that impact on our students.</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r>
              <a:rPr lang="en" sz="1400">
                <a:solidFill>
                  <a:schemeClr val="dk1"/>
                </a:solidFill>
                <a:latin typeface="Calibri"/>
                <a:ea typeface="Calibri"/>
                <a:cs typeface="Calibri"/>
                <a:sym typeface="Calibri"/>
              </a:rPr>
              <a:t>In the meantime Jey can seek support from library staff to help them navigate the database as needed. </a:t>
            </a:r>
            <a:endParaRPr sz="1400">
              <a:solidFill>
                <a:schemeClr val="dk1"/>
              </a:solidFill>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____________________________________________________________________________________________________</a:t>
            </a: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0" lvl="0" indent="0" algn="l" rtl="0">
              <a:spcBef>
                <a:spcPts val="0"/>
              </a:spcBef>
              <a:spcAft>
                <a:spcPts val="0"/>
              </a:spcAft>
              <a:buNone/>
            </a:pPr>
            <a:r>
              <a:rPr lang="en" sz="1400">
                <a:solidFill>
                  <a:schemeClr val="dk1"/>
                </a:solidFill>
                <a:latin typeface="Calibri"/>
                <a:ea typeface="Calibri"/>
                <a:cs typeface="Calibri"/>
                <a:sym typeface="Calibri"/>
              </a:rPr>
              <a:t>NOTES, as needed:</a:t>
            </a: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en" sz="1400">
                <a:solidFill>
                  <a:schemeClr val="dk1"/>
                </a:solidFill>
                <a:highlight>
                  <a:schemeClr val="lt1"/>
                </a:highlight>
                <a:latin typeface="Calibri"/>
                <a:ea typeface="Calibri"/>
                <a:cs typeface="Calibri"/>
                <a:sym typeface="Calibri"/>
              </a:rPr>
              <a:t>By </a:t>
            </a:r>
            <a:r>
              <a:rPr lang="en" sz="1400" b="1">
                <a:solidFill>
                  <a:schemeClr val="dk1"/>
                </a:solidFill>
                <a:highlight>
                  <a:schemeClr val="lt1"/>
                </a:highlight>
                <a:latin typeface="Calibri"/>
                <a:ea typeface="Calibri"/>
                <a:cs typeface="Calibri"/>
                <a:sym typeface="Calibri"/>
              </a:rPr>
              <a:t>January 1, 2020</a:t>
            </a:r>
            <a:r>
              <a:rPr lang="en" sz="1400">
                <a:solidFill>
                  <a:schemeClr val="dk1"/>
                </a:solidFill>
                <a:highlight>
                  <a:schemeClr val="lt1"/>
                </a:highlight>
                <a:latin typeface="Calibri"/>
                <a:ea typeface="Calibri"/>
                <a:cs typeface="Calibri"/>
                <a:sym typeface="Calibri"/>
              </a:rPr>
              <a:t> “The libraries of educational or training institutions that are obligated organizations shall provide, procure or acquire by other means an accessible or conversion ready format of [...] digital or multimedia resources or materials for a person with a disability, upon request.”  </a:t>
            </a:r>
            <a:br>
              <a:rPr lang="en" sz="1400">
                <a:solidFill>
                  <a:schemeClr val="dk1"/>
                </a:solidFill>
                <a:highlight>
                  <a:schemeClr val="lt1"/>
                </a:highlight>
                <a:latin typeface="Calibri"/>
                <a:ea typeface="Calibri"/>
                <a:cs typeface="Calibri"/>
                <a:sym typeface="Calibri"/>
              </a:rPr>
            </a:br>
            <a:endParaRPr sz="1400">
              <a:solidFill>
                <a:schemeClr val="dk1"/>
              </a:solidFill>
              <a:highlight>
                <a:schemeClr val="lt1"/>
              </a:highlight>
              <a:latin typeface="Calibri"/>
              <a:ea typeface="Calibri"/>
              <a:cs typeface="Calibri"/>
              <a:sym typeface="Calibri"/>
            </a:endParaRPr>
          </a:p>
          <a:p>
            <a:pPr marL="0" lvl="0" indent="0" algn="l" rtl="0">
              <a:spcBef>
                <a:spcPts val="1100"/>
              </a:spcBef>
              <a:spcAft>
                <a:spcPts val="0"/>
              </a:spcAft>
              <a:buNone/>
            </a:pPr>
            <a:r>
              <a:rPr lang="en" sz="1400" b="1">
                <a:solidFill>
                  <a:schemeClr val="dk1"/>
                </a:solidFill>
                <a:highlight>
                  <a:schemeClr val="lt1"/>
                </a:highlight>
                <a:latin typeface="Calibri"/>
                <a:ea typeface="Calibri"/>
                <a:cs typeface="Calibri"/>
                <a:sym typeface="Calibri"/>
              </a:rPr>
              <a:t>O. Reg. 191/11, s. 18 (1)/(3).</a:t>
            </a:r>
            <a:endParaRPr sz="1400" b="1">
              <a:solidFill>
                <a:schemeClr val="dk1"/>
              </a:solidFill>
              <a:latin typeface="Calibri"/>
              <a:ea typeface="Calibri"/>
              <a:cs typeface="Calibri"/>
              <a:sym typeface="Calibri"/>
            </a:endParaRPr>
          </a:p>
          <a:p>
            <a:pPr marL="171450" lvl="0" indent="-184150" algn="l" rtl="0">
              <a:spcBef>
                <a:spcPts val="160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In broadest terms the AODA’s 2020 deadline for educational libraries can be applied to all digital or multimedia resources and we are obligated to make them accessible, even those we may not control but make available through contractual relationships, including library databases.</a:t>
            </a: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But this is all the AODA says on the matter, it doesn’t specify how we should determine whether or not a resource is accessible; it remains up to us to identify gaps and establish solutions.</a:t>
            </a:r>
            <a:endParaRPr sz="1400">
              <a:solidFill>
                <a:schemeClr val="dk1"/>
              </a:solidFill>
              <a:latin typeface="Calibri"/>
              <a:ea typeface="Calibri"/>
              <a:cs typeface="Calibri"/>
              <a:sym typeface="Calibri"/>
            </a:endParaRPr>
          </a:p>
          <a:p>
            <a:pPr marL="171450" lvl="0" indent="-184150" algn="l" rtl="0">
              <a:spcBef>
                <a:spcPts val="60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So, What are the gaps?</a:t>
            </a:r>
            <a:endParaRPr sz="1400">
              <a:solidFill>
                <a:schemeClr val="dk1"/>
              </a:solidFill>
              <a:latin typeface="Calibri"/>
              <a:ea typeface="Calibri"/>
              <a:cs typeface="Calibri"/>
              <a:sym typeface="Calibri"/>
            </a:endParaRPr>
          </a:p>
          <a:p>
            <a:pPr marL="0" lvl="0" indent="0" algn="l" rtl="0">
              <a:spcBef>
                <a:spcPts val="60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171450" lvl="0" indent="-18415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What does the AODA say about library resources? By January 1, 2020, the libraries of educational and training institutions “</a:t>
            </a:r>
            <a:r>
              <a:rPr lang="en" sz="1400">
                <a:solidFill>
                  <a:schemeClr val="dk1"/>
                </a:solidFill>
                <a:highlight>
                  <a:schemeClr val="lt1"/>
                </a:highlight>
                <a:latin typeface="Calibri"/>
                <a:ea typeface="Calibri"/>
                <a:cs typeface="Calibri"/>
                <a:sym typeface="Calibri"/>
              </a:rPr>
              <a:t>shall provide, procure or acquire by other means an accessible or conversion ready format of digital or multimedia resources or materials for a person with a disability, upon request.”  </a:t>
            </a:r>
            <a:endParaRPr sz="1400">
              <a:solidFill>
                <a:schemeClr val="dk1"/>
              </a:solidFill>
              <a:highlight>
                <a:schemeClr val="lt1"/>
              </a:highlight>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400">
              <a:solidFill>
                <a:schemeClr val="dk1"/>
              </a:solidFill>
              <a:highlight>
                <a:schemeClr val="lt1"/>
              </a:highlight>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400">
                <a:solidFill>
                  <a:srgbClr val="CC0000"/>
                </a:solidFill>
                <a:latin typeface="Calibri"/>
                <a:ea typeface="Calibri"/>
                <a:cs typeface="Calibri"/>
                <a:sym typeface="Calibri"/>
              </a:rPr>
              <a:t>191/11, s9(2) Information that the obligated organization does not control directly or indirectly through a contractual relationship is excluded from the AODA Information and Communication Standards with the exception of s.15 Educational and Training Resources and Materials AND s.18 Librarians and Educational and Training Institutions.</a:t>
            </a:r>
            <a:endParaRPr sz="1400">
              <a:solidFill>
                <a:schemeClr val="dk1"/>
              </a:solidFill>
              <a:highlight>
                <a:schemeClr val="lt1"/>
              </a:highlight>
              <a:latin typeface="Calibri"/>
              <a:ea typeface="Calibri"/>
              <a:cs typeface="Calibri"/>
              <a:sym typeface="Calibri"/>
            </a:endParaRPr>
          </a:p>
          <a:p>
            <a:pPr marL="0" lvl="0" indent="0" algn="l" rtl="0">
              <a:spcBef>
                <a:spcPts val="0"/>
              </a:spcBef>
              <a:spcAft>
                <a:spcPts val="0"/>
              </a:spcAft>
              <a:buNone/>
            </a:pP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400">
              <a:solidFill>
                <a:schemeClr val="dk1"/>
              </a:solidFill>
              <a:highlight>
                <a:schemeClr val="lt1"/>
              </a:highlight>
              <a:latin typeface="Calibri"/>
              <a:ea typeface="Calibri"/>
              <a:cs typeface="Calibri"/>
              <a:sym typeface="Calibri"/>
            </a:endParaRPr>
          </a:p>
          <a:p>
            <a:pPr marL="0" lvl="0" indent="0" algn="l" rtl="0">
              <a:lnSpc>
                <a:spcPct val="115000"/>
              </a:lnSpc>
              <a:spcBef>
                <a:spcPts val="1000"/>
              </a:spcBef>
              <a:spcAft>
                <a:spcPts val="1000"/>
              </a:spcAft>
              <a:buNone/>
            </a:pPr>
            <a:endParaRPr sz="1400">
              <a:solidFill>
                <a:schemeClr val="dk1"/>
              </a:solidFill>
              <a:highlight>
                <a:schemeClr val="lt1"/>
              </a:highlight>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4dc7d7ff9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4dc7d7ff9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400">
                <a:solidFill>
                  <a:schemeClr val="dk1"/>
                </a:solidFill>
                <a:latin typeface="Calibri"/>
                <a:ea typeface="Calibri"/>
                <a:cs typeface="Calibri"/>
                <a:sym typeface="Calibri"/>
              </a:rPr>
              <a:t>SIOBAN: </a:t>
            </a:r>
            <a:endParaRPr sz="1400">
              <a:solidFill>
                <a:schemeClr val="dk1"/>
              </a:solidFill>
              <a:latin typeface="Calibri"/>
              <a:ea typeface="Calibri"/>
              <a:cs typeface="Calibri"/>
              <a:sym typeface="Calibri"/>
            </a:endParaRPr>
          </a:p>
          <a:p>
            <a:pPr marL="0" lvl="0" indent="0" algn="l" rtl="0">
              <a:lnSpc>
                <a:spcPct val="115000"/>
              </a:lnSpc>
              <a:spcBef>
                <a:spcPts val="1000"/>
              </a:spcBef>
              <a:spcAft>
                <a:spcPts val="0"/>
              </a:spcAft>
              <a:buClr>
                <a:schemeClr val="dk1"/>
              </a:buClr>
              <a:buSzPts val="1100"/>
              <a:buFont typeface="Arial"/>
              <a:buNone/>
            </a:pPr>
            <a:r>
              <a:rPr lang="en" sz="1400">
                <a:solidFill>
                  <a:schemeClr val="dk1"/>
                </a:solidFill>
                <a:latin typeface="Calibri"/>
                <a:ea typeface="Calibri"/>
                <a:cs typeface="Calibri"/>
                <a:sym typeface="Calibri"/>
              </a:rPr>
              <a:t>The vision</a:t>
            </a:r>
            <a:endParaRPr sz="1400">
              <a:solidFill>
                <a:schemeClr val="dk1"/>
              </a:solidFill>
              <a:latin typeface="Calibri"/>
              <a:ea typeface="Calibri"/>
              <a:cs typeface="Calibri"/>
              <a:sym typeface="Calibri"/>
            </a:endParaRPr>
          </a:p>
          <a:p>
            <a:pPr marL="0" lvl="0" indent="0" algn="l" rtl="0">
              <a:lnSpc>
                <a:spcPct val="115000"/>
              </a:lnSpc>
              <a:spcBef>
                <a:spcPts val="1000"/>
              </a:spcBef>
              <a:spcAft>
                <a:spcPts val="0"/>
              </a:spcAft>
              <a:buNone/>
            </a:pPr>
            <a:r>
              <a:rPr lang="en" sz="1400">
                <a:solidFill>
                  <a:schemeClr val="dk1"/>
                </a:solidFill>
                <a:latin typeface="Calibri"/>
                <a:ea typeface="Calibri"/>
                <a:cs typeface="Calibri"/>
                <a:sym typeface="Calibri"/>
              </a:rPr>
              <a:t>In 2015, the college libraries and OCLS undertook an environmental scan to understand accessibility requirements, identify guidelines and best practices, and gain an understanding of what other libraries were doing, both within the college sector in Ontario and beyond.</a:t>
            </a:r>
            <a:endParaRPr sz="1400">
              <a:solidFill>
                <a:schemeClr val="dk1"/>
              </a:solidFill>
              <a:latin typeface="Calibri"/>
              <a:ea typeface="Calibri"/>
              <a:cs typeface="Calibri"/>
              <a:sym typeface="Calibri"/>
            </a:endParaRPr>
          </a:p>
          <a:p>
            <a:pPr marL="0" lvl="0" indent="0" algn="l" rtl="0">
              <a:lnSpc>
                <a:spcPct val="115000"/>
              </a:lnSpc>
              <a:spcBef>
                <a:spcPts val="1000"/>
              </a:spcBef>
              <a:spcAft>
                <a:spcPts val="0"/>
              </a:spcAft>
              <a:buNone/>
            </a:pPr>
            <a:r>
              <a:rPr lang="en" sz="1400">
                <a:solidFill>
                  <a:schemeClr val="dk1"/>
                </a:solidFill>
                <a:latin typeface="Calibri"/>
                <a:ea typeface="Calibri"/>
                <a:cs typeface="Calibri"/>
                <a:sym typeface="Calibri"/>
              </a:rPr>
              <a:t>We didn’t find any existing solutions that would meet our specific needs, and so the recommendation from the environmental scan was to build a custom tool that the colleges could use to assess eresources themselves, and that would allow them to collaborate on and share assessments.  </a:t>
            </a:r>
            <a:endParaRPr sz="1400">
              <a:solidFill>
                <a:schemeClr val="dk1"/>
              </a:solidFill>
              <a:latin typeface="Calibri"/>
              <a:ea typeface="Calibri"/>
              <a:cs typeface="Calibri"/>
              <a:sym typeface="Calibri"/>
            </a:endParaRPr>
          </a:p>
          <a:p>
            <a:pPr marL="0" lvl="0" indent="0" algn="l" rtl="0">
              <a:lnSpc>
                <a:spcPct val="115000"/>
              </a:lnSpc>
              <a:spcBef>
                <a:spcPts val="1000"/>
              </a:spcBef>
              <a:spcAft>
                <a:spcPts val="0"/>
              </a:spcAft>
              <a:buNone/>
            </a:pPr>
            <a:endParaRPr sz="1400">
              <a:solidFill>
                <a:schemeClr val="dk1"/>
              </a:solidFill>
              <a:latin typeface="Calibri"/>
              <a:ea typeface="Calibri"/>
              <a:cs typeface="Calibri"/>
              <a:sym typeface="Calibri"/>
            </a:endParaRPr>
          </a:p>
          <a:p>
            <a:pPr marL="0" lvl="0" indent="0" algn="l" rtl="0">
              <a:lnSpc>
                <a:spcPct val="115000"/>
              </a:lnSpc>
              <a:spcBef>
                <a:spcPts val="1000"/>
              </a:spcBef>
              <a:spcAft>
                <a:spcPts val="0"/>
              </a:spcAft>
              <a:buNone/>
            </a:pPr>
            <a:r>
              <a:rPr lang="en" sz="1400">
                <a:solidFill>
                  <a:schemeClr val="dk1"/>
                </a:solidFill>
                <a:latin typeface="Calibri"/>
                <a:ea typeface="Calibri"/>
                <a:cs typeface="Calibri"/>
                <a:sym typeface="Calibri"/>
              </a:rPr>
              <a:t>NOTES:</a:t>
            </a:r>
            <a:endParaRPr sz="1400">
              <a:solidFill>
                <a:schemeClr val="dk1"/>
              </a:solidFill>
              <a:latin typeface="Calibri"/>
              <a:ea typeface="Calibri"/>
              <a:cs typeface="Calibri"/>
              <a:sym typeface="Calibri"/>
            </a:endParaRPr>
          </a:p>
          <a:p>
            <a:pPr marL="457200" lvl="0" indent="-317500" algn="l" rtl="0">
              <a:spcBef>
                <a:spcPts val="100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While initial costs, time commitment, and human resources requirements are higher with this option, a custom site will allow us to meet all or most of our tool requirements.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Developing our own tool will also reduce reliance on third party applications which, when pieced together as a makeshift solution, make it less sustainable in the long-term. </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A custom tool allows for potential use by wider audiences.</a:t>
            </a:r>
            <a:endParaRPr sz="1400">
              <a:solidFill>
                <a:schemeClr val="dk1"/>
              </a:solidFill>
              <a:latin typeface="Calibri"/>
              <a:ea typeface="Calibri"/>
              <a:cs typeface="Calibri"/>
              <a:sym typeface="Calibri"/>
            </a:endParaRPr>
          </a:p>
          <a:p>
            <a:pPr marL="457200" lvl="0" indent="-317500" algn="l" rtl="0">
              <a:spcBef>
                <a:spcPts val="0"/>
              </a:spcBef>
              <a:spcAft>
                <a:spcPts val="0"/>
              </a:spcAft>
              <a:buClr>
                <a:schemeClr val="dk1"/>
              </a:buClr>
              <a:buSzPts val="1400"/>
              <a:buFont typeface="Calibri"/>
              <a:buChar char="●"/>
            </a:pPr>
            <a:r>
              <a:rPr lang="en" sz="1400">
                <a:solidFill>
                  <a:schemeClr val="dk1"/>
                </a:solidFill>
                <a:latin typeface="Calibri"/>
                <a:ea typeface="Calibri"/>
                <a:cs typeface="Calibri"/>
                <a:sym typeface="Calibri"/>
              </a:rPr>
              <a:t>And finally Drupal supports web accessibility standards. </a:t>
            </a:r>
            <a:endParaRPr sz="14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6" name="Google Shape;56;p14"/>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7" name="Google Shape;57;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0" name="Google Shape;60;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1"/>
        <p:cNvGrpSpPr/>
        <p:nvPr/>
      </p:nvGrpSpPr>
      <p:grpSpPr>
        <a:xfrm>
          <a:off x="0" y="0"/>
          <a:ext cx="0" cy="0"/>
          <a:chOff x="0" y="0"/>
          <a:chExt cx="0" cy="0"/>
        </a:xfrm>
      </p:grpSpPr>
      <p:sp>
        <p:nvSpPr>
          <p:cNvPr id="62" name="Google Shape;6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lnSpc>
                <a:spcPct val="130000"/>
              </a:lnSpc>
              <a:spcBef>
                <a:spcPts val="1100"/>
              </a:spcBef>
              <a:spcAft>
                <a:spcPts val="0"/>
              </a:spcAft>
              <a:buSzPts val="2800"/>
              <a:buNone/>
              <a:defRPr sz="4800">
                <a:solidFill>
                  <a:srgbClr val="000000"/>
                </a:solidFill>
                <a:latin typeface="Calibri"/>
                <a:ea typeface="Calibri"/>
                <a:cs typeface="Calibri"/>
                <a:sym typeface="Calibr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3" name="Google Shape;63;p16"/>
          <p:cNvSpPr txBox="1">
            <a:spLocks noGrp="1"/>
          </p:cNvSpPr>
          <p:nvPr>
            <p:ph type="body" idx="1"/>
          </p:nvPr>
        </p:nvSpPr>
        <p:spPr>
          <a:xfrm>
            <a:off x="457200" y="1347475"/>
            <a:ext cx="8229600" cy="3578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4" name="Google Shape;64;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544300" y="469875"/>
            <a:ext cx="5905200" cy="928200"/>
          </a:xfrm>
          <a:prstGeom prst="rect">
            <a:avLst/>
          </a:prstGeom>
        </p:spPr>
        <p:txBody>
          <a:bodyPr spcFirstLastPara="1" wrap="square" lIns="91425" tIns="91425" rIns="91425" bIns="91425" anchor="t" anchorCtr="0"/>
          <a:lstStyle>
            <a:lvl1pPr lvl="0" rtl="0">
              <a:spcBef>
                <a:spcPts val="0"/>
              </a:spcBef>
              <a:spcAft>
                <a:spcPts val="0"/>
              </a:spcAft>
              <a:buSzPts val="2800"/>
              <a:buNone/>
              <a:defRPr sz="4800">
                <a:solidFill>
                  <a:srgbClr val="000000"/>
                </a:solidFill>
                <a:latin typeface="Calibri"/>
                <a:ea typeface="Calibri"/>
                <a:cs typeface="Calibri"/>
                <a:sym typeface="Calibr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7" name="Google Shape;67;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8" name="Google Shape;68;p1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9" name="Google Shape;69;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2" name="Google Shape;72;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3"/>
        <p:cNvGrpSpPr/>
        <p:nvPr/>
      </p:nvGrpSpPr>
      <p:grpSpPr>
        <a:xfrm>
          <a:off x="0" y="0"/>
          <a:ext cx="0" cy="0"/>
          <a:chOff x="0" y="0"/>
          <a:chExt cx="0" cy="0"/>
        </a:xfrm>
      </p:grpSpPr>
      <p:sp>
        <p:nvSpPr>
          <p:cNvPr id="74" name="Google Shape;74;p1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5" name="Google Shape;75;p1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6" name="Google Shape;76;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79" name="Google Shape;79;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3" name="Google Shape;83;p2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4" name="Google Shape;84;p2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85" name="Google Shape;85;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6"/>
        <p:cNvGrpSpPr/>
        <p:nvPr/>
      </p:nvGrpSpPr>
      <p:grpSpPr>
        <a:xfrm>
          <a:off x="0" y="0"/>
          <a:ext cx="0" cy="0"/>
          <a:chOff x="0" y="0"/>
          <a:chExt cx="0" cy="0"/>
        </a:xfrm>
      </p:grpSpPr>
      <p:sp>
        <p:nvSpPr>
          <p:cNvPr id="87" name="Google Shape;87;p2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88" name="Google Shape;88;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9"/>
        <p:cNvGrpSpPr/>
        <p:nvPr/>
      </p:nvGrpSpPr>
      <p:grpSpPr>
        <a:xfrm>
          <a:off x="0" y="0"/>
          <a:ext cx="0" cy="0"/>
          <a:chOff x="0" y="0"/>
          <a:chExt cx="0" cy="0"/>
        </a:xfrm>
      </p:grpSpPr>
      <p:sp>
        <p:nvSpPr>
          <p:cNvPr id="90" name="Google Shape;90;p2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1" name="Google Shape;91;p2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92" name="Google Shape;92;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p:cSld name="TITLE_1">
    <p:spTree>
      <p:nvGrpSpPr>
        <p:cNvPr id="1" name="Shape 95"/>
        <p:cNvGrpSpPr/>
        <p:nvPr/>
      </p:nvGrpSpPr>
      <p:grpSpPr>
        <a:xfrm>
          <a:off x="0" y="0"/>
          <a:ext cx="0" cy="0"/>
          <a:chOff x="0" y="0"/>
          <a:chExt cx="0" cy="0"/>
        </a:xfrm>
      </p:grpSpPr>
      <p:sp>
        <p:nvSpPr>
          <p:cNvPr id="96" name="Google Shape;96;p25"/>
          <p:cNvSpPr/>
          <p:nvPr/>
        </p:nvSpPr>
        <p:spPr>
          <a:xfrm>
            <a:off x="21892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97" name="Google Shape;97;p25"/>
          <p:cNvSpPr/>
          <p:nvPr/>
        </p:nvSpPr>
        <p:spPr>
          <a:xfrm>
            <a:off x="-967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98" name="Google Shape;98;p25"/>
          <p:cNvSpPr txBox="1">
            <a:spLocks noGrp="1"/>
          </p:cNvSpPr>
          <p:nvPr>
            <p:ph type="ctrTitle"/>
          </p:nvPr>
        </p:nvSpPr>
        <p:spPr>
          <a:xfrm>
            <a:off x="648300" y="3404550"/>
            <a:ext cx="3530700" cy="1182000"/>
          </a:xfrm>
          <a:prstGeom prst="rect">
            <a:avLst/>
          </a:prstGeom>
        </p:spPr>
        <p:txBody>
          <a:bodyPr spcFirstLastPara="1" wrap="square" lIns="91425" tIns="91425" rIns="91425" bIns="91425" anchor="b" anchorCtr="0"/>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99" name="Google Shape;99;p2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100"/>
        <p:cNvGrpSpPr/>
        <p:nvPr/>
      </p:nvGrpSpPr>
      <p:grpSpPr>
        <a:xfrm>
          <a:off x="0" y="0"/>
          <a:ext cx="0" cy="0"/>
          <a:chOff x="0" y="0"/>
          <a:chExt cx="0" cy="0"/>
        </a:xfrm>
      </p:grpSpPr>
      <p:sp>
        <p:nvSpPr>
          <p:cNvPr id="101" name="Google Shape;101;p26"/>
          <p:cNvSpPr txBox="1">
            <a:spLocks noGrp="1"/>
          </p:cNvSpPr>
          <p:nvPr>
            <p:ph type="title"/>
          </p:nvPr>
        </p:nvSpPr>
        <p:spPr>
          <a:xfrm>
            <a:off x="457200" y="205920"/>
            <a:ext cx="8229300" cy="1141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2800"/>
              <a:buNone/>
              <a:defRPr sz="1800" b="0" i="0" u="none" strike="noStrike" cap="none"/>
            </a:lvl1pPr>
            <a:lvl2pPr marL="0" marR="0" lvl="1" indent="0" algn="l" rtl="0">
              <a:spcBef>
                <a:spcPts val="0"/>
              </a:spcBef>
              <a:spcAft>
                <a:spcPts val="0"/>
              </a:spcAft>
              <a:buSzPts val="2800"/>
              <a:buNone/>
              <a:defRPr sz="1800" b="0" i="0" u="none" strike="noStrike" cap="none"/>
            </a:lvl2pPr>
            <a:lvl3pPr marL="0" marR="0" lvl="2" indent="0" algn="l" rtl="0">
              <a:spcBef>
                <a:spcPts val="0"/>
              </a:spcBef>
              <a:spcAft>
                <a:spcPts val="0"/>
              </a:spcAft>
              <a:buSzPts val="2800"/>
              <a:buNone/>
              <a:defRPr sz="1800" b="0" i="0" u="none" strike="noStrike" cap="none"/>
            </a:lvl3pPr>
            <a:lvl4pPr marL="0" marR="0" lvl="3" indent="0" algn="l" rtl="0">
              <a:spcBef>
                <a:spcPts val="0"/>
              </a:spcBef>
              <a:spcAft>
                <a:spcPts val="0"/>
              </a:spcAft>
              <a:buSzPts val="2800"/>
              <a:buNone/>
              <a:defRPr sz="1800" b="0" i="0" u="none" strike="noStrike" cap="none"/>
            </a:lvl4pPr>
            <a:lvl5pPr marL="0" marR="0" lvl="4" indent="0" algn="l" rtl="0">
              <a:spcBef>
                <a:spcPts val="0"/>
              </a:spcBef>
              <a:spcAft>
                <a:spcPts val="0"/>
              </a:spcAft>
              <a:buSzPts val="2800"/>
              <a:buNone/>
              <a:defRPr sz="1800" b="0" i="0" u="none" strike="noStrike" cap="none"/>
            </a:lvl5pPr>
            <a:lvl6pPr marL="0" marR="0" lvl="5" indent="0" algn="l" rtl="0">
              <a:spcBef>
                <a:spcPts val="0"/>
              </a:spcBef>
              <a:spcAft>
                <a:spcPts val="0"/>
              </a:spcAft>
              <a:buSzPts val="2800"/>
              <a:buNone/>
              <a:defRPr sz="1800" b="0" i="0" u="none" strike="noStrike" cap="none"/>
            </a:lvl6pPr>
            <a:lvl7pPr marL="0" marR="0" lvl="6" indent="0" algn="l" rtl="0">
              <a:spcBef>
                <a:spcPts val="0"/>
              </a:spcBef>
              <a:spcAft>
                <a:spcPts val="0"/>
              </a:spcAft>
              <a:buSzPts val="2800"/>
              <a:buNone/>
              <a:defRPr sz="1800" b="0" i="0" u="none" strike="noStrike" cap="none"/>
            </a:lvl7pPr>
            <a:lvl8pPr marL="0" marR="0" lvl="7" indent="0" algn="l" rtl="0">
              <a:spcBef>
                <a:spcPts val="0"/>
              </a:spcBef>
              <a:spcAft>
                <a:spcPts val="0"/>
              </a:spcAft>
              <a:buSzPts val="2800"/>
              <a:buNone/>
              <a:defRPr sz="1800" b="0" i="0" u="none" strike="noStrike" cap="none"/>
            </a:lvl8pPr>
            <a:lvl9pPr marL="0" marR="0" lvl="8" indent="0" algn="l" rtl="0">
              <a:spcBef>
                <a:spcPts val="0"/>
              </a:spcBef>
              <a:spcAft>
                <a:spcPts val="0"/>
              </a:spcAft>
              <a:buSzPts val="2800"/>
              <a:buNone/>
              <a:defRPr sz="1800" b="0" i="0" u="none" strike="noStrike" cap="none"/>
            </a:lvl9pPr>
          </a:lstStyle>
          <a:p>
            <a:endParaRPr/>
          </a:p>
        </p:txBody>
      </p:sp>
      <p:sp>
        <p:nvSpPr>
          <p:cNvPr id="102" name="Google Shape;102;p26"/>
          <p:cNvSpPr txBox="1">
            <a:spLocks noGrp="1"/>
          </p:cNvSpPr>
          <p:nvPr>
            <p:ph type="body" idx="1"/>
          </p:nvPr>
        </p:nvSpPr>
        <p:spPr>
          <a:xfrm>
            <a:off x="457200" y="1460520"/>
            <a:ext cx="8229300" cy="34650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800"/>
              <a:buNone/>
              <a:defRPr sz="1800" b="0" i="0" u="none" strike="noStrike" cap="none"/>
            </a:lvl1pPr>
            <a:lvl2pPr marL="914400" marR="0" lvl="1" indent="-228600" algn="l" rtl="0">
              <a:spcBef>
                <a:spcPts val="1600"/>
              </a:spcBef>
              <a:spcAft>
                <a:spcPts val="0"/>
              </a:spcAft>
              <a:buSzPts val="1400"/>
              <a:buNone/>
              <a:defRPr sz="1800" b="0" i="0" u="none" strike="noStrike" cap="none"/>
            </a:lvl2pPr>
            <a:lvl3pPr marL="1371600" marR="0" lvl="2" indent="-228600" algn="l" rtl="0">
              <a:spcBef>
                <a:spcPts val="1600"/>
              </a:spcBef>
              <a:spcAft>
                <a:spcPts val="0"/>
              </a:spcAft>
              <a:buSzPts val="1400"/>
              <a:buNone/>
              <a:defRPr sz="1800" b="0" i="0" u="none" strike="noStrike" cap="none"/>
            </a:lvl3pPr>
            <a:lvl4pPr marL="1828800" marR="0" lvl="3" indent="-228600" algn="l" rtl="0">
              <a:spcBef>
                <a:spcPts val="1600"/>
              </a:spcBef>
              <a:spcAft>
                <a:spcPts val="0"/>
              </a:spcAft>
              <a:buSzPts val="1400"/>
              <a:buNone/>
              <a:defRPr sz="1800" b="0" i="0" u="none" strike="noStrike" cap="none"/>
            </a:lvl4pPr>
            <a:lvl5pPr marL="2286000" marR="0" lvl="4" indent="-228600" algn="l" rtl="0">
              <a:spcBef>
                <a:spcPts val="1600"/>
              </a:spcBef>
              <a:spcAft>
                <a:spcPts val="0"/>
              </a:spcAft>
              <a:buSzPts val="1400"/>
              <a:buNone/>
              <a:defRPr sz="1800" b="0" i="0" u="none" strike="noStrike" cap="none"/>
            </a:lvl5pPr>
            <a:lvl6pPr marL="2743200" marR="0" lvl="5" indent="-228600" algn="l" rtl="0">
              <a:spcBef>
                <a:spcPts val="1600"/>
              </a:spcBef>
              <a:spcAft>
                <a:spcPts val="0"/>
              </a:spcAft>
              <a:buSzPts val="1400"/>
              <a:buNone/>
              <a:defRPr sz="1800" b="0" i="0" u="none" strike="noStrike" cap="none"/>
            </a:lvl6pPr>
            <a:lvl7pPr marL="3200400" marR="0" lvl="6" indent="-228600" algn="l" rtl="0">
              <a:spcBef>
                <a:spcPts val="1600"/>
              </a:spcBef>
              <a:spcAft>
                <a:spcPts val="0"/>
              </a:spcAft>
              <a:buSzPts val="1400"/>
              <a:buNone/>
              <a:defRPr sz="1800" b="0" i="0" u="none" strike="noStrike" cap="none"/>
            </a:lvl7pPr>
            <a:lvl8pPr marL="3657600" marR="0" lvl="7" indent="-228600" algn="l" rtl="0">
              <a:spcBef>
                <a:spcPts val="1600"/>
              </a:spcBef>
              <a:spcAft>
                <a:spcPts val="0"/>
              </a:spcAft>
              <a:buSzPts val="1400"/>
              <a:buNone/>
              <a:defRPr sz="1800" b="0" i="0" u="none" strike="noStrike" cap="none"/>
            </a:lvl8pPr>
            <a:lvl9pPr marL="4114800" marR="0" lvl="8" indent="-228600" algn="l" rtl="0">
              <a:spcBef>
                <a:spcPts val="1600"/>
              </a:spcBef>
              <a:spcAft>
                <a:spcPts val="1600"/>
              </a:spcAft>
              <a:buSzPts val="1400"/>
              <a:buNone/>
              <a:defRPr sz="1800" b="0" i="0" u="none" strike="noStrike" cap="none"/>
            </a:lvl9pPr>
          </a:lstStyle>
          <a:p>
            <a:endParaRPr/>
          </a:p>
        </p:txBody>
      </p:sp>
      <p:sp>
        <p:nvSpPr>
          <p:cNvPr id="103" name="Google Shape;103;p2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hyperlink" Target="mailto:cabba@georgebrown.ca" TargetMode="External"/><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hyperlink" Target="mailto:slinnen@ocls.c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107"/>
        <p:cNvGrpSpPr/>
        <p:nvPr/>
      </p:nvGrpSpPr>
      <p:grpSpPr>
        <a:xfrm>
          <a:off x="0" y="0"/>
          <a:ext cx="0" cy="0"/>
          <a:chOff x="0" y="0"/>
          <a:chExt cx="0" cy="0"/>
        </a:xfrm>
      </p:grpSpPr>
      <p:sp>
        <p:nvSpPr>
          <p:cNvPr id="108" name="Google Shape;108;p27"/>
          <p:cNvSpPr txBox="1">
            <a:spLocks noGrp="1"/>
          </p:cNvSpPr>
          <p:nvPr>
            <p:ph type="title"/>
          </p:nvPr>
        </p:nvSpPr>
        <p:spPr>
          <a:xfrm>
            <a:off x="342350" y="217950"/>
            <a:ext cx="8385900" cy="4330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4000">
                <a:solidFill>
                  <a:srgbClr val="FFFFFF"/>
                </a:solidFill>
              </a:rPr>
              <a:t>Building Accessibility Infrastructure</a:t>
            </a:r>
            <a:endParaRPr sz="4000">
              <a:solidFill>
                <a:srgbClr val="FFFFFF"/>
              </a:solidFill>
            </a:endParaRPr>
          </a:p>
          <a:p>
            <a:pPr marL="0" lvl="0" indent="0" algn="ctr" rtl="0">
              <a:spcBef>
                <a:spcPts val="0"/>
              </a:spcBef>
              <a:spcAft>
                <a:spcPts val="0"/>
              </a:spcAft>
              <a:buClr>
                <a:schemeClr val="dk1"/>
              </a:buClr>
              <a:buSzPts val="1100"/>
              <a:buFont typeface="Arial"/>
              <a:buNone/>
            </a:pPr>
            <a:r>
              <a:rPr lang="en" sz="4000">
                <a:solidFill>
                  <a:srgbClr val="FFFFFF"/>
                </a:solidFill>
              </a:rPr>
              <a:t>Brick by Brick: </a:t>
            </a:r>
            <a:r>
              <a:rPr lang="en" sz="2400">
                <a:solidFill>
                  <a:srgbClr val="FFFFFF"/>
                </a:solidFill>
              </a:rPr>
              <a:t> </a:t>
            </a:r>
            <a:endParaRPr sz="2400">
              <a:solidFill>
                <a:srgbClr val="FFFFFF"/>
              </a:solidFill>
            </a:endParaRPr>
          </a:p>
          <a:p>
            <a:pPr marL="0" lvl="0" indent="0" algn="l" rtl="0">
              <a:spcBef>
                <a:spcPts val="0"/>
              </a:spcBef>
              <a:spcAft>
                <a:spcPts val="0"/>
              </a:spcAft>
              <a:buClr>
                <a:schemeClr val="dk1"/>
              </a:buClr>
              <a:buSzPts val="1100"/>
              <a:buFont typeface="Arial"/>
              <a:buNone/>
            </a:pPr>
            <a:endParaRPr sz="2400" b="1">
              <a:solidFill>
                <a:srgbClr val="FFFFFF"/>
              </a:solidFill>
            </a:endParaRPr>
          </a:p>
          <a:p>
            <a:pPr marL="0" lvl="0" indent="0" algn="ctr" rtl="0">
              <a:spcBef>
                <a:spcPts val="0"/>
              </a:spcBef>
              <a:spcAft>
                <a:spcPts val="0"/>
              </a:spcAft>
              <a:buClr>
                <a:schemeClr val="dk1"/>
              </a:buClr>
              <a:buSzPts val="1100"/>
              <a:buFont typeface="Arial"/>
              <a:buNone/>
            </a:pPr>
            <a:r>
              <a:rPr lang="en" sz="2400" b="1">
                <a:solidFill>
                  <a:srgbClr val="FFFFFF"/>
                </a:solidFill>
              </a:rPr>
              <a:t>Library eResources Accessibility Project (LEAP)</a:t>
            </a:r>
            <a:endParaRPr sz="2400" b="1">
              <a:solidFill>
                <a:srgbClr val="FFFFFF"/>
              </a:solidFill>
            </a:endParaRPr>
          </a:p>
          <a:p>
            <a:pPr marL="0" lvl="0" indent="0" algn="ctr" rtl="0">
              <a:spcBef>
                <a:spcPts val="0"/>
              </a:spcBef>
              <a:spcAft>
                <a:spcPts val="0"/>
              </a:spcAft>
              <a:buClr>
                <a:schemeClr val="dk1"/>
              </a:buClr>
              <a:buSzPts val="1100"/>
              <a:buFont typeface="Arial"/>
              <a:buNone/>
            </a:pPr>
            <a:endParaRPr sz="2400" b="1">
              <a:solidFill>
                <a:srgbClr val="FFFFFF"/>
              </a:solidFill>
            </a:endParaRPr>
          </a:p>
          <a:p>
            <a:pPr marL="0" lvl="0" indent="0" algn="ctr" rtl="0">
              <a:spcBef>
                <a:spcPts val="0"/>
              </a:spcBef>
              <a:spcAft>
                <a:spcPts val="0"/>
              </a:spcAft>
              <a:buClr>
                <a:schemeClr val="dk1"/>
              </a:buClr>
              <a:buSzPts val="1100"/>
              <a:buFont typeface="Arial"/>
              <a:buNone/>
            </a:pPr>
            <a:r>
              <a:rPr lang="en" sz="2400" b="1">
                <a:solidFill>
                  <a:srgbClr val="FFFFFF"/>
                </a:solidFill>
              </a:rPr>
              <a:t>Assessing the Accessible Content Provider Landscape </a:t>
            </a:r>
            <a:br>
              <a:rPr lang="en" sz="2400" b="1">
                <a:solidFill>
                  <a:srgbClr val="FFFFFF"/>
                </a:solidFill>
              </a:rPr>
            </a:br>
            <a:r>
              <a:rPr lang="en" sz="2400" b="1">
                <a:solidFill>
                  <a:srgbClr val="FFFFFF"/>
                </a:solidFill>
              </a:rPr>
              <a:t>in North America</a:t>
            </a:r>
            <a:endParaRPr sz="2400" b="1">
              <a:solidFill>
                <a:srgbClr val="FFFFFF"/>
              </a:solidFill>
            </a:endParaRPr>
          </a:p>
          <a:p>
            <a:pPr marL="0" lvl="0" indent="0" algn="ctr" rtl="0">
              <a:spcBef>
                <a:spcPts val="0"/>
              </a:spcBef>
              <a:spcAft>
                <a:spcPts val="0"/>
              </a:spcAft>
              <a:buClr>
                <a:schemeClr val="dk1"/>
              </a:buClr>
              <a:buSzPts val="1100"/>
              <a:buFont typeface="Arial"/>
              <a:buNone/>
            </a:pPr>
            <a:endParaRPr sz="2400" b="1">
              <a:solidFill>
                <a:srgbClr val="FFFFFF"/>
              </a:solidFill>
            </a:endParaRPr>
          </a:p>
          <a:p>
            <a:pPr marL="0" lvl="0" indent="0" algn="ctr" rtl="0">
              <a:lnSpc>
                <a:spcPct val="100000"/>
              </a:lnSpc>
              <a:spcBef>
                <a:spcPts val="0"/>
              </a:spcBef>
              <a:spcAft>
                <a:spcPts val="0"/>
              </a:spcAft>
              <a:buClr>
                <a:schemeClr val="dk1"/>
              </a:buClr>
              <a:buSzPts val="1100"/>
              <a:buFont typeface="Arial"/>
              <a:buNone/>
            </a:pPr>
            <a:r>
              <a:rPr lang="en" sz="2400">
                <a:solidFill>
                  <a:schemeClr val="lt1"/>
                </a:solidFill>
              </a:rPr>
              <a:t>Tuesday January 29th 2019 1:15 P.M. - 2:30 P.M.</a:t>
            </a:r>
            <a:br>
              <a:rPr lang="en" sz="2400" b="1">
                <a:solidFill>
                  <a:srgbClr val="B6162F"/>
                </a:solidFill>
              </a:rPr>
            </a:br>
            <a:r>
              <a:rPr lang="en" sz="2400">
                <a:solidFill>
                  <a:schemeClr val="lt1"/>
                </a:solidFill>
              </a:rPr>
              <a:t>York University, Harry Crowe Room </a:t>
            </a:r>
            <a:endParaRPr sz="4000">
              <a:solidFill>
                <a:srgbClr val="FFFFFF"/>
              </a:solidFill>
            </a:endParaRPr>
          </a:p>
        </p:txBody>
      </p:sp>
      <p:sp>
        <p:nvSpPr>
          <p:cNvPr id="109" name="Google Shape;109;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6"/>
          <p:cNvSpPr txBox="1">
            <a:spLocks noGrp="1"/>
          </p:cNvSpPr>
          <p:nvPr>
            <p:ph type="title"/>
          </p:nvPr>
        </p:nvSpPr>
        <p:spPr>
          <a:xfrm>
            <a:off x="544300" y="469875"/>
            <a:ext cx="79281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The LEAP Tool</a:t>
            </a:r>
            <a:endParaRPr>
              <a:solidFill>
                <a:schemeClr val="dk1"/>
              </a:solidFill>
            </a:endParaRPr>
          </a:p>
          <a:p>
            <a:pPr marL="0" lvl="0" indent="0" algn="l" rtl="0">
              <a:spcBef>
                <a:spcPts val="0"/>
              </a:spcBef>
              <a:spcAft>
                <a:spcPts val="0"/>
              </a:spcAft>
              <a:buNone/>
            </a:pPr>
            <a:endParaRPr/>
          </a:p>
        </p:txBody>
      </p:sp>
      <p:sp>
        <p:nvSpPr>
          <p:cNvPr id="174" name="Google Shape;174;p36"/>
          <p:cNvSpPr txBox="1"/>
          <p:nvPr/>
        </p:nvSpPr>
        <p:spPr>
          <a:xfrm>
            <a:off x="544300" y="1626675"/>
            <a:ext cx="8277300" cy="3164100"/>
          </a:xfrm>
          <a:prstGeom prst="rect">
            <a:avLst/>
          </a:prstGeom>
          <a:noFill/>
          <a:ln>
            <a:noFill/>
          </a:ln>
        </p:spPr>
        <p:txBody>
          <a:bodyPr spcFirstLastPara="1" wrap="square" lIns="91425" tIns="91425" rIns="91425" bIns="91425" anchor="t" anchorCtr="0">
            <a:noAutofit/>
          </a:bodyPr>
          <a:lstStyle/>
          <a:p>
            <a:pPr marL="457200" lvl="0" indent="-381000" algn="l" rtl="0">
              <a:spcBef>
                <a:spcPts val="0"/>
              </a:spcBef>
              <a:spcAft>
                <a:spcPts val="0"/>
              </a:spcAft>
              <a:buClr>
                <a:schemeClr val="dk1"/>
              </a:buClr>
              <a:buSzPts val="2400"/>
              <a:buFont typeface="Calibri"/>
              <a:buChar char="●"/>
            </a:pPr>
            <a:r>
              <a:rPr lang="en" sz="2400" dirty="0">
                <a:solidFill>
                  <a:schemeClr val="dk1"/>
                </a:solidFill>
                <a:latin typeface="Calibri"/>
                <a:ea typeface="Calibri"/>
                <a:cs typeface="Calibri"/>
                <a:sym typeface="Calibri"/>
              </a:rPr>
              <a:t>An assessment tool that guides library staff through the process of assessing an electronic resource</a:t>
            </a:r>
            <a:endParaRPr sz="2400" dirty="0">
              <a:solidFill>
                <a:schemeClr val="dk1"/>
              </a:solidFill>
              <a:latin typeface="Calibri"/>
              <a:ea typeface="Calibri"/>
              <a:cs typeface="Calibri"/>
              <a:sym typeface="Calibri"/>
            </a:endParaRPr>
          </a:p>
          <a:p>
            <a:pPr marL="914400" lvl="1" indent="-381000" algn="l" rtl="0">
              <a:lnSpc>
                <a:spcPct val="150000"/>
              </a:lnSpc>
              <a:spcBef>
                <a:spcPts val="0"/>
              </a:spcBef>
              <a:spcAft>
                <a:spcPts val="0"/>
              </a:spcAft>
              <a:buClr>
                <a:schemeClr val="dk1"/>
              </a:buClr>
              <a:buSzPts val="2400"/>
              <a:buFont typeface="Calibri"/>
              <a:buChar char="○"/>
            </a:pPr>
            <a:r>
              <a:rPr lang="en" sz="2400" dirty="0">
                <a:solidFill>
                  <a:schemeClr val="dk1"/>
                </a:solidFill>
                <a:latin typeface="Calibri"/>
                <a:ea typeface="Calibri"/>
                <a:cs typeface="Calibri"/>
                <a:sym typeface="Calibri"/>
              </a:rPr>
              <a:t>Based on an established set of accessibility criteria</a:t>
            </a:r>
            <a:endParaRPr sz="2400" dirty="0">
              <a:solidFill>
                <a:schemeClr val="dk1"/>
              </a:solidFill>
              <a:latin typeface="Calibri"/>
              <a:ea typeface="Calibri"/>
              <a:cs typeface="Calibri"/>
              <a:sym typeface="Calibri"/>
            </a:endParaRPr>
          </a:p>
          <a:p>
            <a:pPr marL="914400" lvl="1" indent="-381000" algn="l" rtl="0">
              <a:lnSpc>
                <a:spcPct val="150000"/>
              </a:lnSpc>
              <a:spcBef>
                <a:spcPts val="0"/>
              </a:spcBef>
              <a:spcAft>
                <a:spcPts val="0"/>
              </a:spcAft>
              <a:buClr>
                <a:schemeClr val="dk1"/>
              </a:buClr>
              <a:buSzPts val="2400"/>
              <a:buFont typeface="Calibri"/>
              <a:buChar char="○"/>
            </a:pPr>
            <a:r>
              <a:rPr lang="en" sz="2400" dirty="0">
                <a:solidFill>
                  <a:schemeClr val="dk1"/>
                </a:solidFill>
                <a:latin typeface="Calibri"/>
                <a:ea typeface="Calibri"/>
                <a:cs typeface="Calibri"/>
                <a:sym typeface="Calibri"/>
              </a:rPr>
              <a:t>Embeds instructional content</a:t>
            </a:r>
            <a:endParaRPr sz="2400" dirty="0">
              <a:solidFill>
                <a:schemeClr val="dk1"/>
              </a:solidFill>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 sz="2400" dirty="0">
                <a:solidFill>
                  <a:schemeClr val="dk1"/>
                </a:solidFill>
                <a:latin typeface="Calibri"/>
                <a:ea typeface="Calibri"/>
                <a:cs typeface="Calibri"/>
                <a:sym typeface="Calibri"/>
              </a:rPr>
              <a:t>A repository of completed assessment reports that can be accessed by participating libraries</a:t>
            </a:r>
            <a:endParaRPr dirty="0">
              <a:solidFill>
                <a:srgbClr val="666666"/>
              </a:solidFill>
              <a:latin typeface="Karla"/>
              <a:ea typeface="Karla"/>
              <a:cs typeface="Karla"/>
              <a:sym typeface="Karla"/>
            </a:endParaRPr>
          </a:p>
        </p:txBody>
      </p:sp>
      <p:sp>
        <p:nvSpPr>
          <p:cNvPr id="175" name="Google Shape;175;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9"/>
        <p:cNvGrpSpPr/>
        <p:nvPr/>
      </p:nvGrpSpPr>
      <p:grpSpPr>
        <a:xfrm>
          <a:off x="0" y="0"/>
          <a:ext cx="0" cy="0"/>
          <a:chOff x="0" y="0"/>
          <a:chExt cx="0" cy="0"/>
        </a:xfrm>
      </p:grpSpPr>
      <p:sp>
        <p:nvSpPr>
          <p:cNvPr id="180" name="Google Shape;180;p37"/>
          <p:cNvSpPr txBox="1">
            <a:spLocks noGrp="1"/>
          </p:cNvSpPr>
          <p:nvPr>
            <p:ph type="title"/>
          </p:nvPr>
        </p:nvSpPr>
        <p:spPr>
          <a:xfrm>
            <a:off x="544300" y="469875"/>
            <a:ext cx="82905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Criteria Development</a:t>
            </a:r>
            <a:endParaRPr>
              <a:solidFill>
                <a:schemeClr val="dk1"/>
              </a:solidFill>
            </a:endParaRPr>
          </a:p>
          <a:p>
            <a:pPr marL="0" lvl="0" indent="0" algn="l" rtl="0">
              <a:spcBef>
                <a:spcPts val="0"/>
              </a:spcBef>
              <a:spcAft>
                <a:spcPts val="0"/>
              </a:spcAft>
              <a:buNone/>
            </a:pPr>
            <a:endParaRPr/>
          </a:p>
        </p:txBody>
      </p:sp>
      <p:sp>
        <p:nvSpPr>
          <p:cNvPr id="181" name="Google Shape;181;p37"/>
          <p:cNvSpPr txBox="1"/>
          <p:nvPr/>
        </p:nvSpPr>
        <p:spPr>
          <a:xfrm>
            <a:off x="544300" y="1398075"/>
            <a:ext cx="8189400" cy="3265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chemeClr val="dk1"/>
                </a:solidFill>
                <a:latin typeface="Calibri"/>
                <a:ea typeface="Calibri"/>
                <a:cs typeface="Calibri"/>
                <a:sym typeface="Calibri"/>
              </a:rPr>
              <a:t>GOAL: ONE LIST OF CORE CRITERIA</a:t>
            </a:r>
            <a:endParaRPr sz="2400">
              <a:solidFill>
                <a:schemeClr val="dk1"/>
              </a:solidFill>
              <a:latin typeface="Calibri"/>
              <a:ea typeface="Calibri"/>
              <a:cs typeface="Calibri"/>
              <a:sym typeface="Calibri"/>
            </a:endParaRPr>
          </a:p>
          <a:p>
            <a:pPr marL="0" lvl="0" indent="0" algn="l" rtl="0">
              <a:spcBef>
                <a:spcPts val="0"/>
              </a:spcBef>
              <a:spcAft>
                <a:spcPts val="0"/>
              </a:spcAft>
              <a:buNone/>
            </a:pP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Gathered and assessed criteria from existing standards</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Researched and discussed accessibility needs</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Identified priority criteria for inclusion; finalized list </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Sorted into main categories: interface appearance, navigation, structure and content</a:t>
            </a:r>
            <a:br>
              <a:rPr lang="en" sz="2400">
                <a:solidFill>
                  <a:schemeClr val="dk1"/>
                </a:solidFill>
                <a:latin typeface="Calibri"/>
                <a:ea typeface="Calibri"/>
                <a:cs typeface="Calibri"/>
                <a:sym typeface="Calibri"/>
              </a:rPr>
            </a:br>
            <a:endParaRPr sz="2400">
              <a:solidFill>
                <a:schemeClr val="dk1"/>
              </a:solidFill>
              <a:latin typeface="Calibri"/>
              <a:ea typeface="Calibri"/>
              <a:cs typeface="Calibri"/>
              <a:sym typeface="Calibri"/>
            </a:endParaRPr>
          </a:p>
          <a:p>
            <a:pPr marL="0" lvl="0" indent="0" algn="l" rtl="0">
              <a:lnSpc>
                <a:spcPct val="150000"/>
              </a:lnSpc>
              <a:spcBef>
                <a:spcPts val="600"/>
              </a:spcBef>
              <a:spcAft>
                <a:spcPts val="0"/>
              </a:spcAft>
              <a:buNone/>
            </a:pPr>
            <a:endParaRPr sz="2400">
              <a:solidFill>
                <a:schemeClr val="dk1"/>
              </a:solidFill>
              <a:latin typeface="Calibri"/>
              <a:ea typeface="Calibri"/>
              <a:cs typeface="Calibri"/>
              <a:sym typeface="Calibri"/>
            </a:endParaRPr>
          </a:p>
          <a:p>
            <a:pPr marL="0" lvl="0" indent="0" algn="l" rtl="0">
              <a:spcBef>
                <a:spcPts val="600"/>
              </a:spcBef>
              <a:spcAft>
                <a:spcPts val="0"/>
              </a:spcAft>
              <a:buNone/>
            </a:pPr>
            <a:endParaRPr>
              <a:solidFill>
                <a:srgbClr val="666666"/>
              </a:solidFill>
              <a:latin typeface="Karla"/>
              <a:ea typeface="Karla"/>
              <a:cs typeface="Karla"/>
              <a:sym typeface="Karla"/>
            </a:endParaRPr>
          </a:p>
        </p:txBody>
      </p:sp>
      <p:sp>
        <p:nvSpPr>
          <p:cNvPr id="182" name="Google Shape;182;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6"/>
        <p:cNvGrpSpPr/>
        <p:nvPr/>
      </p:nvGrpSpPr>
      <p:grpSpPr>
        <a:xfrm>
          <a:off x="0" y="0"/>
          <a:ext cx="0" cy="0"/>
          <a:chOff x="0" y="0"/>
          <a:chExt cx="0" cy="0"/>
        </a:xfrm>
      </p:grpSpPr>
      <p:sp>
        <p:nvSpPr>
          <p:cNvPr id="187" name="Google Shape;187;p38"/>
          <p:cNvSpPr txBox="1">
            <a:spLocks noGrp="1"/>
          </p:cNvSpPr>
          <p:nvPr>
            <p:ph type="title"/>
          </p:nvPr>
        </p:nvSpPr>
        <p:spPr>
          <a:xfrm>
            <a:off x="391900" y="469875"/>
            <a:ext cx="84768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sz="3600">
                <a:solidFill>
                  <a:schemeClr val="dk1"/>
                </a:solidFill>
              </a:rPr>
              <a:t>Assessment Process &amp; Instructional Content</a:t>
            </a:r>
            <a:endParaRPr sz="3600"/>
          </a:p>
        </p:txBody>
      </p:sp>
      <p:sp>
        <p:nvSpPr>
          <p:cNvPr id="188" name="Google Shape;188;p38"/>
          <p:cNvSpPr txBox="1"/>
          <p:nvPr/>
        </p:nvSpPr>
        <p:spPr>
          <a:xfrm>
            <a:off x="544300" y="1398075"/>
            <a:ext cx="8218800" cy="3052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800">
              <a:solidFill>
                <a:schemeClr val="dk1"/>
              </a:solidFill>
              <a:latin typeface="Calibri"/>
              <a:ea typeface="Calibri"/>
              <a:cs typeface="Calibri"/>
              <a:sym typeface="Calibri"/>
            </a:endParaRPr>
          </a:p>
          <a:p>
            <a:pPr marL="457200" lvl="0" indent="-381000" algn="l" rtl="0">
              <a:spcBef>
                <a:spcPts val="8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Developed a systematic process to assess eresource accessibility</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Created instructional content </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Tested instructional content with end users</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Created additional documentation</a:t>
            </a:r>
            <a:endParaRPr sz="2400">
              <a:solidFill>
                <a:schemeClr val="dk1"/>
              </a:solidFill>
              <a:latin typeface="Calibri"/>
              <a:ea typeface="Calibri"/>
              <a:cs typeface="Calibri"/>
              <a:sym typeface="Calibri"/>
            </a:endParaRPr>
          </a:p>
          <a:p>
            <a:pPr marL="0" lvl="0" indent="0" algn="l" rtl="0">
              <a:spcBef>
                <a:spcPts val="1000"/>
              </a:spcBef>
              <a:spcAft>
                <a:spcPts val="0"/>
              </a:spcAft>
              <a:buNone/>
            </a:pPr>
            <a:endParaRPr sz="2400">
              <a:solidFill>
                <a:schemeClr val="dk1"/>
              </a:solidFill>
              <a:latin typeface="Calibri"/>
              <a:ea typeface="Calibri"/>
              <a:cs typeface="Calibri"/>
              <a:sym typeface="Calibri"/>
            </a:endParaRPr>
          </a:p>
        </p:txBody>
      </p:sp>
      <p:sp>
        <p:nvSpPr>
          <p:cNvPr id="189" name="Google Shape;189;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3"/>
        <p:cNvGrpSpPr/>
        <p:nvPr/>
      </p:nvGrpSpPr>
      <p:grpSpPr>
        <a:xfrm>
          <a:off x="0" y="0"/>
          <a:ext cx="0" cy="0"/>
          <a:chOff x="0" y="0"/>
          <a:chExt cx="0" cy="0"/>
        </a:xfrm>
      </p:grpSpPr>
      <p:sp>
        <p:nvSpPr>
          <p:cNvPr id="194" name="Google Shape;194;p39"/>
          <p:cNvSpPr txBox="1">
            <a:spLocks noGrp="1"/>
          </p:cNvSpPr>
          <p:nvPr>
            <p:ph type="title"/>
          </p:nvPr>
        </p:nvSpPr>
        <p:spPr>
          <a:xfrm>
            <a:off x="391900" y="469875"/>
            <a:ext cx="84768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sz="3600">
                <a:solidFill>
                  <a:schemeClr val="dk1"/>
                </a:solidFill>
              </a:rPr>
              <a:t>Testing Modules</a:t>
            </a:r>
            <a:endParaRPr sz="3600"/>
          </a:p>
        </p:txBody>
      </p:sp>
      <p:sp>
        <p:nvSpPr>
          <p:cNvPr id="195" name="Google Shape;195;p39"/>
          <p:cNvSpPr txBox="1"/>
          <p:nvPr/>
        </p:nvSpPr>
        <p:spPr>
          <a:xfrm>
            <a:off x="544300" y="1398075"/>
            <a:ext cx="8218800" cy="3052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800">
              <a:solidFill>
                <a:schemeClr val="dk1"/>
              </a:solidFill>
              <a:latin typeface="Calibri"/>
              <a:ea typeface="Calibri"/>
              <a:cs typeface="Calibri"/>
              <a:sym typeface="Calibri"/>
            </a:endParaRPr>
          </a:p>
          <a:p>
            <a:pPr marL="457200" lvl="0" indent="-381000" algn="l" rtl="0">
              <a:spcBef>
                <a:spcPts val="8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Module 1: Interface Appearance</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Module 2: Interface Navigation</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Module 3: Interface Structure</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Module 4: Content  </a:t>
            </a:r>
            <a:endParaRPr sz="2400">
              <a:solidFill>
                <a:schemeClr val="dk1"/>
              </a:solidFill>
              <a:latin typeface="Calibri"/>
              <a:ea typeface="Calibri"/>
              <a:cs typeface="Calibri"/>
              <a:sym typeface="Calibri"/>
            </a:endParaRPr>
          </a:p>
          <a:p>
            <a:pPr marL="0" lvl="0" indent="0" algn="l" rtl="0">
              <a:spcBef>
                <a:spcPts val="1000"/>
              </a:spcBef>
              <a:spcAft>
                <a:spcPts val="0"/>
              </a:spcAft>
              <a:buNone/>
            </a:pPr>
            <a:endParaRPr sz="2400">
              <a:solidFill>
                <a:schemeClr val="dk1"/>
              </a:solidFill>
              <a:latin typeface="Calibri"/>
              <a:ea typeface="Calibri"/>
              <a:cs typeface="Calibri"/>
              <a:sym typeface="Calibri"/>
            </a:endParaRPr>
          </a:p>
        </p:txBody>
      </p:sp>
      <p:sp>
        <p:nvSpPr>
          <p:cNvPr id="196" name="Google Shape;196;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pic>
        <p:nvPicPr>
          <p:cNvPr id="2" name="Picture 1" descr="Screenshot of Module 2 instructions">
            <a:extLst>
              <a:ext uri="{FF2B5EF4-FFF2-40B4-BE49-F238E27FC236}">
                <a16:creationId xmlns:a16="http://schemas.microsoft.com/office/drawing/2014/main" id="{5F81614E-AC8E-4B58-B885-C75F0C0A9084}"/>
              </a:ext>
            </a:extLst>
          </p:cNvPr>
          <p:cNvPicPr>
            <a:picLocks noChangeAspect="1"/>
          </p:cNvPicPr>
          <p:nvPr/>
        </p:nvPicPr>
        <p:blipFill>
          <a:blip r:embed="rId3"/>
          <a:stretch>
            <a:fillRect/>
          </a:stretch>
        </p:blipFill>
        <p:spPr>
          <a:xfrm>
            <a:off x="1133475" y="323850"/>
            <a:ext cx="6877050" cy="44958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6"/>
        <p:cNvGrpSpPr/>
        <p:nvPr/>
      </p:nvGrpSpPr>
      <p:grpSpPr>
        <a:xfrm>
          <a:off x="0" y="0"/>
          <a:ext cx="0" cy="0"/>
          <a:chOff x="0" y="0"/>
          <a:chExt cx="0" cy="0"/>
        </a:xfrm>
      </p:grpSpPr>
      <p:sp>
        <p:nvSpPr>
          <p:cNvPr id="207" name="Google Shape;207;p4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pic>
        <p:nvPicPr>
          <p:cNvPr id="208" name="Google Shape;208;p41" descr="Description of  Help/Labels, including why it is important and how they are used." title="Screenshot of Module 2 "/>
          <p:cNvPicPr preferRelativeResize="0"/>
          <p:nvPr/>
        </p:nvPicPr>
        <p:blipFill rotWithShape="1">
          <a:blip r:embed="rId3">
            <a:alphaModFix/>
          </a:blip>
          <a:srcRect b="48757"/>
          <a:stretch/>
        </p:blipFill>
        <p:spPr>
          <a:xfrm>
            <a:off x="924138" y="152400"/>
            <a:ext cx="7295729" cy="451082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12"/>
        <p:cNvGrpSpPr/>
        <p:nvPr/>
      </p:nvGrpSpPr>
      <p:grpSpPr>
        <a:xfrm>
          <a:off x="0" y="0"/>
          <a:ext cx="0" cy="0"/>
          <a:chOff x="0" y="0"/>
          <a:chExt cx="0" cy="0"/>
        </a:xfrm>
      </p:grpSpPr>
      <p:sp>
        <p:nvSpPr>
          <p:cNvPr id="213" name="Google Shape;213;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pic>
        <p:nvPicPr>
          <p:cNvPr id="214" name="Google Shape;214;p42" descr="Instructions on how to download WAVE extension tool and how to use." title="Screenshot of sample test instructions"/>
          <p:cNvPicPr preferRelativeResize="0"/>
          <p:nvPr/>
        </p:nvPicPr>
        <p:blipFill rotWithShape="1">
          <a:blip r:embed="rId3">
            <a:alphaModFix/>
          </a:blip>
          <a:srcRect l="1429" t="50061" r="1970" b="2264"/>
          <a:stretch/>
        </p:blipFill>
        <p:spPr>
          <a:xfrm>
            <a:off x="1015650" y="251975"/>
            <a:ext cx="7072324" cy="42113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18"/>
        <p:cNvGrpSpPr/>
        <p:nvPr/>
      </p:nvGrpSpPr>
      <p:grpSpPr>
        <a:xfrm>
          <a:off x="0" y="0"/>
          <a:ext cx="0" cy="0"/>
          <a:chOff x="0" y="0"/>
          <a:chExt cx="0" cy="0"/>
        </a:xfrm>
      </p:grpSpPr>
      <p:sp>
        <p:nvSpPr>
          <p:cNvPr id="219" name="Google Shape;219;p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a:p>
        </p:txBody>
      </p:sp>
      <p:pic>
        <p:nvPicPr>
          <p:cNvPr id="220" name="Google Shape;220;p43" title="Screenshot of Survey Questions"/>
          <p:cNvPicPr preferRelativeResize="0"/>
          <p:nvPr/>
        </p:nvPicPr>
        <p:blipFill rotWithShape="1">
          <a:blip r:embed="rId3">
            <a:alphaModFix/>
          </a:blip>
          <a:srcRect l="1864" r="3501"/>
          <a:stretch/>
        </p:blipFill>
        <p:spPr>
          <a:xfrm>
            <a:off x="1192700" y="209550"/>
            <a:ext cx="6643675" cy="47244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4"/>
        <p:cNvGrpSpPr/>
        <p:nvPr/>
      </p:nvGrpSpPr>
      <p:grpSpPr>
        <a:xfrm>
          <a:off x="0" y="0"/>
          <a:ext cx="0" cy="0"/>
          <a:chOff x="0" y="0"/>
          <a:chExt cx="0" cy="0"/>
        </a:xfrm>
      </p:grpSpPr>
      <p:sp>
        <p:nvSpPr>
          <p:cNvPr id="225" name="Google Shape;225;p44"/>
          <p:cNvSpPr txBox="1">
            <a:spLocks noGrp="1"/>
          </p:cNvSpPr>
          <p:nvPr>
            <p:ph type="title"/>
          </p:nvPr>
        </p:nvSpPr>
        <p:spPr>
          <a:xfrm>
            <a:off x="544300" y="469875"/>
            <a:ext cx="81600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Tool Development</a:t>
            </a:r>
            <a:endParaRPr>
              <a:solidFill>
                <a:schemeClr val="dk1"/>
              </a:solidFill>
            </a:endParaRPr>
          </a:p>
          <a:p>
            <a:pPr marL="0" lvl="0" indent="0" algn="l" rtl="0">
              <a:spcBef>
                <a:spcPts val="0"/>
              </a:spcBef>
              <a:spcAft>
                <a:spcPts val="0"/>
              </a:spcAft>
              <a:buNone/>
            </a:pPr>
            <a:endParaRPr/>
          </a:p>
        </p:txBody>
      </p:sp>
      <p:sp>
        <p:nvSpPr>
          <p:cNvPr id="226" name="Google Shape;226;p44"/>
          <p:cNvSpPr txBox="1"/>
          <p:nvPr/>
        </p:nvSpPr>
        <p:spPr>
          <a:xfrm>
            <a:off x="544300" y="1398075"/>
            <a:ext cx="8233500" cy="3052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800" dirty="0">
              <a:solidFill>
                <a:schemeClr val="dk1"/>
              </a:solidFill>
              <a:latin typeface="Calibri"/>
              <a:ea typeface="Calibri"/>
              <a:cs typeface="Calibri"/>
              <a:sym typeface="Calibri"/>
            </a:endParaRPr>
          </a:p>
          <a:p>
            <a:pPr marL="457200" lvl="0" indent="-381000" algn="l" rtl="0">
              <a:spcBef>
                <a:spcPts val="800"/>
              </a:spcBef>
              <a:spcAft>
                <a:spcPts val="0"/>
              </a:spcAft>
              <a:buClr>
                <a:schemeClr val="dk1"/>
              </a:buClr>
              <a:buSzPts val="2400"/>
              <a:buFont typeface="Calibri"/>
              <a:buChar char="●"/>
            </a:pPr>
            <a:r>
              <a:rPr lang="en" sz="2400" dirty="0">
                <a:solidFill>
                  <a:schemeClr val="dk1"/>
                </a:solidFill>
                <a:latin typeface="Calibri"/>
                <a:ea typeface="Calibri"/>
                <a:cs typeface="Calibri"/>
                <a:sym typeface="Calibri"/>
              </a:rPr>
              <a:t>Core development will take place in 2019 with potential for a phase 2 if necessary</a:t>
            </a:r>
            <a:endParaRPr sz="2400" dirty="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dirty="0">
                <a:solidFill>
                  <a:schemeClr val="dk1"/>
                </a:solidFill>
                <a:latin typeface="Calibri"/>
                <a:ea typeface="Calibri"/>
                <a:cs typeface="Calibri"/>
                <a:sym typeface="Calibri"/>
              </a:rPr>
              <a:t>Tool will be built using Drupal and will consist of an assessment tool, a repository, user and admin dashboards, and potentially other features e.g., forum space</a:t>
            </a:r>
            <a:endParaRPr sz="2400" dirty="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dirty="0">
                <a:solidFill>
                  <a:schemeClr val="dk1"/>
                </a:solidFill>
                <a:latin typeface="Calibri"/>
                <a:ea typeface="Calibri"/>
                <a:cs typeface="Calibri"/>
                <a:sym typeface="Calibri"/>
              </a:rPr>
              <a:t>Tool will be accessible, consistent with AODA workplace standards</a:t>
            </a:r>
            <a:endParaRPr dirty="0">
              <a:solidFill>
                <a:srgbClr val="666666"/>
              </a:solidFill>
              <a:latin typeface="Karla"/>
              <a:ea typeface="Karla"/>
              <a:cs typeface="Karla"/>
              <a:sym typeface="Karla"/>
            </a:endParaRPr>
          </a:p>
          <a:p>
            <a:pPr marL="0" lvl="0" indent="0" algn="l" rtl="0">
              <a:spcBef>
                <a:spcPts val="1000"/>
              </a:spcBef>
              <a:spcAft>
                <a:spcPts val="0"/>
              </a:spcAft>
              <a:buNone/>
            </a:pPr>
            <a:endParaRPr sz="2400" dirty="0">
              <a:solidFill>
                <a:schemeClr val="dk1"/>
              </a:solidFill>
              <a:latin typeface="Calibri"/>
              <a:ea typeface="Calibri"/>
              <a:cs typeface="Calibri"/>
              <a:sym typeface="Calibri"/>
            </a:endParaRPr>
          </a:p>
          <a:p>
            <a:pPr marL="0" lvl="0" indent="0" algn="l" rtl="0">
              <a:lnSpc>
                <a:spcPct val="150000"/>
              </a:lnSpc>
              <a:spcBef>
                <a:spcPts val="1000"/>
              </a:spcBef>
              <a:spcAft>
                <a:spcPts val="0"/>
              </a:spcAft>
              <a:buNone/>
            </a:pPr>
            <a:endParaRPr sz="2400" dirty="0">
              <a:solidFill>
                <a:schemeClr val="dk1"/>
              </a:solidFill>
              <a:latin typeface="Calibri"/>
              <a:ea typeface="Calibri"/>
              <a:cs typeface="Calibri"/>
              <a:sym typeface="Calibri"/>
            </a:endParaRPr>
          </a:p>
          <a:p>
            <a:pPr marL="0" lvl="0" indent="0" algn="l" rtl="0">
              <a:spcBef>
                <a:spcPts val="600"/>
              </a:spcBef>
              <a:spcAft>
                <a:spcPts val="0"/>
              </a:spcAft>
              <a:buNone/>
            </a:pPr>
            <a:endParaRPr dirty="0">
              <a:solidFill>
                <a:srgbClr val="666666"/>
              </a:solidFill>
              <a:latin typeface="Karla"/>
              <a:ea typeface="Karla"/>
              <a:cs typeface="Karla"/>
              <a:sym typeface="Karla"/>
            </a:endParaRPr>
          </a:p>
        </p:txBody>
      </p:sp>
      <p:sp>
        <p:nvSpPr>
          <p:cNvPr id="227" name="Google Shape;227;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1"/>
        <p:cNvGrpSpPr/>
        <p:nvPr/>
      </p:nvGrpSpPr>
      <p:grpSpPr>
        <a:xfrm>
          <a:off x="0" y="0"/>
          <a:ext cx="0" cy="0"/>
          <a:chOff x="0" y="0"/>
          <a:chExt cx="0" cy="0"/>
        </a:xfrm>
      </p:grpSpPr>
      <p:sp>
        <p:nvSpPr>
          <p:cNvPr id="232" name="Google Shape;232;p45"/>
          <p:cNvSpPr txBox="1">
            <a:spLocks noGrp="1"/>
          </p:cNvSpPr>
          <p:nvPr>
            <p:ph type="title"/>
          </p:nvPr>
        </p:nvSpPr>
        <p:spPr>
          <a:xfrm>
            <a:off x="544300" y="469875"/>
            <a:ext cx="59052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Next Phases</a:t>
            </a:r>
            <a:endParaRPr/>
          </a:p>
        </p:txBody>
      </p:sp>
      <p:sp>
        <p:nvSpPr>
          <p:cNvPr id="233" name="Google Shape;233;p45"/>
          <p:cNvSpPr txBox="1"/>
          <p:nvPr/>
        </p:nvSpPr>
        <p:spPr>
          <a:xfrm>
            <a:off x="544300" y="1398075"/>
            <a:ext cx="7705800" cy="3052200"/>
          </a:xfrm>
          <a:prstGeom prst="rect">
            <a:avLst/>
          </a:prstGeom>
          <a:noFill/>
          <a:ln>
            <a:noFill/>
          </a:ln>
        </p:spPr>
        <p:txBody>
          <a:bodyPr spcFirstLastPara="1" wrap="square" lIns="91425" tIns="91425" rIns="91425" bIns="91425" anchor="t" anchorCtr="0">
            <a:noAutofit/>
          </a:bodyPr>
          <a:lstStyle/>
          <a:p>
            <a:pPr marL="457200" lvl="0" indent="-406400" algn="l" rtl="0">
              <a:spcBef>
                <a:spcPts val="60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Tool implementation at local level</a:t>
            </a:r>
            <a:endParaRPr sz="2800">
              <a:solidFill>
                <a:schemeClr val="dk1"/>
              </a:solidFill>
              <a:latin typeface="Calibri"/>
              <a:ea typeface="Calibri"/>
              <a:cs typeface="Calibri"/>
              <a:sym typeface="Calibri"/>
            </a:endParaRPr>
          </a:p>
          <a:p>
            <a:pPr marL="457200" lvl="0" indent="-406400" algn="l" rtl="0">
              <a:spcBef>
                <a:spcPts val="60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Recommendations for shared workflow</a:t>
            </a:r>
            <a:endParaRPr sz="2800">
              <a:solidFill>
                <a:schemeClr val="dk1"/>
              </a:solidFill>
              <a:latin typeface="Calibri"/>
              <a:ea typeface="Calibri"/>
              <a:cs typeface="Calibri"/>
              <a:sym typeface="Calibri"/>
            </a:endParaRPr>
          </a:p>
          <a:p>
            <a:pPr marL="457200" lvl="0" indent="-406400" algn="l" rtl="0">
              <a:spcBef>
                <a:spcPts val="100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Competency building and staff training</a:t>
            </a:r>
            <a:endParaRPr sz="2800">
              <a:solidFill>
                <a:schemeClr val="dk1"/>
              </a:solidFill>
              <a:latin typeface="Calibri"/>
              <a:ea typeface="Calibri"/>
              <a:cs typeface="Calibri"/>
              <a:sym typeface="Calibri"/>
            </a:endParaRPr>
          </a:p>
          <a:p>
            <a:pPr marL="457200" lvl="0" indent="-406400" algn="l" rtl="0">
              <a:spcBef>
                <a:spcPts val="100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Tool launch and communication</a:t>
            </a:r>
            <a:endParaRPr sz="2800">
              <a:solidFill>
                <a:schemeClr val="dk1"/>
              </a:solidFill>
              <a:latin typeface="Calibri"/>
              <a:ea typeface="Calibri"/>
              <a:cs typeface="Calibri"/>
              <a:sym typeface="Calibri"/>
            </a:endParaRPr>
          </a:p>
          <a:p>
            <a:pPr marL="457200" lvl="0" indent="-406400" algn="l" rtl="0">
              <a:spcBef>
                <a:spcPts val="1000"/>
              </a:spcBef>
              <a:spcAft>
                <a:spcPts val="0"/>
              </a:spcAft>
              <a:buClr>
                <a:schemeClr val="dk1"/>
              </a:buClr>
              <a:buSzPts val="2800"/>
              <a:buFont typeface="Calibri"/>
              <a:buChar char="●"/>
            </a:pPr>
            <a:r>
              <a:rPr lang="en" sz="2800">
                <a:solidFill>
                  <a:schemeClr val="dk1"/>
                </a:solidFill>
                <a:latin typeface="Calibri"/>
                <a:ea typeface="Calibri"/>
                <a:cs typeface="Calibri"/>
                <a:sym typeface="Calibri"/>
              </a:rPr>
              <a:t>Tool assessment and potential to expand beyond college sector</a:t>
            </a:r>
            <a:endParaRPr sz="2800">
              <a:solidFill>
                <a:schemeClr val="dk1"/>
              </a:solidFill>
              <a:latin typeface="Calibri"/>
              <a:ea typeface="Calibri"/>
              <a:cs typeface="Calibri"/>
              <a:sym typeface="Calibri"/>
            </a:endParaRPr>
          </a:p>
          <a:p>
            <a:pPr marL="0" lvl="0" indent="0" algn="l" rtl="0">
              <a:spcBef>
                <a:spcPts val="1000"/>
              </a:spcBef>
              <a:spcAft>
                <a:spcPts val="0"/>
              </a:spcAft>
              <a:buNone/>
            </a:pPr>
            <a:endParaRPr sz="2400">
              <a:solidFill>
                <a:schemeClr val="dk1"/>
              </a:solidFill>
              <a:latin typeface="Calibri"/>
              <a:ea typeface="Calibri"/>
              <a:cs typeface="Calibri"/>
              <a:sym typeface="Calibri"/>
            </a:endParaRPr>
          </a:p>
          <a:p>
            <a:pPr marL="0" lvl="0" indent="0" algn="l" rtl="0">
              <a:lnSpc>
                <a:spcPct val="150000"/>
              </a:lnSpc>
              <a:spcBef>
                <a:spcPts val="1000"/>
              </a:spcBef>
              <a:spcAft>
                <a:spcPts val="0"/>
              </a:spcAft>
              <a:buNone/>
            </a:pPr>
            <a:endParaRPr sz="2400">
              <a:solidFill>
                <a:srgbClr val="666666"/>
              </a:solidFill>
              <a:latin typeface="Karla"/>
              <a:ea typeface="Karla"/>
              <a:cs typeface="Karla"/>
              <a:sym typeface="Karla"/>
            </a:endParaRPr>
          </a:p>
          <a:p>
            <a:pPr marL="0" lvl="0" indent="0" algn="l" rtl="0">
              <a:spcBef>
                <a:spcPts val="1000"/>
              </a:spcBef>
              <a:spcAft>
                <a:spcPts val="1000"/>
              </a:spcAft>
              <a:buNone/>
            </a:pPr>
            <a:endParaRPr sz="2400">
              <a:solidFill>
                <a:srgbClr val="666666"/>
              </a:solidFill>
              <a:latin typeface="Karla"/>
              <a:ea typeface="Karla"/>
              <a:cs typeface="Karla"/>
              <a:sym typeface="Karla"/>
            </a:endParaRPr>
          </a:p>
        </p:txBody>
      </p:sp>
      <p:sp>
        <p:nvSpPr>
          <p:cNvPr id="234" name="Google Shape;234;p4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113"/>
        <p:cNvGrpSpPr/>
        <p:nvPr/>
      </p:nvGrpSpPr>
      <p:grpSpPr>
        <a:xfrm>
          <a:off x="0" y="0"/>
          <a:ext cx="0" cy="0"/>
          <a:chOff x="0" y="0"/>
          <a:chExt cx="0" cy="0"/>
        </a:xfrm>
      </p:grpSpPr>
      <p:sp>
        <p:nvSpPr>
          <p:cNvPr id="114" name="Google Shape;114;p28"/>
          <p:cNvSpPr txBox="1">
            <a:spLocks noGrp="1"/>
          </p:cNvSpPr>
          <p:nvPr>
            <p:ph type="title"/>
          </p:nvPr>
        </p:nvSpPr>
        <p:spPr>
          <a:xfrm>
            <a:off x="342350" y="217950"/>
            <a:ext cx="8385900" cy="4330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3800" b="1">
                <a:solidFill>
                  <a:srgbClr val="FFFFFF"/>
                </a:solidFill>
              </a:rPr>
              <a:t>Library eResources </a:t>
            </a:r>
            <a:br>
              <a:rPr lang="en" sz="3800" b="1">
                <a:solidFill>
                  <a:srgbClr val="FFFFFF"/>
                </a:solidFill>
              </a:rPr>
            </a:br>
            <a:r>
              <a:rPr lang="en" sz="3800" b="1">
                <a:solidFill>
                  <a:srgbClr val="FFFFFF"/>
                </a:solidFill>
              </a:rPr>
              <a:t>Accessibility Project (LEAP)</a:t>
            </a:r>
            <a:endParaRPr sz="3800" b="1">
              <a:solidFill>
                <a:srgbClr val="FFFFFF"/>
              </a:solidFill>
            </a:endParaRPr>
          </a:p>
          <a:p>
            <a:pPr marL="0" lvl="0" indent="0" algn="ctr" rtl="0">
              <a:spcBef>
                <a:spcPts val="0"/>
              </a:spcBef>
              <a:spcAft>
                <a:spcPts val="0"/>
              </a:spcAft>
              <a:buClr>
                <a:schemeClr val="dk1"/>
              </a:buClr>
              <a:buSzPts val="1100"/>
              <a:buFont typeface="Arial"/>
              <a:buNone/>
            </a:pPr>
            <a:br>
              <a:rPr lang="en" sz="4000" b="1">
                <a:solidFill>
                  <a:srgbClr val="FFFFFF"/>
                </a:solidFill>
                <a:highlight>
                  <a:srgbClr val="FFFFFF"/>
                </a:highlight>
                <a:latin typeface="Calibri"/>
                <a:ea typeface="Calibri"/>
                <a:cs typeface="Calibri"/>
                <a:sym typeface="Calibri"/>
              </a:rPr>
            </a:br>
            <a:r>
              <a:rPr lang="en" sz="2400" b="1">
                <a:solidFill>
                  <a:srgbClr val="FFFFFF"/>
                </a:solidFill>
              </a:rPr>
              <a:t>Siobán Linnen - Virtual Reference and Accessibility</a:t>
            </a:r>
            <a:br>
              <a:rPr lang="en" sz="2400" b="1">
                <a:solidFill>
                  <a:srgbClr val="FFFFFF"/>
                </a:solidFill>
              </a:rPr>
            </a:br>
            <a:r>
              <a:rPr lang="en" sz="2400" b="1">
                <a:solidFill>
                  <a:srgbClr val="FFFFFF"/>
                </a:solidFill>
              </a:rPr>
              <a:t>Ontario Colleges Library Service</a:t>
            </a:r>
            <a:br>
              <a:rPr lang="en" sz="2400" b="1">
                <a:solidFill>
                  <a:srgbClr val="FFFFFF"/>
                </a:solidFill>
              </a:rPr>
            </a:br>
            <a:endParaRPr sz="2400" b="1">
              <a:solidFill>
                <a:srgbClr val="FFFFFF"/>
              </a:solidFill>
            </a:endParaRPr>
          </a:p>
          <a:p>
            <a:pPr marL="0" lvl="0" indent="0" algn="ctr" rtl="0">
              <a:spcBef>
                <a:spcPts val="0"/>
              </a:spcBef>
              <a:spcAft>
                <a:spcPts val="0"/>
              </a:spcAft>
              <a:buClr>
                <a:schemeClr val="dk1"/>
              </a:buClr>
              <a:buSzPts val="1100"/>
              <a:buFont typeface="Arial"/>
              <a:buNone/>
            </a:pPr>
            <a:r>
              <a:rPr lang="en" sz="2400" b="1">
                <a:solidFill>
                  <a:srgbClr val="FFFFFF"/>
                </a:solidFill>
              </a:rPr>
              <a:t>Corinne Abba (</a:t>
            </a:r>
            <a:r>
              <a:rPr lang="en" sz="2400" b="1">
                <a:solidFill>
                  <a:schemeClr val="lt1"/>
                </a:solidFill>
              </a:rPr>
              <a:t>pronouns: she/her) - AODA Coordinator</a:t>
            </a:r>
            <a:br>
              <a:rPr lang="en" sz="2400" b="1">
                <a:solidFill>
                  <a:srgbClr val="FFFFFF"/>
                </a:solidFill>
              </a:rPr>
            </a:br>
            <a:r>
              <a:rPr lang="en" sz="2400" b="1">
                <a:solidFill>
                  <a:srgbClr val="FFFFFF"/>
                </a:solidFill>
              </a:rPr>
              <a:t>GBC Diversity, Equity, and Human Rights Services</a:t>
            </a:r>
            <a:endParaRPr sz="2400" b="1">
              <a:solidFill>
                <a:srgbClr val="FFFFFF"/>
              </a:solidFill>
            </a:endParaRPr>
          </a:p>
          <a:p>
            <a:pPr marL="0" lvl="0" indent="0" algn="ctr" rtl="0">
              <a:lnSpc>
                <a:spcPct val="156000"/>
              </a:lnSpc>
              <a:spcBef>
                <a:spcPts val="0"/>
              </a:spcBef>
              <a:spcAft>
                <a:spcPts val="0"/>
              </a:spcAft>
              <a:buClr>
                <a:schemeClr val="dk1"/>
              </a:buClr>
              <a:buSzPts val="1100"/>
              <a:buFont typeface="Arial"/>
              <a:buNone/>
            </a:pPr>
            <a:endParaRPr sz="2400">
              <a:solidFill>
                <a:srgbClr val="FFFFFF"/>
              </a:solidFill>
            </a:endParaRPr>
          </a:p>
        </p:txBody>
      </p:sp>
      <p:sp>
        <p:nvSpPr>
          <p:cNvPr id="115" name="Google Shape;115;p28"/>
          <p:cNvSpPr txBox="1">
            <a:spLocks noGrp="1"/>
          </p:cNvSpPr>
          <p:nvPr>
            <p:ph type="ctrTitle" idx="4294967295"/>
          </p:nvPr>
        </p:nvSpPr>
        <p:spPr>
          <a:xfrm>
            <a:off x="495900" y="4676100"/>
            <a:ext cx="8525100" cy="467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Calibri"/>
                <a:ea typeface="Calibri"/>
                <a:cs typeface="Calibri"/>
                <a:sym typeface="Calibri"/>
              </a:rPr>
              <a:t>This presentation is available in alternative formats upon request.</a:t>
            </a:r>
            <a:endParaRPr sz="1600" b="1">
              <a:solidFill>
                <a:srgbClr val="FFFFFF"/>
              </a:solidFill>
              <a:latin typeface="Calibri"/>
              <a:ea typeface="Calibri"/>
              <a:cs typeface="Calibri"/>
              <a:sym typeface="Calibri"/>
            </a:endParaRPr>
          </a:p>
        </p:txBody>
      </p:sp>
      <p:sp>
        <p:nvSpPr>
          <p:cNvPr id="116" name="Google Shape;116;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8"/>
        <p:cNvGrpSpPr/>
        <p:nvPr/>
      </p:nvGrpSpPr>
      <p:grpSpPr>
        <a:xfrm>
          <a:off x="0" y="0"/>
          <a:ext cx="0" cy="0"/>
          <a:chOff x="0" y="0"/>
          <a:chExt cx="0" cy="0"/>
        </a:xfrm>
      </p:grpSpPr>
      <p:sp>
        <p:nvSpPr>
          <p:cNvPr id="239" name="Google Shape;239;p46"/>
          <p:cNvSpPr txBox="1">
            <a:spLocks noGrp="1"/>
          </p:cNvSpPr>
          <p:nvPr>
            <p:ph type="title"/>
          </p:nvPr>
        </p:nvSpPr>
        <p:spPr>
          <a:xfrm>
            <a:off x="544300" y="469875"/>
            <a:ext cx="77556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Value Added</a:t>
            </a:r>
            <a:endParaRPr>
              <a:solidFill>
                <a:schemeClr val="dk1"/>
              </a:solidFill>
            </a:endParaRPr>
          </a:p>
          <a:p>
            <a:pPr marL="0" lvl="0" indent="0" algn="l" rtl="0">
              <a:spcBef>
                <a:spcPts val="0"/>
              </a:spcBef>
              <a:spcAft>
                <a:spcPts val="0"/>
              </a:spcAft>
              <a:buNone/>
            </a:pPr>
            <a:endParaRPr/>
          </a:p>
        </p:txBody>
      </p:sp>
      <p:sp>
        <p:nvSpPr>
          <p:cNvPr id="240" name="Google Shape;240;p46"/>
          <p:cNvSpPr txBox="1"/>
          <p:nvPr/>
        </p:nvSpPr>
        <p:spPr>
          <a:xfrm>
            <a:off x="544300" y="1398075"/>
            <a:ext cx="8233500" cy="3052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800">
              <a:solidFill>
                <a:schemeClr val="dk1"/>
              </a:solidFill>
              <a:latin typeface="Calibri"/>
              <a:ea typeface="Calibri"/>
              <a:cs typeface="Calibri"/>
              <a:sym typeface="Calibri"/>
            </a:endParaRPr>
          </a:p>
          <a:p>
            <a:pPr marL="457200" lvl="0" indent="-381000" algn="l" rtl="0">
              <a:lnSpc>
                <a:spcPct val="115000"/>
              </a:lnSpc>
              <a:spcBef>
                <a:spcPts val="8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Evaluating a library’s existing eresource collection</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Assessment during trials and acquisitions process</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Sharing findings with vendors to advocate for changes that promote accessibility</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Working with licensing groups to develop language to include in licence agreements</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Translating results into user support</a:t>
            </a:r>
            <a:endParaRPr sz="2400">
              <a:solidFill>
                <a:schemeClr val="dk1"/>
              </a:solidFill>
              <a:latin typeface="Calibri"/>
              <a:ea typeface="Calibri"/>
              <a:cs typeface="Calibri"/>
              <a:sym typeface="Calibri"/>
            </a:endParaRPr>
          </a:p>
          <a:p>
            <a:pPr marL="0" lvl="0" indent="0" algn="l" rtl="0">
              <a:spcBef>
                <a:spcPts val="1600"/>
              </a:spcBef>
              <a:spcAft>
                <a:spcPts val="0"/>
              </a:spcAft>
              <a:buNone/>
            </a:pPr>
            <a:endParaRPr>
              <a:solidFill>
                <a:srgbClr val="666666"/>
              </a:solidFill>
              <a:latin typeface="Karla"/>
              <a:ea typeface="Karla"/>
              <a:cs typeface="Karla"/>
              <a:sym typeface="Karla"/>
            </a:endParaRPr>
          </a:p>
        </p:txBody>
      </p:sp>
      <p:sp>
        <p:nvSpPr>
          <p:cNvPr id="241" name="Google Shape;241;p4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5"/>
        <p:cNvGrpSpPr/>
        <p:nvPr/>
      </p:nvGrpSpPr>
      <p:grpSpPr>
        <a:xfrm>
          <a:off x="0" y="0"/>
          <a:ext cx="0" cy="0"/>
          <a:chOff x="0" y="0"/>
          <a:chExt cx="0" cy="0"/>
        </a:xfrm>
      </p:grpSpPr>
      <p:sp>
        <p:nvSpPr>
          <p:cNvPr id="246" name="Google Shape;246;p47"/>
          <p:cNvSpPr txBox="1">
            <a:spLocks noGrp="1"/>
          </p:cNvSpPr>
          <p:nvPr>
            <p:ph type="title"/>
          </p:nvPr>
        </p:nvSpPr>
        <p:spPr>
          <a:xfrm>
            <a:off x="544300" y="469875"/>
            <a:ext cx="79989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Project Success</a:t>
            </a:r>
            <a:endParaRPr>
              <a:solidFill>
                <a:schemeClr val="dk1"/>
              </a:solidFill>
            </a:endParaRPr>
          </a:p>
          <a:p>
            <a:pPr marL="0" lvl="0" indent="0" algn="l" rtl="0">
              <a:spcBef>
                <a:spcPts val="0"/>
              </a:spcBef>
              <a:spcAft>
                <a:spcPts val="0"/>
              </a:spcAft>
              <a:buNone/>
            </a:pPr>
            <a:endParaRPr/>
          </a:p>
        </p:txBody>
      </p:sp>
      <p:sp>
        <p:nvSpPr>
          <p:cNvPr id="247" name="Google Shape;247;p47"/>
          <p:cNvSpPr txBox="1"/>
          <p:nvPr/>
        </p:nvSpPr>
        <p:spPr>
          <a:xfrm>
            <a:off x="544300" y="1398075"/>
            <a:ext cx="8101500" cy="3339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800">
              <a:solidFill>
                <a:schemeClr val="dk1"/>
              </a:solidFill>
              <a:latin typeface="Calibri"/>
              <a:ea typeface="Calibri"/>
              <a:cs typeface="Calibri"/>
              <a:sym typeface="Calibri"/>
            </a:endParaRPr>
          </a:p>
          <a:p>
            <a:pPr marL="457200" lvl="0" indent="-381000" algn="l" rtl="0">
              <a:spcBef>
                <a:spcPts val="8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Opportunities for collaboration; acknowledging the value of outreach beyond the library </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Nurturing accessibility champions; and contributing to a community of practice; </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Developing collaborative standards; sharing best practices</a:t>
            </a:r>
            <a:endParaRPr sz="2400">
              <a:solidFill>
                <a:schemeClr val="dk1"/>
              </a:solidFill>
              <a:latin typeface="Calibri"/>
              <a:ea typeface="Calibri"/>
              <a:cs typeface="Calibri"/>
              <a:sym typeface="Calibri"/>
            </a:endParaRPr>
          </a:p>
          <a:p>
            <a:pPr marL="457200" lvl="0" indent="-381000" algn="l" rtl="0">
              <a:spcBef>
                <a:spcPts val="1000"/>
              </a:spcBef>
              <a:spcAft>
                <a:spcPts val="1000"/>
              </a:spcAft>
              <a:buClr>
                <a:schemeClr val="dk1"/>
              </a:buClr>
              <a:buSzPts val="2400"/>
              <a:buFont typeface="Calibri"/>
              <a:buChar char="●"/>
            </a:pPr>
            <a:r>
              <a:rPr lang="en" sz="2400">
                <a:solidFill>
                  <a:schemeClr val="dk1"/>
                </a:solidFill>
                <a:latin typeface="Calibri"/>
                <a:ea typeface="Calibri"/>
                <a:cs typeface="Calibri"/>
                <a:sym typeface="Calibri"/>
              </a:rPr>
              <a:t>Integrating accessibility as a part of everyday workflows</a:t>
            </a:r>
            <a:endParaRPr sz="2400">
              <a:solidFill>
                <a:schemeClr val="dk1"/>
              </a:solidFill>
              <a:latin typeface="Calibri"/>
              <a:ea typeface="Calibri"/>
              <a:cs typeface="Calibri"/>
              <a:sym typeface="Calibri"/>
            </a:endParaRPr>
          </a:p>
        </p:txBody>
      </p:sp>
      <p:sp>
        <p:nvSpPr>
          <p:cNvPr id="248" name="Google Shape;248;p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2"/>
        <p:cNvGrpSpPr/>
        <p:nvPr/>
      </p:nvGrpSpPr>
      <p:grpSpPr>
        <a:xfrm>
          <a:off x="0" y="0"/>
          <a:ext cx="0" cy="0"/>
          <a:chOff x="0" y="0"/>
          <a:chExt cx="0" cy="0"/>
        </a:xfrm>
      </p:grpSpPr>
      <p:sp>
        <p:nvSpPr>
          <p:cNvPr id="253" name="Google Shape;253;p48"/>
          <p:cNvSpPr txBox="1">
            <a:spLocks noGrp="1"/>
          </p:cNvSpPr>
          <p:nvPr>
            <p:ph type="title"/>
          </p:nvPr>
        </p:nvSpPr>
        <p:spPr>
          <a:xfrm>
            <a:off x="544300" y="469875"/>
            <a:ext cx="79989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Thoughts for Panel Discussion</a:t>
            </a:r>
            <a:endParaRPr>
              <a:solidFill>
                <a:schemeClr val="dk1"/>
              </a:solidFill>
            </a:endParaRPr>
          </a:p>
          <a:p>
            <a:pPr marL="0" lvl="0" indent="0" algn="l" rtl="0">
              <a:spcBef>
                <a:spcPts val="0"/>
              </a:spcBef>
              <a:spcAft>
                <a:spcPts val="0"/>
              </a:spcAft>
              <a:buNone/>
            </a:pPr>
            <a:endParaRPr/>
          </a:p>
        </p:txBody>
      </p:sp>
      <p:sp>
        <p:nvSpPr>
          <p:cNvPr id="254" name="Google Shape;254;p48"/>
          <p:cNvSpPr txBox="1"/>
          <p:nvPr/>
        </p:nvSpPr>
        <p:spPr>
          <a:xfrm>
            <a:off x="544300" y="1398075"/>
            <a:ext cx="8101500" cy="3658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800">
              <a:solidFill>
                <a:schemeClr val="dk1"/>
              </a:solidFill>
              <a:latin typeface="Calibri"/>
              <a:ea typeface="Calibri"/>
              <a:cs typeface="Calibri"/>
              <a:sym typeface="Calibri"/>
            </a:endParaRPr>
          </a:p>
          <a:p>
            <a:pPr marL="457200" lvl="0" indent="-381000" algn="l" rtl="0">
              <a:spcBef>
                <a:spcPts val="8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Do you see a need at your institution for access to a tool or service like LEAP? </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What opportunities for collaboration do you envision for your organization?</a:t>
            </a:r>
            <a:endParaRPr sz="2400">
              <a:solidFill>
                <a:schemeClr val="dk1"/>
              </a:solidFill>
              <a:latin typeface="Calibri"/>
              <a:ea typeface="Calibri"/>
              <a:cs typeface="Calibri"/>
              <a:sym typeface="Calibri"/>
            </a:endParaRPr>
          </a:p>
          <a:p>
            <a:pPr marL="457200" lvl="0" indent="-381000" algn="l" rtl="0">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What is your library doing to meet the AODA January 2020 deadline?</a:t>
            </a:r>
            <a:endParaRPr sz="2400">
              <a:solidFill>
                <a:schemeClr val="dk1"/>
              </a:solidFill>
              <a:latin typeface="Calibri"/>
              <a:ea typeface="Calibri"/>
              <a:cs typeface="Calibri"/>
              <a:sym typeface="Calibri"/>
            </a:endParaRPr>
          </a:p>
        </p:txBody>
      </p:sp>
      <p:sp>
        <p:nvSpPr>
          <p:cNvPr id="255" name="Google Shape;255;p4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59"/>
        <p:cNvGrpSpPr/>
        <p:nvPr/>
      </p:nvGrpSpPr>
      <p:grpSpPr>
        <a:xfrm>
          <a:off x="0" y="0"/>
          <a:ext cx="0" cy="0"/>
          <a:chOff x="0" y="0"/>
          <a:chExt cx="0" cy="0"/>
        </a:xfrm>
      </p:grpSpPr>
      <p:sp>
        <p:nvSpPr>
          <p:cNvPr id="260" name="Google Shape;260;p4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1100"/>
              </a:spcBef>
              <a:spcAft>
                <a:spcPts val="0"/>
              </a:spcAft>
              <a:buNone/>
            </a:pPr>
            <a:r>
              <a:rPr lang="en" dirty="0">
                <a:solidFill>
                  <a:srgbClr val="FFFFFF"/>
                </a:solidFill>
              </a:rPr>
              <a:t>Thank you! </a:t>
            </a:r>
            <a:br>
              <a:rPr lang="en" dirty="0">
                <a:solidFill>
                  <a:srgbClr val="FFFFFF"/>
                </a:solidFill>
              </a:rPr>
            </a:br>
            <a:endParaRPr dirty="0">
              <a:solidFill>
                <a:srgbClr val="FFFFFF"/>
              </a:solidFill>
            </a:endParaRPr>
          </a:p>
        </p:txBody>
      </p:sp>
      <p:sp>
        <p:nvSpPr>
          <p:cNvPr id="261" name="Google Shape;261;p49"/>
          <p:cNvSpPr txBox="1">
            <a:spLocks noGrp="1"/>
          </p:cNvSpPr>
          <p:nvPr>
            <p:ph type="body" idx="1"/>
          </p:nvPr>
        </p:nvSpPr>
        <p:spPr>
          <a:xfrm>
            <a:off x="864600" y="2720450"/>
            <a:ext cx="7414800" cy="14523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400" dirty="0">
                <a:solidFill>
                  <a:srgbClr val="FFFFFF"/>
                </a:solidFill>
                <a:latin typeface="Calibri"/>
                <a:ea typeface="Calibri"/>
                <a:cs typeface="Calibri"/>
                <a:sym typeface="Calibri"/>
              </a:rPr>
              <a:t>Corinne Abba				Siobán Linnen </a:t>
            </a:r>
            <a:endParaRPr sz="2400" dirty="0">
              <a:solidFill>
                <a:srgbClr val="FFFFFF"/>
              </a:solidFill>
              <a:latin typeface="Calibri"/>
              <a:ea typeface="Calibri"/>
              <a:cs typeface="Calibri"/>
              <a:sym typeface="Calibri"/>
            </a:endParaRPr>
          </a:p>
          <a:p>
            <a:pPr marL="0" lvl="0" indent="0" algn="l" rtl="0">
              <a:lnSpc>
                <a:spcPct val="100000"/>
              </a:lnSpc>
              <a:spcBef>
                <a:spcPts val="0"/>
              </a:spcBef>
              <a:spcAft>
                <a:spcPts val="0"/>
              </a:spcAft>
              <a:buNone/>
            </a:pPr>
            <a:r>
              <a:rPr lang="en" sz="2400" dirty="0">
                <a:solidFill>
                  <a:srgbClr val="FFFFFF"/>
                </a:solidFill>
                <a:uFill>
                  <a:noFill/>
                </a:uFill>
                <a:latin typeface="Calibri"/>
                <a:ea typeface="Calibri"/>
                <a:cs typeface="Calibri"/>
                <a:sym typeface="Calibri"/>
                <a:hlinkClick r:id="rId3"/>
              </a:rPr>
              <a:t>cabba@georgebrown.ca</a:t>
            </a:r>
            <a:r>
              <a:rPr lang="en" sz="2400" dirty="0">
                <a:solidFill>
                  <a:srgbClr val="FFFFFF"/>
                </a:solidFill>
                <a:latin typeface="Calibri"/>
                <a:ea typeface="Calibri"/>
                <a:cs typeface="Calibri"/>
                <a:sym typeface="Calibri"/>
              </a:rPr>
              <a:t>	 	</a:t>
            </a:r>
            <a:r>
              <a:rPr lang="en" sz="2400" dirty="0">
                <a:solidFill>
                  <a:srgbClr val="FFFFFF"/>
                </a:solidFill>
                <a:uFill>
                  <a:noFill/>
                </a:uFill>
                <a:latin typeface="Calibri"/>
                <a:ea typeface="Calibri"/>
                <a:cs typeface="Calibri"/>
                <a:sym typeface="Calibri"/>
                <a:hlinkClick r:id="rId4"/>
              </a:rPr>
              <a:t>slinnen@ocls.ca</a:t>
            </a:r>
            <a:r>
              <a:rPr lang="en" sz="2400" dirty="0">
                <a:solidFill>
                  <a:srgbClr val="FFFFFF"/>
                </a:solidFill>
                <a:latin typeface="Calibri"/>
                <a:ea typeface="Calibri"/>
                <a:cs typeface="Calibri"/>
                <a:sym typeface="Calibri"/>
              </a:rPr>
              <a:t>  </a:t>
            </a:r>
            <a:endParaRPr sz="2400" dirty="0">
              <a:solidFill>
                <a:srgbClr val="FFFFFF"/>
              </a:solidFill>
              <a:latin typeface="Calibri"/>
              <a:ea typeface="Calibri"/>
              <a:cs typeface="Calibri"/>
              <a:sym typeface="Calibri"/>
            </a:endParaRPr>
          </a:p>
          <a:p>
            <a:pPr marL="0" lvl="0" indent="0" algn="l" rtl="0">
              <a:lnSpc>
                <a:spcPct val="100000"/>
              </a:lnSpc>
              <a:spcBef>
                <a:spcPts val="0"/>
              </a:spcBef>
              <a:spcAft>
                <a:spcPts val="0"/>
              </a:spcAft>
              <a:buNone/>
            </a:pPr>
            <a:endParaRPr sz="2400" dirty="0">
              <a:solidFill>
                <a:srgbClr val="FFFFFF"/>
              </a:solidFill>
              <a:latin typeface="Calibri"/>
              <a:ea typeface="Calibri"/>
              <a:cs typeface="Calibri"/>
              <a:sym typeface="Calibri"/>
            </a:endParaRPr>
          </a:p>
          <a:p>
            <a:pPr marL="0" lvl="0" indent="0" algn="l" rtl="0">
              <a:spcBef>
                <a:spcPts val="0"/>
              </a:spcBef>
              <a:spcAft>
                <a:spcPts val="0"/>
              </a:spcAft>
              <a:buNone/>
            </a:pPr>
            <a:endParaRPr sz="2400" dirty="0">
              <a:solidFill>
                <a:srgbClr val="FFFFFF"/>
              </a:solidFill>
              <a:latin typeface="Calibri"/>
              <a:ea typeface="Calibri"/>
              <a:cs typeface="Calibri"/>
              <a:sym typeface="Calibri"/>
            </a:endParaRPr>
          </a:p>
        </p:txBody>
      </p:sp>
      <p:sp>
        <p:nvSpPr>
          <p:cNvPr id="262" name="Google Shape;262;p49"/>
          <p:cNvSpPr txBox="1"/>
          <p:nvPr/>
        </p:nvSpPr>
        <p:spPr>
          <a:xfrm>
            <a:off x="0" y="4654750"/>
            <a:ext cx="9144000" cy="488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Calibri"/>
                <a:ea typeface="Calibri"/>
                <a:cs typeface="Calibri"/>
                <a:sym typeface="Calibri"/>
              </a:rPr>
              <a:t>This presentation is available in alternative formats upon request.</a:t>
            </a:r>
            <a:endParaRPr sz="1600" b="1">
              <a:solidFill>
                <a:srgbClr val="FFFFFF"/>
              </a:solidFill>
              <a:latin typeface="Calibri"/>
              <a:ea typeface="Calibri"/>
              <a:cs typeface="Calibri"/>
              <a:sym typeface="Calibri"/>
            </a:endParaRPr>
          </a:p>
        </p:txBody>
      </p:sp>
      <p:sp>
        <p:nvSpPr>
          <p:cNvPr id="263" name="Google Shape;263;p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9"/>
          <p:cNvSpPr txBox="1">
            <a:spLocks noGrp="1"/>
          </p:cNvSpPr>
          <p:nvPr>
            <p:ph type="title"/>
          </p:nvPr>
        </p:nvSpPr>
        <p:spPr>
          <a:xfrm>
            <a:off x="544300" y="469875"/>
            <a:ext cx="59052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Accessible Events</a:t>
            </a:r>
            <a:endParaRPr>
              <a:solidFill>
                <a:schemeClr val="dk1"/>
              </a:solidFill>
            </a:endParaRPr>
          </a:p>
          <a:p>
            <a:pPr marL="0" lvl="0" indent="0" algn="l" rtl="0">
              <a:spcBef>
                <a:spcPts val="0"/>
              </a:spcBef>
              <a:spcAft>
                <a:spcPts val="0"/>
              </a:spcAft>
              <a:buNone/>
            </a:pPr>
            <a:endParaRPr/>
          </a:p>
        </p:txBody>
      </p:sp>
      <p:sp>
        <p:nvSpPr>
          <p:cNvPr id="122" name="Google Shape;122;p29"/>
          <p:cNvSpPr txBox="1"/>
          <p:nvPr/>
        </p:nvSpPr>
        <p:spPr>
          <a:xfrm>
            <a:off x="544300" y="1398075"/>
            <a:ext cx="8101500" cy="3439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Font typeface="Arial"/>
              <a:buNone/>
            </a:pPr>
            <a:r>
              <a:rPr lang="en" sz="2400">
                <a:solidFill>
                  <a:schemeClr val="dk1"/>
                </a:solidFill>
                <a:latin typeface="Calibri"/>
                <a:ea typeface="Calibri"/>
                <a:cs typeface="Calibri"/>
                <a:sym typeface="Calibri"/>
              </a:rPr>
              <a:t>Please help us ensure that this event is accessible to you with regards to:</a:t>
            </a:r>
            <a:endParaRPr sz="2400">
              <a:solidFill>
                <a:schemeClr val="dk1"/>
              </a:solidFill>
              <a:latin typeface="Calibri"/>
              <a:ea typeface="Calibri"/>
              <a:cs typeface="Calibri"/>
              <a:sym typeface="Calibri"/>
            </a:endParaRPr>
          </a:p>
          <a:p>
            <a:pPr marL="457200" lvl="0" indent="-381000" algn="l" rtl="0">
              <a:lnSpc>
                <a:spcPct val="115000"/>
              </a:lnSpc>
              <a:spcBef>
                <a:spcPts val="100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Environment</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Comfort</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Interactions</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Expectations</a:t>
            </a:r>
            <a:endParaRPr sz="2400">
              <a:solidFill>
                <a:schemeClr val="dk1"/>
              </a:solidFill>
              <a:latin typeface="Calibri"/>
              <a:ea typeface="Calibri"/>
              <a:cs typeface="Calibri"/>
              <a:sym typeface="Calibri"/>
            </a:endParaRPr>
          </a:p>
          <a:p>
            <a:pPr marL="457200" lvl="0" indent="-381000" algn="l" rtl="0">
              <a:lnSpc>
                <a:spcPct val="115000"/>
              </a:lnSpc>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Presentation Format</a:t>
            </a:r>
            <a:endParaRPr sz="2400">
              <a:solidFill>
                <a:schemeClr val="dk1"/>
              </a:solidFill>
              <a:latin typeface="Calibri"/>
              <a:ea typeface="Calibri"/>
              <a:cs typeface="Calibri"/>
              <a:sym typeface="Calibri"/>
            </a:endParaRPr>
          </a:p>
          <a:p>
            <a:pPr marL="0" lvl="0" indent="0" algn="l" rtl="0">
              <a:spcBef>
                <a:spcPts val="600"/>
              </a:spcBef>
              <a:spcAft>
                <a:spcPts val="0"/>
              </a:spcAft>
              <a:buNone/>
            </a:pPr>
            <a:endParaRPr>
              <a:solidFill>
                <a:srgbClr val="666666"/>
              </a:solidFill>
              <a:latin typeface="Karla"/>
              <a:ea typeface="Karla"/>
              <a:cs typeface="Karla"/>
              <a:sym typeface="Karla"/>
            </a:endParaRPr>
          </a:p>
        </p:txBody>
      </p:sp>
      <p:sp>
        <p:nvSpPr>
          <p:cNvPr id="123" name="Google Shape;123;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7"/>
        <p:cNvGrpSpPr/>
        <p:nvPr/>
      </p:nvGrpSpPr>
      <p:grpSpPr>
        <a:xfrm>
          <a:off x="0" y="0"/>
          <a:ext cx="0" cy="0"/>
          <a:chOff x="0" y="0"/>
          <a:chExt cx="0" cy="0"/>
        </a:xfrm>
      </p:grpSpPr>
      <p:sp>
        <p:nvSpPr>
          <p:cNvPr id="128" name="Google Shape;128;p30"/>
          <p:cNvSpPr txBox="1">
            <a:spLocks noGrp="1"/>
          </p:cNvSpPr>
          <p:nvPr>
            <p:ph type="title"/>
          </p:nvPr>
        </p:nvSpPr>
        <p:spPr>
          <a:xfrm>
            <a:off x="544300" y="469875"/>
            <a:ext cx="62952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Agenda: Brick by Brick</a:t>
            </a:r>
            <a:endParaRPr>
              <a:solidFill>
                <a:schemeClr val="dk1"/>
              </a:solidFill>
            </a:endParaRPr>
          </a:p>
          <a:p>
            <a:pPr marL="0" lvl="0" indent="0" algn="l" rtl="0">
              <a:spcBef>
                <a:spcPts val="0"/>
              </a:spcBef>
              <a:spcAft>
                <a:spcPts val="0"/>
              </a:spcAft>
              <a:buNone/>
            </a:pPr>
            <a:endParaRPr/>
          </a:p>
        </p:txBody>
      </p:sp>
      <p:sp>
        <p:nvSpPr>
          <p:cNvPr id="129" name="Google Shape;129;p30"/>
          <p:cNvSpPr txBox="1"/>
          <p:nvPr/>
        </p:nvSpPr>
        <p:spPr>
          <a:xfrm>
            <a:off x="544300" y="1398075"/>
            <a:ext cx="8000700" cy="342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800">
              <a:solidFill>
                <a:schemeClr val="dk1"/>
              </a:solidFill>
              <a:latin typeface="Calibri"/>
              <a:ea typeface="Calibri"/>
              <a:cs typeface="Calibri"/>
              <a:sym typeface="Calibri"/>
            </a:endParaRPr>
          </a:p>
          <a:p>
            <a:pPr marL="457200" lvl="0" indent="-419100" algn="l" rtl="0">
              <a:spcBef>
                <a:spcPts val="1600"/>
              </a:spcBef>
              <a:spcAft>
                <a:spcPts val="0"/>
              </a:spcAft>
              <a:buClr>
                <a:schemeClr val="dk1"/>
              </a:buClr>
              <a:buSzPts val="3000"/>
              <a:buFont typeface="Calibri"/>
              <a:buChar char="●"/>
            </a:pPr>
            <a:r>
              <a:rPr lang="en" sz="3000" b="1">
                <a:solidFill>
                  <a:schemeClr val="dk1"/>
                </a:solidFill>
                <a:latin typeface="Calibri"/>
                <a:ea typeface="Calibri"/>
                <a:cs typeface="Calibri"/>
                <a:sym typeface="Calibri"/>
              </a:rPr>
              <a:t>Context: </a:t>
            </a:r>
            <a:r>
              <a:rPr lang="en" sz="3000">
                <a:solidFill>
                  <a:schemeClr val="dk1"/>
                </a:solidFill>
                <a:latin typeface="Calibri"/>
                <a:ea typeface="Calibri"/>
                <a:cs typeface="Calibri"/>
                <a:sym typeface="Calibri"/>
              </a:rPr>
              <a:t>Where We Are Coming From</a:t>
            </a:r>
            <a:endParaRPr sz="3000">
              <a:solidFill>
                <a:schemeClr val="dk1"/>
              </a:solidFill>
              <a:latin typeface="Calibri"/>
              <a:ea typeface="Calibri"/>
              <a:cs typeface="Calibri"/>
              <a:sym typeface="Calibri"/>
            </a:endParaRPr>
          </a:p>
          <a:p>
            <a:pPr marL="457200" lvl="0" indent="-419100" algn="l" rtl="0">
              <a:spcBef>
                <a:spcPts val="1000"/>
              </a:spcBef>
              <a:spcAft>
                <a:spcPts val="0"/>
              </a:spcAft>
              <a:buClr>
                <a:schemeClr val="dk1"/>
              </a:buClr>
              <a:buSzPts val="3000"/>
              <a:buFont typeface="Calibri"/>
              <a:buChar char="●"/>
            </a:pPr>
            <a:r>
              <a:rPr lang="en" sz="3000" b="1">
                <a:solidFill>
                  <a:schemeClr val="dk1"/>
                </a:solidFill>
                <a:latin typeface="Calibri"/>
                <a:ea typeface="Calibri"/>
                <a:cs typeface="Calibri"/>
                <a:sym typeface="Calibri"/>
              </a:rPr>
              <a:t>Vision: </a:t>
            </a:r>
            <a:r>
              <a:rPr lang="en" sz="3000">
                <a:solidFill>
                  <a:schemeClr val="dk1"/>
                </a:solidFill>
                <a:latin typeface="Calibri"/>
                <a:ea typeface="Calibri"/>
                <a:cs typeface="Calibri"/>
                <a:sym typeface="Calibri"/>
              </a:rPr>
              <a:t>What We Are Building</a:t>
            </a:r>
            <a:endParaRPr sz="3000">
              <a:solidFill>
                <a:schemeClr val="dk1"/>
              </a:solidFill>
              <a:latin typeface="Calibri"/>
              <a:ea typeface="Calibri"/>
              <a:cs typeface="Calibri"/>
              <a:sym typeface="Calibri"/>
            </a:endParaRPr>
          </a:p>
          <a:p>
            <a:pPr marL="457200" lvl="0" indent="-419100" algn="l" rtl="0">
              <a:spcBef>
                <a:spcPts val="1000"/>
              </a:spcBef>
              <a:spcAft>
                <a:spcPts val="0"/>
              </a:spcAft>
              <a:buClr>
                <a:schemeClr val="dk1"/>
              </a:buClr>
              <a:buSzPts val="3000"/>
              <a:buFont typeface="Calibri"/>
              <a:buChar char="●"/>
            </a:pPr>
            <a:r>
              <a:rPr lang="en" sz="3000" b="1">
                <a:solidFill>
                  <a:schemeClr val="dk1"/>
                </a:solidFill>
                <a:latin typeface="Calibri"/>
                <a:ea typeface="Calibri"/>
                <a:cs typeface="Calibri"/>
                <a:sym typeface="Calibri"/>
              </a:rPr>
              <a:t>Opportunities:</a:t>
            </a:r>
            <a:r>
              <a:rPr lang="en" sz="3000">
                <a:solidFill>
                  <a:schemeClr val="dk1"/>
                </a:solidFill>
                <a:latin typeface="Calibri"/>
                <a:ea typeface="Calibri"/>
                <a:cs typeface="Calibri"/>
                <a:sym typeface="Calibri"/>
              </a:rPr>
              <a:t> Where We Are Going and How We Can Collaborate</a:t>
            </a:r>
            <a:endParaRPr sz="2400">
              <a:solidFill>
                <a:schemeClr val="dk1"/>
              </a:solidFill>
              <a:latin typeface="Calibri"/>
              <a:ea typeface="Calibri"/>
              <a:cs typeface="Calibri"/>
              <a:sym typeface="Calibri"/>
            </a:endParaRPr>
          </a:p>
          <a:p>
            <a:pPr marL="0" lvl="0" indent="0" algn="l" rtl="0">
              <a:lnSpc>
                <a:spcPct val="150000"/>
              </a:lnSpc>
              <a:spcBef>
                <a:spcPts val="1000"/>
              </a:spcBef>
              <a:spcAft>
                <a:spcPts val="0"/>
              </a:spcAft>
              <a:buNone/>
            </a:pPr>
            <a:endParaRPr>
              <a:solidFill>
                <a:srgbClr val="666666"/>
              </a:solidFill>
              <a:latin typeface="Karla"/>
              <a:ea typeface="Karla"/>
              <a:cs typeface="Karla"/>
              <a:sym typeface="Karla"/>
            </a:endParaRPr>
          </a:p>
          <a:p>
            <a:pPr marL="0" lvl="0" indent="0" algn="l" rtl="0">
              <a:spcBef>
                <a:spcPts val="600"/>
              </a:spcBef>
              <a:spcAft>
                <a:spcPts val="0"/>
              </a:spcAft>
              <a:buNone/>
            </a:pPr>
            <a:endParaRPr>
              <a:solidFill>
                <a:srgbClr val="666666"/>
              </a:solidFill>
              <a:latin typeface="Karla"/>
              <a:ea typeface="Karla"/>
              <a:cs typeface="Karla"/>
              <a:sym typeface="Karla"/>
            </a:endParaRPr>
          </a:p>
        </p:txBody>
      </p:sp>
      <p:sp>
        <p:nvSpPr>
          <p:cNvPr id="130" name="Google Shape;130;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4"/>
        <p:cNvGrpSpPr/>
        <p:nvPr/>
      </p:nvGrpSpPr>
      <p:grpSpPr>
        <a:xfrm>
          <a:off x="0" y="0"/>
          <a:ext cx="0" cy="0"/>
          <a:chOff x="0" y="0"/>
          <a:chExt cx="0" cy="0"/>
        </a:xfrm>
      </p:grpSpPr>
      <p:sp>
        <p:nvSpPr>
          <p:cNvPr id="135" name="Google Shape;135;p31"/>
          <p:cNvSpPr txBox="1">
            <a:spLocks noGrp="1"/>
          </p:cNvSpPr>
          <p:nvPr>
            <p:ph type="title"/>
          </p:nvPr>
        </p:nvSpPr>
        <p:spPr>
          <a:xfrm>
            <a:off x="544300" y="469875"/>
            <a:ext cx="81894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Meet Jey</a:t>
            </a:r>
            <a:endParaRPr>
              <a:solidFill>
                <a:schemeClr val="dk1"/>
              </a:solidFill>
            </a:endParaRPr>
          </a:p>
          <a:p>
            <a:pPr marL="0" lvl="0" indent="0" algn="l" rtl="0">
              <a:spcBef>
                <a:spcPts val="0"/>
              </a:spcBef>
              <a:spcAft>
                <a:spcPts val="0"/>
              </a:spcAft>
              <a:buNone/>
            </a:pPr>
            <a:endParaRPr/>
          </a:p>
        </p:txBody>
      </p:sp>
      <p:sp>
        <p:nvSpPr>
          <p:cNvPr id="136" name="Google Shape;136;p31"/>
          <p:cNvSpPr txBox="1"/>
          <p:nvPr/>
        </p:nvSpPr>
        <p:spPr>
          <a:xfrm>
            <a:off x="544300" y="1398075"/>
            <a:ext cx="4084800" cy="3052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800">
              <a:solidFill>
                <a:schemeClr val="dk1"/>
              </a:solidFill>
              <a:latin typeface="Calibri"/>
              <a:ea typeface="Calibri"/>
              <a:cs typeface="Calibri"/>
              <a:sym typeface="Calibri"/>
            </a:endParaRPr>
          </a:p>
          <a:p>
            <a:pPr marL="0" lvl="0" indent="0" algn="l" rtl="0">
              <a:lnSpc>
                <a:spcPct val="115000"/>
              </a:lnSpc>
              <a:spcBef>
                <a:spcPts val="800"/>
              </a:spcBef>
              <a:spcAft>
                <a:spcPts val="0"/>
              </a:spcAft>
              <a:buNone/>
            </a:pPr>
            <a:r>
              <a:rPr lang="en" sz="2400">
                <a:solidFill>
                  <a:schemeClr val="dk1"/>
                </a:solidFill>
                <a:highlight>
                  <a:schemeClr val="lt1"/>
                </a:highlight>
                <a:latin typeface="Calibri"/>
                <a:ea typeface="Calibri"/>
                <a:cs typeface="Calibri"/>
                <a:sym typeface="Calibri"/>
              </a:rPr>
              <a:t>Jey is a third year business student who uses screen reader software. Jey needs to find articles using the library databases to complete their assignment.</a:t>
            </a:r>
            <a:endParaRPr sz="2400">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0"/>
              </a:spcAft>
              <a:buNone/>
            </a:pPr>
            <a:endParaRPr sz="2200">
              <a:solidFill>
                <a:schemeClr val="dk1"/>
              </a:solidFill>
              <a:latin typeface="Calibri"/>
              <a:ea typeface="Calibri"/>
              <a:cs typeface="Calibri"/>
              <a:sym typeface="Calibri"/>
            </a:endParaRPr>
          </a:p>
          <a:p>
            <a:pPr marL="0" lvl="0" indent="0" algn="l" rtl="0">
              <a:spcBef>
                <a:spcPts val="800"/>
              </a:spcBef>
              <a:spcAft>
                <a:spcPts val="0"/>
              </a:spcAft>
              <a:buNone/>
            </a:pPr>
            <a:endParaRPr>
              <a:solidFill>
                <a:srgbClr val="666666"/>
              </a:solidFill>
              <a:latin typeface="Karla"/>
              <a:ea typeface="Karla"/>
              <a:cs typeface="Karla"/>
              <a:sym typeface="Karla"/>
            </a:endParaRPr>
          </a:p>
        </p:txBody>
      </p:sp>
      <p:pic>
        <p:nvPicPr>
          <p:cNvPr id="138" name="Google Shape;138;p31" descr="Photo of students sitting at a row of computers, with one student in the foreground."/>
          <p:cNvPicPr preferRelativeResize="0"/>
          <p:nvPr/>
        </p:nvPicPr>
        <p:blipFill>
          <a:blip r:embed="rId3">
            <a:alphaModFix/>
          </a:blip>
          <a:stretch>
            <a:fillRect/>
          </a:stretch>
        </p:blipFill>
        <p:spPr>
          <a:xfrm>
            <a:off x="4740425" y="1588827"/>
            <a:ext cx="3946376" cy="2629274"/>
          </a:xfrm>
          <a:prstGeom prst="rect">
            <a:avLst/>
          </a:prstGeom>
          <a:noFill/>
          <a:ln>
            <a:noFill/>
          </a:ln>
        </p:spPr>
      </p:pic>
      <p:sp>
        <p:nvSpPr>
          <p:cNvPr id="137" name="Google Shape;137;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2"/>
        <p:cNvGrpSpPr/>
        <p:nvPr/>
      </p:nvGrpSpPr>
      <p:grpSpPr>
        <a:xfrm>
          <a:off x="0" y="0"/>
          <a:ext cx="0" cy="0"/>
          <a:chOff x="0" y="0"/>
          <a:chExt cx="0" cy="0"/>
        </a:xfrm>
      </p:grpSpPr>
      <p:sp>
        <p:nvSpPr>
          <p:cNvPr id="143" name="Google Shape;143;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pic>
        <p:nvPicPr>
          <p:cNvPr id="144" name="Google Shape;144;p32" title="Screenshot of Database Results page"/>
          <p:cNvPicPr preferRelativeResize="0"/>
          <p:nvPr/>
        </p:nvPicPr>
        <p:blipFill>
          <a:blip r:embed="rId3">
            <a:alphaModFix/>
          </a:blip>
          <a:stretch>
            <a:fillRect/>
          </a:stretch>
        </p:blipFill>
        <p:spPr>
          <a:xfrm>
            <a:off x="261400" y="844800"/>
            <a:ext cx="4663275" cy="3453900"/>
          </a:xfrm>
          <a:prstGeom prst="rect">
            <a:avLst/>
          </a:prstGeom>
          <a:noFill/>
          <a:ln>
            <a:noFill/>
          </a:ln>
        </p:spPr>
      </p:pic>
      <p:sp>
        <p:nvSpPr>
          <p:cNvPr id="145" name="Google Shape;145;p32"/>
          <p:cNvSpPr txBox="1"/>
          <p:nvPr/>
        </p:nvSpPr>
        <p:spPr>
          <a:xfrm>
            <a:off x="4978350" y="134400"/>
            <a:ext cx="4084800" cy="462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200" b="1" u="sng">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0"/>
              </a:spcAft>
              <a:buNone/>
            </a:pPr>
            <a:r>
              <a:rPr lang="en" sz="1200">
                <a:solidFill>
                  <a:schemeClr val="dk1"/>
                </a:solidFill>
                <a:highlight>
                  <a:schemeClr val="lt1"/>
                </a:highlight>
                <a:latin typeface="Calibri"/>
                <a:ea typeface="Calibri"/>
                <a:cs typeface="Calibri"/>
                <a:sym typeface="Calibri"/>
              </a:rPr>
              <a:t>Search button pressed.</a:t>
            </a:r>
            <a:endParaRPr sz="1200">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0"/>
              </a:spcAft>
              <a:buClr>
                <a:schemeClr val="dk1"/>
              </a:buClr>
              <a:buSzPts val="1100"/>
              <a:buFont typeface="Arial"/>
              <a:buNone/>
            </a:pPr>
            <a:r>
              <a:rPr lang="en" sz="1200">
                <a:solidFill>
                  <a:schemeClr val="dk1"/>
                </a:solidFill>
                <a:highlight>
                  <a:schemeClr val="lt1"/>
                </a:highlight>
                <a:latin typeface="Calibri"/>
                <a:ea typeface="Calibri"/>
                <a:cs typeface="Calibri"/>
                <a:sym typeface="Calibri"/>
              </a:rPr>
              <a:t>Page has 12 regions, 27 headings, and 100 links.</a:t>
            </a:r>
            <a:endParaRPr sz="1200">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0"/>
              </a:spcAft>
              <a:buClr>
                <a:schemeClr val="dk1"/>
              </a:buClr>
              <a:buSzPts val="1100"/>
              <a:buFont typeface="Arial"/>
              <a:buNone/>
            </a:pPr>
            <a:r>
              <a:rPr lang="en" sz="1200">
                <a:solidFill>
                  <a:schemeClr val="dk1"/>
                </a:solidFill>
                <a:highlight>
                  <a:schemeClr val="lt1"/>
                </a:highlight>
                <a:latin typeface="Calibri"/>
                <a:ea typeface="Calibri"/>
                <a:cs typeface="Calibri"/>
                <a:sym typeface="Calibri"/>
              </a:rPr>
              <a:t>Result list: Accessibility training:</a:t>
            </a:r>
            <a:endParaRPr sz="1200">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0"/>
              </a:spcAft>
              <a:buClr>
                <a:schemeClr val="dk1"/>
              </a:buClr>
              <a:buSzPts val="1100"/>
              <a:buFont typeface="Arial"/>
              <a:buNone/>
            </a:pPr>
            <a:r>
              <a:rPr lang="en" sz="1200">
                <a:solidFill>
                  <a:schemeClr val="dk1"/>
                </a:solidFill>
                <a:highlight>
                  <a:schemeClr val="lt1"/>
                </a:highlight>
                <a:latin typeface="Calibri"/>
                <a:ea typeface="Calibri"/>
                <a:cs typeface="Calibri"/>
                <a:sym typeface="Calibri"/>
              </a:rPr>
              <a:t>George Brown College Library Learning Commons Navigation Region</a:t>
            </a:r>
            <a:endParaRPr sz="1200">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0"/>
              </a:spcAft>
              <a:buClr>
                <a:schemeClr val="dk1"/>
              </a:buClr>
              <a:buSzPts val="1100"/>
              <a:buFont typeface="Arial"/>
              <a:buNone/>
            </a:pPr>
            <a:r>
              <a:rPr lang="en" sz="1200">
                <a:solidFill>
                  <a:schemeClr val="dk1"/>
                </a:solidFill>
                <a:highlight>
                  <a:schemeClr val="lt1"/>
                </a:highlight>
                <a:latin typeface="Calibri"/>
                <a:ea typeface="Calibri"/>
                <a:cs typeface="Calibri"/>
                <a:sym typeface="Calibri"/>
              </a:rPr>
              <a:t>Heading Level 2 Folder Access and Help Sign and Menu Folder, Menu Preferences, Menu Language, Menu SubMenu, Research Help Menu, Help using Ebsco, Help using Ebsco.</a:t>
            </a:r>
            <a:endParaRPr sz="1200">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0"/>
              </a:spcAft>
              <a:buClr>
                <a:schemeClr val="dk1"/>
              </a:buClr>
              <a:buSzPts val="1100"/>
              <a:buFont typeface="Arial"/>
              <a:buNone/>
            </a:pPr>
            <a:r>
              <a:rPr lang="en" sz="1200">
                <a:solidFill>
                  <a:schemeClr val="dk1"/>
                </a:solidFill>
                <a:highlight>
                  <a:schemeClr val="lt1"/>
                </a:highlight>
                <a:latin typeface="Calibri"/>
                <a:ea typeface="Calibri"/>
                <a:cs typeface="Calibri"/>
                <a:sym typeface="Calibri"/>
              </a:rPr>
              <a:t>Menu Heading Level 2, Browse Resources, Toolbar, Library, Home Menu, New Search Menu, Multimedia Search Menu, Journals, Magazines and Newspapers, Menu Navigation Region and Manner Link Accessibility Information and Tips, Revise Date: Zero Seven / 2015</a:t>
            </a:r>
            <a:endParaRPr sz="1200">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800"/>
              </a:spcAft>
              <a:buNone/>
            </a:pPr>
            <a:r>
              <a:rPr lang="en" sz="1200">
                <a:solidFill>
                  <a:schemeClr val="dk1"/>
                </a:solidFill>
                <a:highlight>
                  <a:schemeClr val="lt1"/>
                </a:highlight>
                <a:latin typeface="Calibri"/>
                <a:ea typeface="Calibri"/>
                <a:cs typeface="Calibri"/>
                <a:sym typeface="Calibri"/>
              </a:rPr>
              <a:t>Heading Level 1 Result List: Accessibility Training Search Search Region Graphic Library Logo Search</a:t>
            </a:r>
            <a:endParaRPr>
              <a:solidFill>
                <a:srgbClr val="666666"/>
              </a:solidFill>
              <a:latin typeface="Karla"/>
              <a:ea typeface="Karla"/>
              <a:cs typeface="Karla"/>
              <a:sym typeface="Karla"/>
            </a:endParaRPr>
          </a:p>
        </p:txBody>
      </p:sp>
      <p:sp>
        <p:nvSpPr>
          <p:cNvPr id="146" name="Google Shape;146;p32"/>
          <p:cNvSpPr txBox="1">
            <a:spLocks noGrp="1"/>
          </p:cNvSpPr>
          <p:nvPr>
            <p:ph type="title"/>
          </p:nvPr>
        </p:nvSpPr>
        <p:spPr>
          <a:xfrm>
            <a:off x="261400" y="172000"/>
            <a:ext cx="4663200" cy="6729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sz="2000">
                <a:solidFill>
                  <a:schemeClr val="dk1"/>
                </a:solidFill>
              </a:rPr>
              <a:t>Search Results: Audio Transcript (1/2)</a:t>
            </a:r>
            <a:endParaRPr sz="2000">
              <a:solidFill>
                <a:schemeClr val="dk1"/>
              </a:solidFill>
            </a:endParaRPr>
          </a:p>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0"/>
        <p:cNvGrpSpPr/>
        <p:nvPr/>
      </p:nvGrpSpPr>
      <p:grpSpPr>
        <a:xfrm>
          <a:off x="0" y="0"/>
          <a:ext cx="0" cy="0"/>
          <a:chOff x="0" y="0"/>
          <a:chExt cx="0" cy="0"/>
        </a:xfrm>
      </p:grpSpPr>
      <p:sp>
        <p:nvSpPr>
          <p:cNvPr id="151" name="Google Shape;151;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pic>
        <p:nvPicPr>
          <p:cNvPr id="152" name="Google Shape;152;p33" title="Screenshot of Database Results page"/>
          <p:cNvPicPr preferRelativeResize="0"/>
          <p:nvPr/>
        </p:nvPicPr>
        <p:blipFill>
          <a:blip r:embed="rId3">
            <a:alphaModFix/>
          </a:blip>
          <a:stretch>
            <a:fillRect/>
          </a:stretch>
        </p:blipFill>
        <p:spPr>
          <a:xfrm>
            <a:off x="261400" y="844800"/>
            <a:ext cx="4663275" cy="3453900"/>
          </a:xfrm>
          <a:prstGeom prst="rect">
            <a:avLst/>
          </a:prstGeom>
          <a:noFill/>
          <a:ln>
            <a:noFill/>
          </a:ln>
        </p:spPr>
      </p:pic>
      <p:sp>
        <p:nvSpPr>
          <p:cNvPr id="153" name="Google Shape;153;p33"/>
          <p:cNvSpPr txBox="1"/>
          <p:nvPr/>
        </p:nvSpPr>
        <p:spPr>
          <a:xfrm>
            <a:off x="4978350" y="134400"/>
            <a:ext cx="4084800" cy="4621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solidFill>
                  <a:schemeClr val="dk1"/>
                </a:solidFill>
                <a:highlight>
                  <a:schemeClr val="lt1"/>
                </a:highlight>
                <a:latin typeface="Calibri"/>
                <a:ea typeface="Calibri"/>
                <a:cs typeface="Calibri"/>
                <a:sym typeface="Calibri"/>
              </a:rPr>
              <a:t>Heading Level 2 E-B-S-C-O Search List of Three Items Please Enter Search Term, Left Paren, Right Paren. Alt Plus Two Edit As Pop Up Accessibility Training Select a Field, Left Paren, and Optional Right Paren, Button and Button, Please Enter Search Term Left Paren, Right Paren, Edit as Pop Up, Select a Field Left Paren, and Optional Right Paren, and  Button, List and Link as Row, Link Remove Row, Search Button, Clear Button, Link Graphic Search Help , Left Paren opens a new Window, Right Paren list of Three Items link basic search, Link Advanced Search, Link Search History, List and Search, Search Region and Link Graphic Library Logo Banner and Name Region List of Three Items Relevance Button Page Options Button Alert, Save and Share Results Region Share, Button Alert, Save and share Results Region and List.  </a:t>
            </a:r>
            <a:endParaRPr sz="1200">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0"/>
              </a:spcAft>
              <a:buNone/>
            </a:pPr>
            <a:r>
              <a:rPr lang="en" sz="1200">
                <a:solidFill>
                  <a:schemeClr val="dk1"/>
                </a:solidFill>
                <a:highlight>
                  <a:schemeClr val="lt1"/>
                </a:highlight>
                <a:latin typeface="Calibri"/>
                <a:ea typeface="Calibri"/>
                <a:cs typeface="Calibri"/>
                <a:sym typeface="Calibri"/>
              </a:rPr>
              <a:t>Heading 2 Search Results: 1-20 of 8934 Heading Level Two Results List, List of 20 items, 1. Link ANÁLISE DE ACESSIBILIDADE: APLICAÇÃO PARCIAL DO MODELO SICOGEA EM UM CENTRO DE ENSINO DE UMA INSTITUIÇÃO FEDERAL DE ENSINO. Alt Plus One Online Research Help Dialog This is An Invitation from askON Staff to Chat For Help, Press Escape or Select No Thanks to Dismiss Dialog. Clickable Click Button to Chat, No Thanks Button.</a:t>
            </a:r>
            <a:endParaRPr sz="1200">
              <a:solidFill>
                <a:schemeClr val="dk1"/>
              </a:solidFill>
              <a:highlight>
                <a:schemeClr val="lt1"/>
              </a:highlight>
              <a:latin typeface="Calibri"/>
              <a:ea typeface="Calibri"/>
              <a:cs typeface="Calibri"/>
              <a:sym typeface="Calibri"/>
            </a:endParaRPr>
          </a:p>
          <a:p>
            <a:pPr marL="0" lvl="0" indent="0" algn="l" rtl="0">
              <a:lnSpc>
                <a:spcPct val="115000"/>
              </a:lnSpc>
              <a:spcBef>
                <a:spcPts val="800"/>
              </a:spcBef>
              <a:spcAft>
                <a:spcPts val="800"/>
              </a:spcAft>
              <a:buNone/>
            </a:pPr>
            <a:endParaRPr sz="1200">
              <a:solidFill>
                <a:schemeClr val="dk1"/>
              </a:solidFill>
              <a:highlight>
                <a:schemeClr val="lt1"/>
              </a:highlight>
              <a:latin typeface="Calibri"/>
              <a:ea typeface="Calibri"/>
              <a:cs typeface="Calibri"/>
              <a:sym typeface="Calibri"/>
            </a:endParaRPr>
          </a:p>
        </p:txBody>
      </p:sp>
      <p:sp>
        <p:nvSpPr>
          <p:cNvPr id="154" name="Google Shape;154;p33"/>
          <p:cNvSpPr txBox="1">
            <a:spLocks noGrp="1"/>
          </p:cNvSpPr>
          <p:nvPr>
            <p:ph type="title"/>
          </p:nvPr>
        </p:nvSpPr>
        <p:spPr>
          <a:xfrm>
            <a:off x="261400" y="172000"/>
            <a:ext cx="4663200" cy="6729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sz="2000">
                <a:solidFill>
                  <a:schemeClr val="dk1"/>
                </a:solidFill>
              </a:rPr>
              <a:t>Search Results: Audio Transcript (2/2)</a:t>
            </a:r>
            <a:endParaRPr sz="2000">
              <a:solidFill>
                <a:schemeClr val="dk1"/>
              </a:solidFill>
            </a:endParaRPr>
          </a:p>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8"/>
        <p:cNvGrpSpPr/>
        <p:nvPr/>
      </p:nvGrpSpPr>
      <p:grpSpPr>
        <a:xfrm>
          <a:off x="0" y="0"/>
          <a:ext cx="0" cy="0"/>
          <a:chOff x="0" y="0"/>
          <a:chExt cx="0" cy="0"/>
        </a:xfrm>
      </p:grpSpPr>
      <p:sp>
        <p:nvSpPr>
          <p:cNvPr id="159" name="Google Shape;159;p34"/>
          <p:cNvSpPr txBox="1">
            <a:spLocks noGrp="1"/>
          </p:cNvSpPr>
          <p:nvPr>
            <p:ph type="title"/>
          </p:nvPr>
        </p:nvSpPr>
        <p:spPr>
          <a:xfrm>
            <a:off x="544300" y="469875"/>
            <a:ext cx="83067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The Solution: LEAP </a:t>
            </a:r>
            <a:endParaRPr>
              <a:solidFill>
                <a:schemeClr val="dk1"/>
              </a:solidFill>
            </a:endParaRPr>
          </a:p>
          <a:p>
            <a:pPr marL="0" lvl="0" indent="0" algn="l" rtl="0">
              <a:spcBef>
                <a:spcPts val="0"/>
              </a:spcBef>
              <a:spcAft>
                <a:spcPts val="0"/>
              </a:spcAft>
              <a:buNone/>
            </a:pPr>
            <a:endParaRPr/>
          </a:p>
        </p:txBody>
      </p:sp>
      <p:sp>
        <p:nvSpPr>
          <p:cNvPr id="160" name="Google Shape;160;p34"/>
          <p:cNvSpPr txBox="1"/>
          <p:nvPr/>
        </p:nvSpPr>
        <p:spPr>
          <a:xfrm>
            <a:off x="544300" y="1398075"/>
            <a:ext cx="8306700" cy="349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br>
              <a:rPr lang="en" sz="2400">
                <a:solidFill>
                  <a:schemeClr val="dk1"/>
                </a:solidFill>
                <a:latin typeface="Calibri"/>
                <a:ea typeface="Calibri"/>
                <a:cs typeface="Calibri"/>
                <a:sym typeface="Calibri"/>
              </a:rPr>
            </a:br>
            <a:r>
              <a:rPr lang="en" sz="2400" b="1">
                <a:solidFill>
                  <a:schemeClr val="dk1"/>
                </a:solidFill>
                <a:latin typeface="Calibri"/>
                <a:ea typeface="Calibri"/>
                <a:cs typeface="Calibri"/>
                <a:sym typeface="Calibri"/>
              </a:rPr>
              <a:t>Purpose:</a:t>
            </a:r>
            <a:r>
              <a:rPr lang="en" sz="2400">
                <a:solidFill>
                  <a:schemeClr val="dk1"/>
                </a:solidFill>
                <a:latin typeface="Calibri"/>
                <a:ea typeface="Calibri"/>
                <a:cs typeface="Calibri"/>
                <a:sym typeface="Calibri"/>
              </a:rPr>
              <a:t> to assist Ontario college libraries in ensuring the accessibility of electronic resources, in alignment with the AODA’s 2020 legislative deadline. </a:t>
            </a:r>
            <a:r>
              <a:rPr lang="en" sz="2400" b="1">
                <a:solidFill>
                  <a:schemeClr val="dk1"/>
                </a:solidFill>
                <a:latin typeface="Calibri"/>
                <a:ea typeface="Calibri"/>
                <a:cs typeface="Calibri"/>
                <a:sym typeface="Calibri"/>
              </a:rPr>
              <a:t> O. Reg. 191/11, s. 18 (1)/(3).</a:t>
            </a:r>
            <a:endParaRPr sz="2400" b="1">
              <a:solidFill>
                <a:schemeClr val="dk1"/>
              </a:solidFill>
              <a:latin typeface="Calibri"/>
              <a:ea typeface="Calibri"/>
              <a:cs typeface="Calibri"/>
              <a:sym typeface="Calibri"/>
            </a:endParaRPr>
          </a:p>
          <a:p>
            <a:pPr marL="0" lvl="0" indent="0" algn="l" rtl="0">
              <a:spcBef>
                <a:spcPts val="0"/>
              </a:spcBef>
              <a:spcAft>
                <a:spcPts val="0"/>
              </a:spcAft>
              <a:buNone/>
            </a:pPr>
            <a:endParaRPr sz="2400">
              <a:solidFill>
                <a:schemeClr val="dk1"/>
              </a:solidFill>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To understand accessibility features and database limitations</a:t>
            </a:r>
            <a:endParaRPr sz="2400">
              <a:solidFill>
                <a:schemeClr val="dk1"/>
              </a:solidFill>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To establish the tools required to mitigate or minimize the impact of these gaps on our patrons</a:t>
            </a:r>
            <a:endParaRPr sz="2400">
              <a:solidFill>
                <a:schemeClr val="dk1"/>
              </a:solidFill>
              <a:latin typeface="Calibri"/>
              <a:ea typeface="Calibri"/>
              <a:cs typeface="Calibri"/>
              <a:sym typeface="Calibri"/>
            </a:endParaRPr>
          </a:p>
        </p:txBody>
      </p:sp>
      <p:sp>
        <p:nvSpPr>
          <p:cNvPr id="161" name="Google Shape;161;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5"/>
        <p:cNvGrpSpPr/>
        <p:nvPr/>
      </p:nvGrpSpPr>
      <p:grpSpPr>
        <a:xfrm>
          <a:off x="0" y="0"/>
          <a:ext cx="0" cy="0"/>
          <a:chOff x="0" y="0"/>
          <a:chExt cx="0" cy="0"/>
        </a:xfrm>
      </p:grpSpPr>
      <p:sp>
        <p:nvSpPr>
          <p:cNvPr id="166" name="Google Shape;166;p35"/>
          <p:cNvSpPr txBox="1">
            <a:spLocks noGrp="1"/>
          </p:cNvSpPr>
          <p:nvPr>
            <p:ph type="title"/>
          </p:nvPr>
        </p:nvSpPr>
        <p:spPr>
          <a:xfrm>
            <a:off x="544300" y="469875"/>
            <a:ext cx="8306700" cy="928200"/>
          </a:xfrm>
          <a:prstGeom prst="rect">
            <a:avLst/>
          </a:prstGeom>
        </p:spPr>
        <p:txBody>
          <a:bodyPr spcFirstLastPara="1" wrap="square" lIns="91425" tIns="91425" rIns="91425" bIns="91425" anchor="t" anchorCtr="0">
            <a:noAutofit/>
          </a:bodyPr>
          <a:lstStyle/>
          <a:p>
            <a:pPr marL="0" lvl="0" indent="0" algn="l" rtl="0">
              <a:lnSpc>
                <a:spcPct val="130000"/>
              </a:lnSpc>
              <a:spcBef>
                <a:spcPts val="1100"/>
              </a:spcBef>
              <a:spcAft>
                <a:spcPts val="0"/>
              </a:spcAft>
              <a:buClr>
                <a:schemeClr val="dk1"/>
              </a:buClr>
              <a:buSzPts val="1100"/>
              <a:buFont typeface="Arial"/>
              <a:buNone/>
            </a:pPr>
            <a:r>
              <a:rPr lang="en">
                <a:solidFill>
                  <a:schemeClr val="dk1"/>
                </a:solidFill>
              </a:rPr>
              <a:t>Vision</a:t>
            </a:r>
            <a:endParaRPr>
              <a:solidFill>
                <a:schemeClr val="dk1"/>
              </a:solidFill>
            </a:endParaRPr>
          </a:p>
          <a:p>
            <a:pPr marL="0" lvl="0" indent="0" algn="l" rtl="0">
              <a:spcBef>
                <a:spcPts val="0"/>
              </a:spcBef>
              <a:spcAft>
                <a:spcPts val="0"/>
              </a:spcAft>
              <a:buNone/>
            </a:pPr>
            <a:endParaRPr/>
          </a:p>
        </p:txBody>
      </p:sp>
      <p:sp>
        <p:nvSpPr>
          <p:cNvPr id="167" name="Google Shape;167;p35"/>
          <p:cNvSpPr txBox="1"/>
          <p:nvPr/>
        </p:nvSpPr>
        <p:spPr>
          <a:xfrm>
            <a:off x="544300" y="1398075"/>
            <a:ext cx="8306700" cy="305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400">
                <a:solidFill>
                  <a:schemeClr val="dk1"/>
                </a:solidFill>
                <a:latin typeface="Calibri"/>
                <a:ea typeface="Calibri"/>
                <a:cs typeface="Calibri"/>
                <a:sym typeface="Calibri"/>
              </a:rPr>
              <a:t>Development of a custom tool that the college libraries can use to assess the accessibility of electronic resources that will allow us to collaborate on and share assessments results. </a:t>
            </a:r>
            <a:endParaRPr sz="2400">
              <a:solidFill>
                <a:schemeClr val="dk1"/>
              </a:solidFill>
              <a:latin typeface="Calibri"/>
              <a:ea typeface="Calibri"/>
              <a:cs typeface="Calibri"/>
              <a:sym typeface="Calibri"/>
            </a:endParaRPr>
          </a:p>
        </p:txBody>
      </p:sp>
      <p:sp>
        <p:nvSpPr>
          <p:cNvPr id="168" name="Google Shape;168;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3342</Words>
  <Application>Microsoft Macintosh PowerPoint</Application>
  <PresentationFormat>On-screen Show (16:9)</PresentationFormat>
  <Paragraphs>290</Paragraphs>
  <Slides>23</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Roboto</vt:lpstr>
      <vt:lpstr>Calibri</vt:lpstr>
      <vt:lpstr>Arial</vt:lpstr>
      <vt:lpstr>Karla</vt:lpstr>
      <vt:lpstr>Open Sans</vt:lpstr>
      <vt:lpstr>Simple Light</vt:lpstr>
      <vt:lpstr>Simple Light</vt:lpstr>
      <vt:lpstr>Building Accessibility Infrastructure Brick by Brick:    Library eResources Accessibility Project (LEAP)  Assessing the Accessible Content Provider Landscape  in North America  Tuesday January 29th 2019 1:15 P.M. - 2:30 P.M. York University, Harry Crowe Room </vt:lpstr>
      <vt:lpstr>Library eResources  Accessibility Project (LEAP)  Siobán Linnen - Virtual Reference and Accessibility Ontario Colleges Library Service  Corinne Abba (pronouns: she/her) - AODA Coordinator GBC Diversity, Equity, and Human Rights Services </vt:lpstr>
      <vt:lpstr>Accessible Events </vt:lpstr>
      <vt:lpstr>Agenda: Brick by Brick </vt:lpstr>
      <vt:lpstr>Meet Jey </vt:lpstr>
      <vt:lpstr>Search Results: Audio Transcript (1/2) </vt:lpstr>
      <vt:lpstr>Search Results: Audio Transcript (2/2) </vt:lpstr>
      <vt:lpstr>The Solution: LEAP  </vt:lpstr>
      <vt:lpstr>Vision </vt:lpstr>
      <vt:lpstr>The LEAP Tool </vt:lpstr>
      <vt:lpstr>Criteria Development </vt:lpstr>
      <vt:lpstr>Assessment Process &amp; Instructional Content</vt:lpstr>
      <vt:lpstr>Testing Modules</vt:lpstr>
      <vt:lpstr>PowerPoint Presentation</vt:lpstr>
      <vt:lpstr>PowerPoint Presentation</vt:lpstr>
      <vt:lpstr>PowerPoint Presentation</vt:lpstr>
      <vt:lpstr>PowerPoint Presentation</vt:lpstr>
      <vt:lpstr>Tool Development </vt:lpstr>
      <vt:lpstr>Next Phases</vt:lpstr>
      <vt:lpstr>Value Added </vt:lpstr>
      <vt:lpstr>Project Success </vt:lpstr>
      <vt:lpstr>Thoughts for Panel Discussion </vt:lpstr>
      <vt:lpstr>Thank you!  </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Accessibility Infrastructure Brick by Brick:    Library eResources Accessibility Project (LEAP)  Assessing the Accessible Content Provider Landscape  in North America  Tuesday January 29th 2019 1:15 P.M. - 2:30 P.M. York University, Harry Crowe Room </dc:title>
  <dc:creator>User</dc:creator>
  <cp:lastModifiedBy>Meredith Hatton</cp:lastModifiedBy>
  <cp:revision>3</cp:revision>
  <dcterms:modified xsi:type="dcterms:W3CDTF">2019-04-12T16:17:14Z</dcterms:modified>
</cp:coreProperties>
</file>