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3" r:id="rId3"/>
    <p:sldId id="258" r:id="rId4"/>
    <p:sldId id="265" r:id="rId5"/>
    <p:sldId id="259" r:id="rId6"/>
    <p:sldId id="260" r:id="rId7"/>
    <p:sldId id="266" r:id="rId8"/>
    <p:sldId id="261" r:id="rId9"/>
    <p:sldId id="271" r:id="rId10"/>
    <p:sldId id="264" r:id="rId11"/>
    <p:sldId id="270"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4850C5-6A01-4D21-8CE8-591D24B35623}" v="137" dt="2019-01-28T17:09:00.6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77500" autoAdjust="0"/>
  </p:normalViewPr>
  <p:slideViewPr>
    <p:cSldViewPr snapToGrid="0">
      <p:cViewPr varScale="1">
        <p:scale>
          <a:sx n="85" d="100"/>
          <a:sy n="85" d="100"/>
        </p:scale>
        <p:origin x="14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CD5B90-C272-4690-A133-5DC9574711D2}" type="datetimeFigureOut">
              <a:rPr lang="en-CA" smtClean="0"/>
              <a:t>2019-04-12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F7DF1D-A6F9-4192-ACFD-566ECC8CFCD3}" type="slidenum">
              <a:rPr lang="en-CA" smtClean="0"/>
              <a:t>‹#›</a:t>
            </a:fld>
            <a:endParaRPr lang="en-CA"/>
          </a:p>
        </p:txBody>
      </p:sp>
    </p:spTree>
    <p:extLst>
      <p:ext uri="{BB962C8B-B14F-4D97-AF65-F5344CB8AC3E}">
        <p14:creationId xmlns:p14="http://schemas.microsoft.com/office/powerpoint/2010/main" val="2284080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F7DF1D-A6F9-4192-ACFD-566ECC8CFCD3}" type="slidenum">
              <a:rPr lang="en-CA" smtClean="0"/>
              <a:t>1</a:t>
            </a:fld>
            <a:endParaRPr lang="en-CA"/>
          </a:p>
        </p:txBody>
      </p:sp>
    </p:spTree>
    <p:extLst>
      <p:ext uri="{BB962C8B-B14F-4D97-AF65-F5344CB8AC3E}">
        <p14:creationId xmlns:p14="http://schemas.microsoft.com/office/powerpoint/2010/main" val="445104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F7DF1D-A6F9-4192-ACFD-566ECC8CFCD3}" type="slidenum">
              <a:rPr lang="en-CA" smtClean="0"/>
              <a:t>2</a:t>
            </a:fld>
            <a:endParaRPr lang="en-CA"/>
          </a:p>
        </p:txBody>
      </p:sp>
    </p:spTree>
    <p:extLst>
      <p:ext uri="{BB962C8B-B14F-4D97-AF65-F5344CB8AC3E}">
        <p14:creationId xmlns:p14="http://schemas.microsoft.com/office/powerpoint/2010/main" val="1988860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F7DF1D-A6F9-4192-ACFD-566ECC8CFCD3}" type="slidenum">
              <a:rPr lang="en-CA" smtClean="0"/>
              <a:t>4</a:t>
            </a:fld>
            <a:endParaRPr lang="en-CA"/>
          </a:p>
        </p:txBody>
      </p:sp>
    </p:spTree>
    <p:extLst>
      <p:ext uri="{BB962C8B-B14F-4D97-AF65-F5344CB8AC3E}">
        <p14:creationId xmlns:p14="http://schemas.microsoft.com/office/powerpoint/2010/main" val="1020579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F7DF1D-A6F9-4192-ACFD-566ECC8CFCD3}" type="slidenum">
              <a:rPr lang="en-CA" smtClean="0"/>
              <a:t>5</a:t>
            </a:fld>
            <a:endParaRPr lang="en-CA"/>
          </a:p>
        </p:txBody>
      </p:sp>
    </p:spTree>
    <p:extLst>
      <p:ext uri="{BB962C8B-B14F-4D97-AF65-F5344CB8AC3E}">
        <p14:creationId xmlns:p14="http://schemas.microsoft.com/office/powerpoint/2010/main" val="786181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F7DF1D-A6F9-4192-ACFD-566ECC8CFCD3}" type="slidenum">
              <a:rPr lang="en-CA" smtClean="0"/>
              <a:t>7</a:t>
            </a:fld>
            <a:endParaRPr lang="en-CA"/>
          </a:p>
        </p:txBody>
      </p:sp>
    </p:spTree>
    <p:extLst>
      <p:ext uri="{BB962C8B-B14F-4D97-AF65-F5344CB8AC3E}">
        <p14:creationId xmlns:p14="http://schemas.microsoft.com/office/powerpoint/2010/main" val="4104462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F7DF1D-A6F9-4192-ACFD-566ECC8CFCD3}" type="slidenum">
              <a:rPr lang="en-CA" smtClean="0"/>
              <a:t>8</a:t>
            </a:fld>
            <a:endParaRPr lang="en-CA"/>
          </a:p>
        </p:txBody>
      </p:sp>
    </p:spTree>
    <p:extLst>
      <p:ext uri="{BB962C8B-B14F-4D97-AF65-F5344CB8AC3E}">
        <p14:creationId xmlns:p14="http://schemas.microsoft.com/office/powerpoint/2010/main" val="3450062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None/>
            </a:pPr>
            <a:endParaRPr lang="en-US" dirty="0"/>
          </a:p>
          <a:p>
            <a:endParaRPr lang="en-CA" dirty="0"/>
          </a:p>
        </p:txBody>
      </p:sp>
      <p:sp>
        <p:nvSpPr>
          <p:cNvPr id="4" name="Slide Number Placeholder 3"/>
          <p:cNvSpPr>
            <a:spLocks noGrp="1"/>
          </p:cNvSpPr>
          <p:nvPr>
            <p:ph type="sldNum" sz="quarter" idx="10"/>
          </p:nvPr>
        </p:nvSpPr>
        <p:spPr/>
        <p:txBody>
          <a:bodyPr/>
          <a:lstStyle/>
          <a:p>
            <a:fld id="{76F7DF1D-A6F9-4192-ACFD-566ECC8CFCD3}" type="slidenum">
              <a:rPr lang="en-CA" smtClean="0"/>
              <a:t>10</a:t>
            </a:fld>
            <a:endParaRPr lang="en-CA"/>
          </a:p>
        </p:txBody>
      </p:sp>
    </p:spTree>
    <p:extLst>
      <p:ext uri="{BB962C8B-B14F-4D97-AF65-F5344CB8AC3E}">
        <p14:creationId xmlns:p14="http://schemas.microsoft.com/office/powerpoint/2010/main" val="3772929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6F7DF1D-A6F9-4192-ACFD-566ECC8CFCD3}" type="slidenum">
              <a:rPr lang="en-CA" smtClean="0"/>
              <a:t>12</a:t>
            </a:fld>
            <a:endParaRPr lang="en-CA"/>
          </a:p>
        </p:txBody>
      </p:sp>
    </p:spTree>
    <p:extLst>
      <p:ext uri="{BB962C8B-B14F-4D97-AF65-F5344CB8AC3E}">
        <p14:creationId xmlns:p14="http://schemas.microsoft.com/office/powerpoint/2010/main" val="2886146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D4FA7-1B50-4D73-A12C-F37B048711C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9EA83D1-8977-4526-8C9B-4E0363DF9E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BFB9377-CE26-407E-B948-B94B34F27BFE}"/>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5" name="Footer Placeholder 4">
            <a:extLst>
              <a:ext uri="{FF2B5EF4-FFF2-40B4-BE49-F238E27FC236}">
                <a16:creationId xmlns:a16="http://schemas.microsoft.com/office/drawing/2014/main" id="{308893DD-77D7-4B4A-AF85-857E468EA9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6ED952-F8AF-4612-B757-F23A38211FBD}"/>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1973512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FAD21-7A9B-41DD-A8D5-785B96D864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E4E7047-A8C1-49B0-AC1A-3ED036CBB84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B0B7AE-E92E-431B-AC2E-D923EA937985}"/>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5" name="Footer Placeholder 4">
            <a:extLst>
              <a:ext uri="{FF2B5EF4-FFF2-40B4-BE49-F238E27FC236}">
                <a16:creationId xmlns:a16="http://schemas.microsoft.com/office/drawing/2014/main" id="{2BFD9F1E-F858-43B8-AE4E-C3193F33AA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08B18E-7964-4CDE-9F13-EEDE22E481CD}"/>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4224503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B3FD7B-BE69-4ABC-B387-A9072D96821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5BE6DA1-568C-463A-9155-56612A69897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04634D-92AC-4A4B-AD72-51C6651FA2F0}"/>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5" name="Footer Placeholder 4">
            <a:extLst>
              <a:ext uri="{FF2B5EF4-FFF2-40B4-BE49-F238E27FC236}">
                <a16:creationId xmlns:a16="http://schemas.microsoft.com/office/drawing/2014/main" id="{BFF9AF5D-F33F-4643-8D55-5161FB8D8D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1B5F9-5692-4C47-9964-160D3B379290}"/>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1895141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9DC02-4622-40F6-A343-1DCCC26009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78530A-43C4-4B11-A7B8-180F634DD2A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8F6558-C5CB-497D-A196-8B7B1BB270CB}"/>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5" name="Footer Placeholder 4">
            <a:extLst>
              <a:ext uri="{FF2B5EF4-FFF2-40B4-BE49-F238E27FC236}">
                <a16:creationId xmlns:a16="http://schemas.microsoft.com/office/drawing/2014/main" id="{DD7E6A26-9D5E-4491-B7F2-015ED34F74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069636-7BF0-4014-B0B6-FAE81D697CA7}"/>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1969048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56758-5411-4F4A-92EC-185EFBBE436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F26C342-5936-4418-BB79-33066DFA35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A9C3C5B-2828-4F2D-8EB4-925AF93F0CD3}"/>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5" name="Footer Placeholder 4">
            <a:extLst>
              <a:ext uri="{FF2B5EF4-FFF2-40B4-BE49-F238E27FC236}">
                <a16:creationId xmlns:a16="http://schemas.microsoft.com/office/drawing/2014/main" id="{141C5301-F18B-4B83-A647-46A9754BCA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3B5551-B66A-4605-A543-FF364574AE89}"/>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3626610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5E3F6-5858-4422-A6FD-70444758003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064F8-333F-496D-8129-690996B6CC1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BA76AD4-EDEC-436F-9D18-A2C2F0B2BA1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1F9F8D-CC66-4424-B49C-42FC46B5C6C0}"/>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6" name="Footer Placeholder 5">
            <a:extLst>
              <a:ext uri="{FF2B5EF4-FFF2-40B4-BE49-F238E27FC236}">
                <a16:creationId xmlns:a16="http://schemas.microsoft.com/office/drawing/2014/main" id="{ED68F280-7AA9-4E88-A8F5-875EDCB230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4FC0D5-B0C8-4765-B9E3-97311C2E6D48}"/>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3917877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9FA17-7E8F-482F-B193-02D79F4CB8C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69148FD-E483-4CF8-B691-29B38C7093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878E1C7-078B-45D9-AE24-3547E2D9AE2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D1B5920-8BD2-4B50-96E8-0802FDEFCE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E5F8CF4-65E7-4400-9D43-42C5AF87F9B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6C3EB02-511E-4675-B5DE-F181F07545BB}"/>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8" name="Footer Placeholder 7">
            <a:extLst>
              <a:ext uri="{FF2B5EF4-FFF2-40B4-BE49-F238E27FC236}">
                <a16:creationId xmlns:a16="http://schemas.microsoft.com/office/drawing/2014/main" id="{93944222-DF50-4D11-99BA-ABFF507A666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61D7ED-6FBF-4CB8-9B23-3ADAECE96995}"/>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3518353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B4215-FE52-4157-9CDE-0EE99F861D4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4C91036-2134-4F1A-A338-E775B27795D1}"/>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4" name="Footer Placeholder 3">
            <a:extLst>
              <a:ext uri="{FF2B5EF4-FFF2-40B4-BE49-F238E27FC236}">
                <a16:creationId xmlns:a16="http://schemas.microsoft.com/office/drawing/2014/main" id="{A2F46024-9AC3-4C3B-8E74-E8C82E68F0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A83C000-DA50-4034-9CEB-8A3468C9552F}"/>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2988368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D8E11A-96EE-4AFA-B40F-B116ADB4BD10}"/>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3" name="Footer Placeholder 2">
            <a:extLst>
              <a:ext uri="{FF2B5EF4-FFF2-40B4-BE49-F238E27FC236}">
                <a16:creationId xmlns:a16="http://schemas.microsoft.com/office/drawing/2014/main" id="{05BA2DA6-5929-47F0-AD47-FA1E3B504C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89F994A-E347-4098-96F9-FD02664CC8CB}"/>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1858459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E3336-8E70-47E6-8E9D-D262094466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0551FC1-048E-4869-B500-637E32E130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B0E0D60-243C-4FFC-8B8B-6EDB8DE5B6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876ABD2-6EE6-49B8-BAA8-E151B5D4C36D}"/>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6" name="Footer Placeholder 5">
            <a:extLst>
              <a:ext uri="{FF2B5EF4-FFF2-40B4-BE49-F238E27FC236}">
                <a16:creationId xmlns:a16="http://schemas.microsoft.com/office/drawing/2014/main" id="{2B905BFF-4032-4D5E-BFBD-E088729231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021B17-18A5-4C14-842D-E84B43F187A4}"/>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3841668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B51F1-6F1D-4D44-A8A7-9125B67A25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510E69-F438-4E98-89C1-03BA64C16E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595568-2DB4-425B-81AE-A0AF992660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72EA11-374D-4E2A-A909-335BE3D0A128}"/>
              </a:ext>
            </a:extLst>
          </p:cNvPr>
          <p:cNvSpPr>
            <a:spLocks noGrp="1"/>
          </p:cNvSpPr>
          <p:nvPr>
            <p:ph type="dt" sz="half" idx="10"/>
          </p:nvPr>
        </p:nvSpPr>
        <p:spPr/>
        <p:txBody>
          <a:bodyPr/>
          <a:lstStyle/>
          <a:p>
            <a:fld id="{061ABE4B-8341-462A-BDA2-92107365D947}" type="datetimeFigureOut">
              <a:rPr lang="en-US" smtClean="0"/>
              <a:t>4/12/19</a:t>
            </a:fld>
            <a:endParaRPr lang="en-US"/>
          </a:p>
        </p:txBody>
      </p:sp>
      <p:sp>
        <p:nvSpPr>
          <p:cNvPr id="6" name="Footer Placeholder 5">
            <a:extLst>
              <a:ext uri="{FF2B5EF4-FFF2-40B4-BE49-F238E27FC236}">
                <a16:creationId xmlns:a16="http://schemas.microsoft.com/office/drawing/2014/main" id="{BCC73267-DEBD-4DE5-8769-6BBAE54A2B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E0B3AC-9801-4C33-9C81-6266A9501847}"/>
              </a:ext>
            </a:extLst>
          </p:cNvPr>
          <p:cNvSpPr>
            <a:spLocks noGrp="1"/>
          </p:cNvSpPr>
          <p:nvPr>
            <p:ph type="sldNum" sz="quarter" idx="12"/>
          </p:nvPr>
        </p:nvSpPr>
        <p:spPr/>
        <p:txBody>
          <a:bodyPr/>
          <a:lstStyle/>
          <a:p>
            <a:fld id="{6F7DE924-0CB7-4923-9D5D-FBCF8D229D9B}" type="slidenum">
              <a:rPr lang="en-US" smtClean="0"/>
              <a:t>‹#›</a:t>
            </a:fld>
            <a:endParaRPr lang="en-US"/>
          </a:p>
        </p:txBody>
      </p:sp>
    </p:spTree>
    <p:extLst>
      <p:ext uri="{BB962C8B-B14F-4D97-AF65-F5344CB8AC3E}">
        <p14:creationId xmlns:p14="http://schemas.microsoft.com/office/powerpoint/2010/main" val="507335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A66DE5-2A41-4F88-A5AF-887671077F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B2A821C-F3E2-44D7-AB7F-48484FC4A0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A34D80-6DCA-47A5-9FC5-FCD1124CF7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1ABE4B-8341-462A-BDA2-92107365D947}" type="datetimeFigureOut">
              <a:rPr lang="en-US" smtClean="0"/>
              <a:t>4/12/19</a:t>
            </a:fld>
            <a:endParaRPr lang="en-US"/>
          </a:p>
        </p:txBody>
      </p:sp>
      <p:sp>
        <p:nvSpPr>
          <p:cNvPr id="5" name="Footer Placeholder 4">
            <a:extLst>
              <a:ext uri="{FF2B5EF4-FFF2-40B4-BE49-F238E27FC236}">
                <a16:creationId xmlns:a16="http://schemas.microsoft.com/office/drawing/2014/main" id="{B36A24D6-1904-4549-88ED-4904C697AB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01C3031-5908-484A-8825-43F5824DCD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7DE924-0CB7-4923-9D5D-FBCF8D229D9B}" type="slidenum">
              <a:rPr lang="en-US" smtClean="0"/>
              <a:t>‹#›</a:t>
            </a:fld>
            <a:endParaRPr lang="en-US"/>
          </a:p>
        </p:txBody>
      </p:sp>
    </p:spTree>
    <p:extLst>
      <p:ext uri="{BB962C8B-B14F-4D97-AF65-F5344CB8AC3E}">
        <p14:creationId xmlns:p14="http://schemas.microsoft.com/office/powerpoint/2010/main" val="259900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hyperlink" Target="http://www.ourcommons.ca/Content/Committee/421/INDU/Brief/BR10271271/br-external/MartinHeather-e.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creativecommons.org/licenses/by-nc/2.0/" TargetMode="External"/><Relationship Id="rId5" Type="http://schemas.openxmlformats.org/officeDocument/2006/relationships/hyperlink" Target="https://www.flickr.com/photos/kewing/" TargetMode="External"/><Relationship Id="rId4" Type="http://schemas.openxmlformats.org/officeDocument/2006/relationships/hyperlink" Target="https://flic.kr/p/Wq5pY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creativecommons.org/licenses/by-nc/2.0/" TargetMode="External"/><Relationship Id="rId4" Type="http://schemas.openxmlformats.org/officeDocument/2006/relationships/hyperlink" Target="https://flic.kr/p/BMxn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 name="Rectangle 55">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48D1193-89A0-474C-ACEB-83E36796F9A8}"/>
              </a:ext>
            </a:extLst>
          </p:cNvPr>
          <p:cNvSpPr>
            <a:spLocks noGrp="1"/>
          </p:cNvSpPr>
          <p:nvPr>
            <p:ph type="ctrTitle"/>
          </p:nvPr>
        </p:nvSpPr>
        <p:spPr>
          <a:xfrm>
            <a:off x="838199" y="4525347"/>
            <a:ext cx="6801321" cy="1737360"/>
          </a:xfrm>
        </p:spPr>
        <p:txBody>
          <a:bodyPr anchor="ctr">
            <a:normAutofit/>
          </a:bodyPr>
          <a:lstStyle/>
          <a:p>
            <a:pPr algn="r"/>
            <a:r>
              <a:rPr lang="en-US" sz="3800">
                <a:ln w="0"/>
                <a:effectLst>
                  <a:outerShdw blurRad="38100" dist="25400" dir="5400000" algn="ctr" rotWithShape="0">
                    <a:srgbClr val="6E747A">
                      <a:alpha val="43000"/>
                    </a:srgbClr>
                  </a:outerShdw>
                </a:effectLst>
              </a:rPr>
              <a:t>Accessible Copying and Copyright: </a:t>
            </a:r>
            <a:br>
              <a:rPr lang="en-US" sz="3800" b="1"/>
            </a:br>
            <a:r>
              <a:rPr lang="en-US" sz="3800">
                <a:ln w="0"/>
                <a:effectLst>
                  <a:outerShdw blurRad="38100" dist="25400" dir="5400000" algn="ctr" rotWithShape="0">
                    <a:srgbClr val="6E747A">
                      <a:alpha val="43000"/>
                    </a:srgbClr>
                  </a:outerShdw>
                </a:effectLst>
              </a:rPr>
              <a:t>Section 32 and the Copyright Act Review</a:t>
            </a:r>
            <a:endParaRPr lang="en-US" sz="3800"/>
          </a:p>
        </p:txBody>
      </p:sp>
      <p:sp>
        <p:nvSpPr>
          <p:cNvPr id="3" name="Subtitle 2">
            <a:extLst>
              <a:ext uri="{FF2B5EF4-FFF2-40B4-BE49-F238E27FC236}">
                <a16:creationId xmlns:a16="http://schemas.microsoft.com/office/drawing/2014/main" id="{57F4D81E-7103-4614-98FF-97BBED18A297}"/>
              </a:ext>
            </a:extLst>
          </p:cNvPr>
          <p:cNvSpPr>
            <a:spLocks noGrp="1"/>
          </p:cNvSpPr>
          <p:nvPr>
            <p:ph type="subTitle" idx="1"/>
          </p:nvPr>
        </p:nvSpPr>
        <p:spPr>
          <a:xfrm>
            <a:off x="7961258" y="4525347"/>
            <a:ext cx="3258675" cy="1737360"/>
          </a:xfrm>
        </p:spPr>
        <p:txBody>
          <a:bodyPr anchor="ctr">
            <a:normAutofit/>
          </a:bodyPr>
          <a:lstStyle/>
          <a:p>
            <a:pPr algn="l">
              <a:spcBef>
                <a:spcPts val="0"/>
              </a:spcBef>
              <a:spcAft>
                <a:spcPts val="600"/>
              </a:spcAft>
            </a:pPr>
            <a:r>
              <a:rPr lang="en-US" sz="2000"/>
              <a:t>Heather Martin</a:t>
            </a:r>
          </a:p>
          <a:p>
            <a:pPr algn="l">
              <a:spcBef>
                <a:spcPts val="0"/>
              </a:spcBef>
              <a:spcAft>
                <a:spcPts val="600"/>
              </a:spcAft>
            </a:pPr>
            <a:r>
              <a:rPr lang="en-US" sz="2000"/>
              <a:t>Copyright Officer &amp; Manager, E-Learning &amp; Reserves</a:t>
            </a:r>
          </a:p>
          <a:p>
            <a:pPr algn="l">
              <a:spcBef>
                <a:spcPts val="0"/>
              </a:spcBef>
              <a:spcAft>
                <a:spcPts val="600"/>
              </a:spcAft>
            </a:pPr>
            <a:r>
              <a:rPr lang="en-US" sz="2000"/>
              <a:t>University of Guelph</a:t>
            </a:r>
          </a:p>
        </p:txBody>
      </p:sp>
      <p:sp>
        <p:nvSpPr>
          <p:cNvPr id="58" name="Oval 57">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Oval 59">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Oval 61">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Freeform: Shape 63">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66" name="Straight Connector 65">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032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cludes the CNIB logo and the header of the submission made by CNIB to the Copyright Review committee." title="CNIB Submission to Copyright Act Review"/>
          <p:cNvPicPr>
            <a:picLocks noGrp="1" noChangeAspect="1"/>
          </p:cNvPicPr>
          <p:nvPr>
            <p:ph idx="1"/>
          </p:nvPr>
        </p:nvPicPr>
        <p:blipFill rotWithShape="1">
          <a:blip r:embed="rId3"/>
          <a:srcRect t="7769"/>
          <a:stretch/>
        </p:blipFill>
        <p:spPr>
          <a:xfrm>
            <a:off x="1271337" y="914400"/>
            <a:ext cx="9363075" cy="2046913"/>
          </a:xfrm>
          <a:prstGeom prst="rect">
            <a:avLst/>
          </a:prstGeom>
        </p:spPr>
      </p:pic>
      <p:pic>
        <p:nvPicPr>
          <p:cNvPr id="5" name="Picture 4" descr="The logo of the Ontario Council of University Libraries." title="OCUL logo"/>
          <p:cNvPicPr>
            <a:picLocks noChangeAspect="1"/>
          </p:cNvPicPr>
          <p:nvPr/>
        </p:nvPicPr>
        <p:blipFill>
          <a:blip r:embed="rId4"/>
          <a:stretch>
            <a:fillRect/>
          </a:stretch>
        </p:blipFill>
        <p:spPr>
          <a:xfrm>
            <a:off x="1393407" y="3805989"/>
            <a:ext cx="4143375" cy="1981200"/>
          </a:xfrm>
          <a:prstGeom prst="rect">
            <a:avLst/>
          </a:prstGeom>
        </p:spPr>
      </p:pic>
      <p:sp>
        <p:nvSpPr>
          <p:cNvPr id="8" name="TextBox 7"/>
          <p:cNvSpPr txBox="1"/>
          <p:nvPr/>
        </p:nvSpPr>
        <p:spPr>
          <a:xfrm>
            <a:off x="6220045" y="4242591"/>
            <a:ext cx="4976037" cy="1107996"/>
          </a:xfrm>
          <a:prstGeom prst="rect">
            <a:avLst/>
          </a:prstGeom>
          <a:noFill/>
        </p:spPr>
        <p:txBody>
          <a:bodyPr wrap="square" rtlCol="0">
            <a:spAutoFit/>
          </a:bodyPr>
          <a:lstStyle/>
          <a:p>
            <a:r>
              <a:rPr lang="en-CA" sz="2400" b="1" dirty="0">
                <a:latin typeface="Arial" panose="020B0604020202020204" pitchFamily="34" charset="0"/>
                <a:cs typeface="Arial" panose="020B0604020202020204" pitchFamily="34" charset="0"/>
              </a:rPr>
              <a:t>OCUL Video Community</a:t>
            </a:r>
          </a:p>
          <a:p>
            <a:endParaRPr lang="en-CA" dirty="0">
              <a:latin typeface="Arial" panose="020B0604020202020204" pitchFamily="34" charset="0"/>
              <a:cs typeface="Arial" panose="020B0604020202020204" pitchFamily="34" charset="0"/>
            </a:endParaRPr>
          </a:p>
          <a:p>
            <a:r>
              <a:rPr lang="en-CA" sz="2400" b="1" dirty="0">
                <a:latin typeface="Arial" panose="020B0604020202020204" pitchFamily="34" charset="0"/>
                <a:cs typeface="Arial" panose="020B0604020202020204" pitchFamily="34" charset="0"/>
              </a:rPr>
              <a:t>OCUL Accessibility Community </a:t>
            </a:r>
          </a:p>
        </p:txBody>
      </p:sp>
    </p:spTree>
    <p:extLst>
      <p:ext uri="{BB962C8B-B14F-4D97-AF65-F5344CB8AC3E}">
        <p14:creationId xmlns:p14="http://schemas.microsoft.com/office/powerpoint/2010/main" val="1864512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 name="Rectangle 40">
            <a:extLst>
              <a:ext uri="{FF2B5EF4-FFF2-40B4-BE49-F238E27FC236}">
                <a16:creationId xmlns:a16="http://schemas.microsoft.com/office/drawing/2014/main" id="{E4F9F79B-A093-478E-96B5-EE02BC93A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0079" y="4526280"/>
            <a:ext cx="7410681" cy="1737360"/>
          </a:xfrm>
        </p:spPr>
        <p:txBody>
          <a:bodyPr>
            <a:normAutofit/>
          </a:bodyPr>
          <a:lstStyle/>
          <a:p>
            <a:r>
              <a:rPr lang="en-CA" sz="4800" dirty="0"/>
              <a:t>OCUL Accessibility Community Submission</a:t>
            </a:r>
          </a:p>
        </p:txBody>
      </p:sp>
      <p:sp>
        <p:nvSpPr>
          <p:cNvPr id="3" name="Content Placeholder 2"/>
          <p:cNvSpPr>
            <a:spLocks noGrp="1"/>
          </p:cNvSpPr>
          <p:nvPr>
            <p:ph idx="1"/>
          </p:nvPr>
        </p:nvSpPr>
        <p:spPr>
          <a:xfrm>
            <a:off x="640080" y="595293"/>
            <a:ext cx="5676637" cy="3463951"/>
          </a:xfrm>
        </p:spPr>
        <p:txBody>
          <a:bodyPr anchor="ctr">
            <a:normAutofit/>
          </a:bodyPr>
          <a:lstStyle/>
          <a:p>
            <a:r>
              <a:rPr lang="en-CA" sz="1800" dirty="0"/>
              <a:t>Single focus: remove limitation on cinematographic works</a:t>
            </a:r>
          </a:p>
          <a:p>
            <a:r>
              <a:rPr lang="en-CA" sz="1800" dirty="0"/>
              <a:t>Submission included:</a:t>
            </a:r>
          </a:p>
          <a:p>
            <a:pPr lvl="1"/>
            <a:r>
              <a:rPr lang="en-CA" sz="1800" dirty="0"/>
              <a:t>Details of AODA requirements for libraries of educational institutions</a:t>
            </a:r>
          </a:p>
          <a:p>
            <a:pPr lvl="1"/>
            <a:r>
              <a:rPr lang="en-CA" sz="1800" dirty="0"/>
              <a:t>Challenges of providing accessible formats for video</a:t>
            </a:r>
          </a:p>
          <a:p>
            <a:pPr lvl="1"/>
            <a:r>
              <a:rPr lang="en-CA" sz="1800" dirty="0"/>
              <a:t>Case study illustrating how a university student with a perceptual disability is disadvantaged by cinematographic limitation</a:t>
            </a:r>
          </a:p>
          <a:p>
            <a:pPr lvl="1"/>
            <a:endParaRPr lang="en-CA" sz="1800" dirty="0"/>
          </a:p>
        </p:txBody>
      </p:sp>
      <p:sp>
        <p:nvSpPr>
          <p:cNvPr id="57" name="Freeform: Shape 42">
            <a:extLst>
              <a:ext uri="{FF2B5EF4-FFF2-40B4-BE49-F238E27FC236}">
                <a16:creationId xmlns:a16="http://schemas.microsoft.com/office/drawing/2014/main" id="{11394CD8-BD30-4B74-86F4-51FDF33834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8" name="Straight Connector 44">
            <a:extLst>
              <a:ext uri="{FF2B5EF4-FFF2-40B4-BE49-F238E27FC236}">
                <a16:creationId xmlns:a16="http://schemas.microsoft.com/office/drawing/2014/main" id="{D4C22394-EBC2-4FAF-A555-6C02D589E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1508760" y="3431556"/>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Oval 46">
            <a:extLst>
              <a:ext uri="{FF2B5EF4-FFF2-40B4-BE49-F238E27FC236}">
                <a16:creationId xmlns:a16="http://schemas.microsoft.com/office/drawing/2014/main" id="{F7194F93-1F71-4A70-9DF1-28F183771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32897" y="5004581"/>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Oval 48">
            <a:extLst>
              <a:ext uri="{FF2B5EF4-FFF2-40B4-BE49-F238E27FC236}">
                <a16:creationId xmlns:a16="http://schemas.microsoft.com/office/drawing/2014/main" id="{9BBC0C84-DC2A-43AE-9576-0A44295E8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63725" y="4865965"/>
            <a:ext cx="293695" cy="293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Rectangle 45">
            <a:extLst>
              <a:ext uri="{FF2B5EF4-FFF2-40B4-BE49-F238E27FC236}">
                <a16:creationId xmlns:a16="http://schemas.microsoft.com/office/drawing/2014/main" id="{75FC5614-3CC6-436B-A3FB-31FA7DD43345}"/>
              </a:ext>
            </a:extLst>
          </p:cNvPr>
          <p:cNvSpPr/>
          <p:nvPr/>
        </p:nvSpPr>
        <p:spPr>
          <a:xfrm>
            <a:off x="160692" y="6160710"/>
            <a:ext cx="7999412" cy="400110"/>
          </a:xfrm>
          <a:prstGeom prst="rect">
            <a:avLst/>
          </a:prstGeom>
        </p:spPr>
        <p:txBody>
          <a:bodyPr wrap="square">
            <a:spAutoFit/>
          </a:bodyPr>
          <a:lstStyle/>
          <a:p>
            <a:pPr lvl="1"/>
            <a:r>
              <a:rPr lang="en-CA" sz="2000" dirty="0">
                <a:hlinkClick r:id="rId2"/>
              </a:rPr>
              <a:t>Link to submission of the OCUL Accessibility Community members.</a:t>
            </a:r>
            <a:endParaRPr lang="en-CA" sz="2000" dirty="0"/>
          </a:p>
        </p:txBody>
      </p:sp>
    </p:spTree>
    <p:extLst>
      <p:ext uri="{BB962C8B-B14F-4D97-AF65-F5344CB8AC3E}">
        <p14:creationId xmlns:p14="http://schemas.microsoft.com/office/powerpoint/2010/main" val="25812372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1AEB8A9-B768-4E30-BA55-D919E6687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Content Placeholder 6"/>
          <p:cNvSpPr>
            <a:spLocks noGrp="1"/>
          </p:cNvSpPr>
          <p:nvPr>
            <p:ph idx="1"/>
          </p:nvPr>
        </p:nvSpPr>
        <p:spPr>
          <a:xfrm>
            <a:off x="4707709" y="2982686"/>
            <a:ext cx="6848715" cy="3724084"/>
          </a:xfrm>
        </p:spPr>
        <p:txBody>
          <a:bodyPr anchor="ctr">
            <a:normAutofit/>
          </a:bodyPr>
          <a:lstStyle/>
          <a:p>
            <a:pPr marL="0" indent="0">
              <a:lnSpc>
                <a:spcPct val="100000"/>
              </a:lnSpc>
              <a:buNone/>
            </a:pPr>
            <a:r>
              <a:rPr lang="en-CA" sz="2400" dirty="0"/>
              <a:t>“Currently, Section 32 (1) of the Copyright Act </a:t>
            </a:r>
            <a:r>
              <a:rPr lang="en-CA" sz="2400" dirty="0">
                <a:solidFill>
                  <a:srgbClr val="0070C0"/>
                </a:solidFill>
              </a:rPr>
              <a:t>does not provide a technologically neutral exception for providing alternate format materials</a:t>
            </a:r>
            <a:r>
              <a:rPr lang="en-CA" sz="2400" dirty="0"/>
              <a:t> for people with perceptual disabilities. We recommend </a:t>
            </a:r>
            <a:r>
              <a:rPr lang="en-CA" sz="2400" dirty="0">
                <a:solidFill>
                  <a:srgbClr val="0070C0"/>
                </a:solidFill>
              </a:rPr>
              <a:t>removing the limitation on reproducing cinematographic works</a:t>
            </a:r>
            <a:r>
              <a:rPr lang="en-CA" sz="2400" dirty="0"/>
              <a:t>, in order to facilitate captioning, video description, or any other acts required to make a cinematographic work accessible to a person with a perceptual disability.” </a:t>
            </a:r>
          </a:p>
          <a:p>
            <a:pPr marL="0" indent="0">
              <a:buNone/>
            </a:pPr>
            <a:endParaRPr lang="en-CA" sz="2000" dirty="0"/>
          </a:p>
        </p:txBody>
      </p:sp>
      <p:pic>
        <p:nvPicPr>
          <p:cNvPr id="3" name="Picture 2">
            <a:extLst>
              <a:ext uri="{FF2B5EF4-FFF2-40B4-BE49-F238E27FC236}">
                <a16:creationId xmlns:a16="http://schemas.microsoft.com/office/drawing/2014/main" id="{A6FDA16C-2AAC-4217-9136-6326B31B0BA5}"/>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9756" r="8312"/>
          <a:stretch/>
        </p:blipFill>
        <p:spPr>
          <a:xfrm>
            <a:off x="-10001" y="0"/>
            <a:ext cx="4214141" cy="6858000"/>
          </a:xfrm>
          <a:prstGeom prst="rect">
            <a:avLst/>
          </a:prstGeom>
        </p:spPr>
      </p:pic>
      <p:pic>
        <p:nvPicPr>
          <p:cNvPr id="5" name="Picture 4" descr="Shows title of the brief: Submission to the Standing Committee on Industry, Science and Technology, on the 2018 Statutory Review of the Copyright Act, submitted by concerned members of the Ontario Council of University Libraries Accessibility Community." title="Image of Brief Submitted to Copyright Review"/>
          <p:cNvPicPr>
            <a:picLocks noChangeAspect="1"/>
          </p:cNvPicPr>
          <p:nvPr/>
        </p:nvPicPr>
        <p:blipFill>
          <a:blip r:embed="rId4"/>
          <a:stretch>
            <a:fillRect/>
          </a:stretch>
        </p:blipFill>
        <p:spPr>
          <a:xfrm>
            <a:off x="2518308" y="346642"/>
            <a:ext cx="6894236" cy="208550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66447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4" name="Rectangle 53">
            <a:extLst>
              <a:ext uri="{FF2B5EF4-FFF2-40B4-BE49-F238E27FC236}">
                <a16:creationId xmlns:a16="http://schemas.microsoft.com/office/drawing/2014/main" id="{D4C3103B-AE2E-41DA-8805-65F1A948FD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Freeform: Shape 55">
            <a:extLst>
              <a:ext uri="{FF2B5EF4-FFF2-40B4-BE49-F238E27FC236}">
                <a16:creationId xmlns:a16="http://schemas.microsoft.com/office/drawing/2014/main" id="{E3BC0C31-69A7-4200-9AFE-927230E1E0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30410"/>
            <a:ext cx="7005134" cy="4827590"/>
          </a:xfrm>
          <a:custGeom>
            <a:avLst/>
            <a:gdLst>
              <a:gd name="connsiteX0" fmla="*/ 1974535 w 7005134"/>
              <a:gd name="connsiteY0" fmla="*/ 0 h 4827590"/>
              <a:gd name="connsiteX1" fmla="*/ 7003848 w 7005134"/>
              <a:gd name="connsiteY1" fmla="*/ 4776721 h 4827590"/>
              <a:gd name="connsiteX2" fmla="*/ 7005134 w 7005134"/>
              <a:gd name="connsiteY2" fmla="*/ 4827590 h 4827590"/>
              <a:gd name="connsiteX3" fmla="*/ 0 w 7005134"/>
              <a:gd name="connsiteY3" fmla="*/ 4827590 h 4827590"/>
              <a:gd name="connsiteX4" fmla="*/ 0 w 7005134"/>
              <a:gd name="connsiteY4" fmla="*/ 402231 h 4827590"/>
              <a:gd name="connsiteX5" fmla="*/ 14349 w 7005134"/>
              <a:gd name="connsiteY5" fmla="*/ 395744 h 4827590"/>
              <a:gd name="connsiteX6" fmla="*/ 1974535 w 7005134"/>
              <a:gd name="connsiteY6" fmla="*/ 0 h 4827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134" h="4827590">
                <a:moveTo>
                  <a:pt x="1974535" y="0"/>
                </a:moveTo>
                <a:cubicBezTo>
                  <a:pt x="4668853" y="0"/>
                  <a:pt x="6868971" y="2115921"/>
                  <a:pt x="7003848" y="4776721"/>
                </a:cubicBezTo>
                <a:lnTo>
                  <a:pt x="7005134" y="4827590"/>
                </a:lnTo>
                <a:lnTo>
                  <a:pt x="0" y="4827590"/>
                </a:lnTo>
                <a:lnTo>
                  <a:pt x="0" y="402231"/>
                </a:lnTo>
                <a:lnTo>
                  <a:pt x="14349" y="395744"/>
                </a:lnTo>
                <a:cubicBezTo>
                  <a:pt x="616832" y="140915"/>
                  <a:pt x="1279227" y="0"/>
                  <a:pt x="1974535" y="0"/>
                </a:cubicBez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1158240" y="4894262"/>
            <a:ext cx="10307952" cy="1325563"/>
          </a:xfrm>
        </p:spPr>
        <p:txBody>
          <a:bodyPr>
            <a:normAutofit/>
          </a:bodyPr>
          <a:lstStyle/>
          <a:p>
            <a:r>
              <a:rPr lang="en-CA"/>
              <a:t>What next?</a:t>
            </a:r>
          </a:p>
        </p:txBody>
      </p:sp>
      <p:sp>
        <p:nvSpPr>
          <p:cNvPr id="3" name="Content Placeholder 2"/>
          <p:cNvSpPr>
            <a:spLocks noGrp="1"/>
          </p:cNvSpPr>
          <p:nvPr>
            <p:ph idx="1"/>
          </p:nvPr>
        </p:nvSpPr>
        <p:spPr>
          <a:xfrm>
            <a:off x="1272540" y="623652"/>
            <a:ext cx="6484094" cy="3382247"/>
          </a:xfrm>
        </p:spPr>
        <p:txBody>
          <a:bodyPr anchor="ctr">
            <a:normAutofit/>
          </a:bodyPr>
          <a:lstStyle/>
          <a:p>
            <a:r>
              <a:rPr lang="en-CA" sz="2400" dirty="0"/>
              <a:t>Committee will review submissions</a:t>
            </a:r>
          </a:p>
          <a:p>
            <a:r>
              <a:rPr lang="en-CA" sz="2400" dirty="0"/>
              <a:t>Committee’s report, including recommendations for changes to the Act, expected in a few months.</a:t>
            </a:r>
          </a:p>
          <a:p>
            <a:r>
              <a:rPr lang="en-CA" sz="2400" dirty="0"/>
              <a:t>Changes before next election?</a:t>
            </a:r>
          </a:p>
        </p:txBody>
      </p:sp>
      <p:cxnSp>
        <p:nvCxnSpPr>
          <p:cNvPr id="58" name="Straight Connector 57">
            <a:extLst>
              <a:ext uri="{FF2B5EF4-FFF2-40B4-BE49-F238E27FC236}">
                <a16:creationId xmlns:a16="http://schemas.microsoft.com/office/drawing/2014/main" id="{45B5AFC7-2F07-4F7B-9151-E45D7548D8F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72540" y="4450080"/>
            <a:ext cx="1234440"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0" name="Oval 59">
            <a:extLst>
              <a:ext uri="{FF2B5EF4-FFF2-40B4-BE49-F238E27FC236}">
                <a16:creationId xmlns:a16="http://schemas.microsoft.com/office/drawing/2014/main" id="{CB1340FC-C4E2-4CD5-9BCA-7A022E8B49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4348" y="999969"/>
            <a:ext cx="3444236" cy="3444236"/>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5336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207EECE6-0A91-4F3E-BA16-1A79F19A209E}"/>
              </a:ext>
            </a:extLst>
          </p:cNvPr>
          <p:cNvSpPr>
            <a:spLocks noGrp="1"/>
          </p:cNvSpPr>
          <p:nvPr>
            <p:ph type="title"/>
          </p:nvPr>
        </p:nvSpPr>
        <p:spPr>
          <a:xfrm>
            <a:off x="838199" y="4525347"/>
            <a:ext cx="6801321" cy="1737360"/>
          </a:xfrm>
        </p:spPr>
        <p:txBody>
          <a:bodyPr vert="horz" lIns="91440" tIns="45720" rIns="91440" bIns="45720" rtlCol="0" anchor="ctr">
            <a:normAutofit/>
          </a:bodyPr>
          <a:lstStyle/>
          <a:p>
            <a:pPr algn="r"/>
            <a:r>
              <a:rPr lang="en-US" sz="6000" kern="1200">
                <a:solidFill>
                  <a:schemeClr val="tx1"/>
                </a:solidFill>
                <a:latin typeface="+mj-lt"/>
                <a:ea typeface="+mj-ea"/>
                <a:cs typeface="+mj-cs"/>
              </a:rPr>
              <a:t>Questions?</a:t>
            </a:r>
          </a:p>
        </p:txBody>
      </p:sp>
      <p:sp>
        <p:nvSpPr>
          <p:cNvPr id="12" name="Oval 11">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0" name="Straight Connector 19">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2162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3" name="Rectangle 54">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535496" y="826017"/>
            <a:ext cx="6306328" cy="1104675"/>
          </a:xfrm>
        </p:spPr>
        <p:txBody>
          <a:bodyPr>
            <a:normAutofit fontScale="90000"/>
          </a:bodyPr>
          <a:lstStyle/>
          <a:p>
            <a:r>
              <a:rPr lang="en-CA" dirty="0">
                <a:solidFill>
                  <a:schemeClr val="accent1"/>
                </a:solidFill>
              </a:rPr>
              <a:t>Copyright: barrier to accessibility?</a:t>
            </a:r>
          </a:p>
        </p:txBody>
      </p:sp>
      <p:cxnSp>
        <p:nvCxnSpPr>
          <p:cNvPr id="64" name="Straight Connector 56">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520E5D1A-D7CA-477E-8847-7F45D90B40F6}"/>
              </a:ext>
            </a:extLst>
          </p:cNvPr>
          <p:cNvSpPr>
            <a:spLocks noGrp="1"/>
          </p:cNvSpPr>
          <p:nvPr>
            <p:ph idx="1"/>
          </p:nvPr>
        </p:nvSpPr>
        <p:spPr>
          <a:xfrm>
            <a:off x="5535496" y="1977938"/>
            <a:ext cx="5872201" cy="3408101"/>
          </a:xfrm>
        </p:spPr>
        <p:txBody>
          <a:bodyPr anchor="ctr">
            <a:normAutofit/>
          </a:bodyPr>
          <a:lstStyle/>
          <a:p>
            <a:pPr marL="0" indent="0">
              <a:buNone/>
            </a:pPr>
            <a:endParaRPr lang="en-US" sz="2400" dirty="0"/>
          </a:p>
          <a:p>
            <a:pPr marL="0" indent="0">
              <a:lnSpc>
                <a:spcPct val="100000"/>
              </a:lnSpc>
              <a:buNone/>
            </a:pPr>
            <a:r>
              <a:rPr lang="en-US" sz="2400" dirty="0"/>
              <a:t>Copyright protects works in all formats</a:t>
            </a:r>
          </a:p>
          <a:p>
            <a:pPr marL="0" indent="0">
              <a:lnSpc>
                <a:spcPct val="100000"/>
              </a:lnSpc>
              <a:buNone/>
            </a:pPr>
            <a:r>
              <a:rPr lang="en-US" sz="2400" dirty="0"/>
              <a:t>Protects copyright owners from unauthorized use of their works</a:t>
            </a:r>
          </a:p>
          <a:p>
            <a:pPr marL="0" indent="0">
              <a:lnSpc>
                <a:spcPct val="100000"/>
              </a:lnSpc>
              <a:buNone/>
            </a:pPr>
            <a:r>
              <a:rPr lang="en-US" sz="2400" dirty="0"/>
              <a:t>Term of copyright: Life + 50 (soon 70)</a:t>
            </a:r>
          </a:p>
          <a:p>
            <a:pPr marL="0" indent="0">
              <a:lnSpc>
                <a:spcPct val="100000"/>
              </a:lnSpc>
              <a:buNone/>
            </a:pPr>
            <a:r>
              <a:rPr lang="en-US" sz="2400" dirty="0"/>
              <a:t>Without authorization, reproduction requires permission, and sometimes payment</a:t>
            </a:r>
          </a:p>
          <a:p>
            <a:pPr marL="0" indent="0">
              <a:buNone/>
            </a:pPr>
            <a:endParaRPr lang="en-US" sz="2400" dirty="0"/>
          </a:p>
        </p:txBody>
      </p:sp>
      <p:sp>
        <p:nvSpPr>
          <p:cNvPr id="4" name="Rectangle 3">
            <a:extLst>
              <a:ext uri="{FF2B5EF4-FFF2-40B4-BE49-F238E27FC236}">
                <a16:creationId xmlns:a16="http://schemas.microsoft.com/office/drawing/2014/main" id="{386665F7-1EDC-4F46-A88E-6DC5342A6752}"/>
              </a:ext>
            </a:extLst>
          </p:cNvPr>
          <p:cNvSpPr/>
          <p:nvPr/>
        </p:nvSpPr>
        <p:spPr>
          <a:xfrm>
            <a:off x="5535496" y="5386039"/>
            <a:ext cx="5644130" cy="830997"/>
          </a:xfrm>
          <a:prstGeom prst="rect">
            <a:avLst/>
          </a:prstGeom>
        </p:spPr>
        <p:txBody>
          <a:bodyPr wrap="square">
            <a:spAutoFit/>
          </a:bodyPr>
          <a:lstStyle/>
          <a:p>
            <a:r>
              <a:rPr lang="en-US" sz="2400" dirty="0">
                <a:solidFill>
                  <a:srgbClr val="0070C0"/>
                </a:solidFill>
              </a:rPr>
              <a:t>Making accessible format copies = need to think about copyright!</a:t>
            </a:r>
          </a:p>
        </p:txBody>
      </p:sp>
      <p:pic>
        <p:nvPicPr>
          <p:cNvPr id="7" name="Picture 6">
            <a:extLst>
              <a:ext uri="{FF2B5EF4-FFF2-40B4-BE49-F238E27FC236}">
                <a16:creationId xmlns:a16="http://schemas.microsoft.com/office/drawing/2014/main" id="{ED961C76-AB70-476D-8B97-4127E21C721C}"/>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r="55110" b="4896"/>
          <a:stretch/>
        </p:blipFill>
        <p:spPr>
          <a:xfrm>
            <a:off x="215211" y="320040"/>
            <a:ext cx="4629475" cy="6217920"/>
          </a:xfrm>
          <a:prstGeom prst="rect">
            <a:avLst/>
          </a:prstGeom>
        </p:spPr>
      </p:pic>
      <p:sp>
        <p:nvSpPr>
          <p:cNvPr id="9" name="TextBox 8">
            <a:extLst>
              <a:ext uri="{FF2B5EF4-FFF2-40B4-BE49-F238E27FC236}">
                <a16:creationId xmlns:a16="http://schemas.microsoft.com/office/drawing/2014/main" id="{70807EAE-6CEE-4546-B378-4A7AD752EABE}"/>
              </a:ext>
            </a:extLst>
          </p:cNvPr>
          <p:cNvSpPr txBox="1"/>
          <p:nvPr/>
        </p:nvSpPr>
        <p:spPr>
          <a:xfrm>
            <a:off x="413658" y="6488668"/>
            <a:ext cx="3082382" cy="307777"/>
          </a:xfrm>
          <a:prstGeom prst="rect">
            <a:avLst/>
          </a:prstGeom>
          <a:noFill/>
        </p:spPr>
        <p:txBody>
          <a:bodyPr wrap="none" rtlCol="0">
            <a:spAutoFit/>
          </a:bodyPr>
          <a:lstStyle/>
          <a:p>
            <a:r>
              <a:rPr lang="en-US" sz="1400" dirty="0">
                <a:hlinkClick r:id="rId4">
                  <a:extLst>
                    <a:ext uri="{A12FA001-AC4F-418D-AE19-62706E023703}">
                      <ahyp:hlinkClr xmlns:ahyp="http://schemas.microsoft.com/office/drawing/2018/hyperlinkcolor" val="tx"/>
                    </a:ext>
                  </a:extLst>
                </a:hlinkClick>
              </a:rPr>
              <a:t>Dry stone wall </a:t>
            </a:r>
            <a:r>
              <a:rPr lang="en-US" sz="1400" dirty="0"/>
              <a:t>by </a:t>
            </a:r>
            <a:r>
              <a:rPr lang="en-US" sz="1400" dirty="0">
                <a:hlinkClick r:id="rId5">
                  <a:extLst>
                    <a:ext uri="{A12FA001-AC4F-418D-AE19-62706E023703}">
                      <ahyp:hlinkClr xmlns:ahyp="http://schemas.microsoft.com/office/drawing/2018/hyperlinkcolor" val="tx"/>
                    </a:ext>
                  </a:extLst>
                </a:hlinkClick>
              </a:rPr>
              <a:t>Keith Ewing</a:t>
            </a:r>
            <a:r>
              <a:rPr lang="en-US" sz="1400" dirty="0"/>
              <a:t>, </a:t>
            </a:r>
            <a:r>
              <a:rPr lang="en-US" sz="1400" dirty="0">
                <a:hlinkClick r:id="rId6">
                  <a:extLst>
                    <a:ext uri="{A12FA001-AC4F-418D-AE19-62706E023703}">
                      <ahyp:hlinkClr xmlns:ahyp="http://schemas.microsoft.com/office/drawing/2018/hyperlinkcolor" val="tx"/>
                    </a:ext>
                  </a:extLst>
                </a:hlinkClick>
              </a:rPr>
              <a:t>CC BY NC</a:t>
            </a:r>
            <a:endParaRPr lang="en-US" sz="1400" dirty="0"/>
          </a:p>
        </p:txBody>
      </p:sp>
    </p:spTree>
    <p:extLst>
      <p:ext uri="{BB962C8B-B14F-4D97-AF65-F5344CB8AC3E}">
        <p14:creationId xmlns:p14="http://schemas.microsoft.com/office/powerpoint/2010/main" val="1574451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 name="Rectangle 58">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7DCABAB-2EE4-42A1-A190-B0AE4D78A3F4}"/>
              </a:ext>
            </a:extLst>
          </p:cNvPr>
          <p:cNvSpPr>
            <a:spLocks noGrp="1"/>
          </p:cNvSpPr>
          <p:nvPr>
            <p:ph type="title"/>
          </p:nvPr>
        </p:nvSpPr>
        <p:spPr>
          <a:xfrm>
            <a:off x="838200" y="963877"/>
            <a:ext cx="3494362" cy="4930246"/>
          </a:xfrm>
        </p:spPr>
        <p:txBody>
          <a:bodyPr>
            <a:normAutofit/>
          </a:bodyPr>
          <a:lstStyle/>
          <a:p>
            <a:pPr algn="r"/>
            <a:r>
              <a:rPr lang="en-US">
                <a:solidFill>
                  <a:schemeClr val="accent1"/>
                </a:solidFill>
              </a:rPr>
              <a:t>Copyright Act exceptions</a:t>
            </a:r>
          </a:p>
        </p:txBody>
      </p:sp>
      <p:cxnSp>
        <p:nvCxnSpPr>
          <p:cNvPr id="61" name="Straight Connector 60">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167D301-1DD9-4C3C-A44F-7CAFD0844F30}"/>
              </a:ext>
            </a:extLst>
          </p:cNvPr>
          <p:cNvSpPr>
            <a:spLocks noGrp="1"/>
          </p:cNvSpPr>
          <p:nvPr>
            <p:ph idx="1"/>
          </p:nvPr>
        </p:nvSpPr>
        <p:spPr>
          <a:xfrm>
            <a:off x="4976031" y="963877"/>
            <a:ext cx="6377769" cy="4930246"/>
          </a:xfrm>
        </p:spPr>
        <p:txBody>
          <a:bodyPr anchor="ctr">
            <a:normAutofit/>
          </a:bodyPr>
          <a:lstStyle/>
          <a:p>
            <a:r>
              <a:rPr lang="en-US" sz="2400" dirty="0"/>
              <a:t>Exceptions to the rights of copyright owners</a:t>
            </a:r>
            <a:endParaRPr lang="en-US" sz="2400"/>
          </a:p>
          <a:p>
            <a:r>
              <a:rPr lang="en-US" sz="2400" dirty="0"/>
              <a:t>Also known as users’ rights</a:t>
            </a:r>
            <a:endParaRPr lang="en-US" sz="2400"/>
          </a:p>
          <a:p>
            <a:r>
              <a:rPr lang="en-US" sz="2400" dirty="0"/>
              <a:t>Allow for reproduction of works without permission or payment</a:t>
            </a:r>
            <a:endParaRPr lang="en-US" sz="2400"/>
          </a:p>
          <a:p>
            <a:pPr lvl="1"/>
            <a:r>
              <a:rPr lang="en-US" dirty="0"/>
              <a:t>In specific circumstances</a:t>
            </a:r>
            <a:endParaRPr lang="en-US"/>
          </a:p>
          <a:p>
            <a:pPr lvl="1"/>
            <a:r>
              <a:rPr lang="en-US" dirty="0"/>
              <a:t>With defined limits </a:t>
            </a:r>
            <a:endParaRPr lang="en-US"/>
          </a:p>
          <a:p>
            <a:endParaRPr lang="en-US" sz="2400"/>
          </a:p>
        </p:txBody>
      </p:sp>
    </p:spTree>
    <p:extLst>
      <p:ext uri="{BB962C8B-B14F-4D97-AF65-F5344CB8AC3E}">
        <p14:creationId xmlns:p14="http://schemas.microsoft.com/office/powerpoint/2010/main" val="1478704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5" name="Rectangle 49">
            <a:extLst>
              <a:ext uri="{FF2B5EF4-FFF2-40B4-BE49-F238E27FC236}">
                <a16:creationId xmlns:a16="http://schemas.microsoft.com/office/drawing/2014/main" id="{E4F9F79B-A093-478E-96B5-EE02BC93A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7DCABAB-2EE4-42A1-A190-B0AE4D78A3F4}"/>
              </a:ext>
            </a:extLst>
          </p:cNvPr>
          <p:cNvSpPr>
            <a:spLocks noGrp="1"/>
          </p:cNvSpPr>
          <p:nvPr>
            <p:ph type="title"/>
          </p:nvPr>
        </p:nvSpPr>
        <p:spPr>
          <a:xfrm>
            <a:off x="553783" y="4779412"/>
            <a:ext cx="7410681" cy="1737360"/>
          </a:xfrm>
        </p:spPr>
        <p:txBody>
          <a:bodyPr>
            <a:normAutofit/>
          </a:bodyPr>
          <a:lstStyle/>
          <a:p>
            <a:r>
              <a:rPr lang="en-US" sz="4800" dirty="0">
                <a:solidFill>
                  <a:srgbClr val="0070C0"/>
                </a:solidFill>
              </a:rPr>
              <a:t>Exceptions for accessible copying?</a:t>
            </a:r>
          </a:p>
        </p:txBody>
      </p:sp>
      <p:sp>
        <p:nvSpPr>
          <p:cNvPr id="57" name="Freeform: Shape 51">
            <a:extLst>
              <a:ext uri="{FF2B5EF4-FFF2-40B4-BE49-F238E27FC236}">
                <a16:creationId xmlns:a16="http://schemas.microsoft.com/office/drawing/2014/main" id="{11394CD8-BD30-4B74-86F4-51FDF33834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4" name="Straight Connector 53">
            <a:extLst>
              <a:ext uri="{FF2B5EF4-FFF2-40B4-BE49-F238E27FC236}">
                <a16:creationId xmlns:a16="http://schemas.microsoft.com/office/drawing/2014/main" id="{D4C22394-EBC2-4FAF-A555-6C02D589E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1508760" y="3431556"/>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F7194F93-1F71-4A70-9DF1-28F183771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32897" y="5004581"/>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Oval 57">
            <a:extLst>
              <a:ext uri="{FF2B5EF4-FFF2-40B4-BE49-F238E27FC236}">
                <a16:creationId xmlns:a16="http://schemas.microsoft.com/office/drawing/2014/main" id="{9BBC0C84-DC2A-43AE-9576-0A44295E8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63725" y="4865965"/>
            <a:ext cx="293695" cy="293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167D301-1DD9-4C3C-A44F-7CAFD0844F30}"/>
              </a:ext>
            </a:extLst>
          </p:cNvPr>
          <p:cNvSpPr>
            <a:spLocks noGrp="1"/>
          </p:cNvSpPr>
          <p:nvPr>
            <p:ph idx="1"/>
          </p:nvPr>
        </p:nvSpPr>
        <p:spPr>
          <a:xfrm>
            <a:off x="640080" y="595293"/>
            <a:ext cx="5676637" cy="3842892"/>
          </a:xfrm>
          <a:solidFill>
            <a:schemeClr val="bg1"/>
          </a:solidFill>
        </p:spPr>
        <p:txBody>
          <a:bodyPr anchor="ctr">
            <a:noAutofit/>
          </a:bodyPr>
          <a:lstStyle/>
          <a:p>
            <a:pPr marL="0" indent="0">
              <a:lnSpc>
                <a:spcPct val="100000"/>
              </a:lnSpc>
              <a:buNone/>
            </a:pPr>
            <a:r>
              <a:rPr lang="en-US" sz="2400" dirty="0"/>
              <a:t>Fair dealing</a:t>
            </a:r>
          </a:p>
          <a:p>
            <a:pPr lvl="1">
              <a:lnSpc>
                <a:spcPct val="100000"/>
              </a:lnSpc>
            </a:pPr>
            <a:r>
              <a:rPr lang="en-US" dirty="0"/>
              <a:t>research, private study, education, criticism, review, parody, satire, news reporting</a:t>
            </a:r>
          </a:p>
          <a:p>
            <a:pPr lvl="1">
              <a:lnSpc>
                <a:spcPct val="100000"/>
              </a:lnSpc>
            </a:pPr>
            <a:r>
              <a:rPr lang="en-US" dirty="0"/>
              <a:t>generally not entire works</a:t>
            </a:r>
          </a:p>
          <a:p>
            <a:pPr marL="0" indent="0">
              <a:lnSpc>
                <a:spcPct val="100000"/>
              </a:lnSpc>
              <a:buNone/>
            </a:pPr>
            <a:r>
              <a:rPr lang="en-US" sz="2400" dirty="0"/>
              <a:t>Educational exceptions</a:t>
            </a:r>
          </a:p>
          <a:p>
            <a:pPr lvl="1">
              <a:lnSpc>
                <a:spcPct val="100000"/>
              </a:lnSpc>
            </a:pPr>
            <a:r>
              <a:rPr lang="en-US" dirty="0"/>
              <a:t>classroom instruction, exams and tests</a:t>
            </a:r>
          </a:p>
          <a:p>
            <a:pPr marL="0" indent="0">
              <a:lnSpc>
                <a:spcPct val="100000"/>
              </a:lnSpc>
              <a:buNone/>
            </a:pPr>
            <a:r>
              <a:rPr lang="en-US" sz="2400" dirty="0"/>
              <a:t>Library and Archives exceptions</a:t>
            </a:r>
          </a:p>
          <a:p>
            <a:pPr marL="0" indent="0">
              <a:lnSpc>
                <a:spcPct val="100000"/>
              </a:lnSpc>
              <a:buNone/>
            </a:pPr>
            <a:r>
              <a:rPr lang="en-US" sz="2400" dirty="0"/>
              <a:t>Section 32 : exception for persons with perceptual disabilities</a:t>
            </a:r>
          </a:p>
        </p:txBody>
      </p:sp>
    </p:spTree>
    <p:extLst>
      <p:ext uri="{BB962C8B-B14F-4D97-AF65-F5344CB8AC3E}">
        <p14:creationId xmlns:p14="http://schemas.microsoft.com/office/powerpoint/2010/main" val="3852876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2E2E1-6F79-4DB9-9324-A2DCB4952304}"/>
              </a:ext>
            </a:extLst>
          </p:cNvPr>
          <p:cNvSpPr>
            <a:spLocks noGrp="1"/>
          </p:cNvSpPr>
          <p:nvPr>
            <p:ph type="title"/>
          </p:nvPr>
        </p:nvSpPr>
        <p:spPr>
          <a:xfrm>
            <a:off x="490654" y="401152"/>
            <a:ext cx="5120114" cy="1191532"/>
          </a:xfrm>
        </p:spPr>
        <p:txBody>
          <a:bodyPr>
            <a:normAutofit/>
          </a:bodyPr>
          <a:lstStyle/>
          <a:p>
            <a:r>
              <a:rPr lang="en-US" dirty="0">
                <a:solidFill>
                  <a:schemeClr val="accent1"/>
                </a:solidFill>
              </a:rPr>
              <a:t>Section 32</a:t>
            </a:r>
          </a:p>
        </p:txBody>
      </p:sp>
      <p:cxnSp>
        <p:nvCxnSpPr>
          <p:cNvPr id="50" name="Straight Arrow Connector 52">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7188BC2-C754-4C36-B07E-16AEC1CEB49F}"/>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10033" r="26909" b="-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3" name="Content Placeholder 2">
            <a:extLst>
              <a:ext uri="{FF2B5EF4-FFF2-40B4-BE49-F238E27FC236}">
                <a16:creationId xmlns:a16="http://schemas.microsoft.com/office/drawing/2014/main" id="{82EE69A5-6390-4826-8295-EAD2A41FD4EE}"/>
              </a:ext>
            </a:extLst>
          </p:cNvPr>
          <p:cNvSpPr>
            <a:spLocks noGrp="1"/>
          </p:cNvSpPr>
          <p:nvPr>
            <p:ph idx="1"/>
          </p:nvPr>
        </p:nvSpPr>
        <p:spPr>
          <a:xfrm>
            <a:off x="490654" y="1817653"/>
            <a:ext cx="5388195" cy="4219609"/>
          </a:xfrm>
          <a:solidFill>
            <a:schemeClr val="bg1"/>
          </a:solidFill>
        </p:spPr>
        <p:txBody>
          <a:bodyPr>
            <a:noAutofit/>
          </a:bodyPr>
          <a:lstStyle/>
          <a:p>
            <a:pPr marL="0" indent="0">
              <a:buNone/>
            </a:pPr>
            <a:r>
              <a:rPr lang="en-US" sz="2400" dirty="0"/>
              <a:t>Introduced with 1997 Copyright Act amendments</a:t>
            </a:r>
          </a:p>
          <a:p>
            <a:pPr lvl="1"/>
            <a:r>
              <a:rPr lang="en-US" dirty="0"/>
              <a:t>Authorized copying by persons or non-profit organizations acting on behalf of persons with perceptual disabilities</a:t>
            </a:r>
          </a:p>
          <a:p>
            <a:pPr marL="0" indent="0">
              <a:buNone/>
            </a:pPr>
            <a:r>
              <a:rPr lang="en-US" sz="2400" dirty="0"/>
              <a:t>Limitations</a:t>
            </a:r>
          </a:p>
          <a:p>
            <a:pPr lvl="1">
              <a:lnSpc>
                <a:spcPct val="89000"/>
              </a:lnSpc>
              <a:spcBef>
                <a:spcPts val="0"/>
              </a:spcBef>
            </a:pPr>
            <a:r>
              <a:rPr lang="en-US" dirty="0"/>
              <a:t>excluded reproductions of cinematographic works, sound recordings, or broadcasts</a:t>
            </a:r>
          </a:p>
          <a:p>
            <a:pPr lvl="1">
              <a:lnSpc>
                <a:spcPct val="89000"/>
              </a:lnSpc>
              <a:spcBef>
                <a:spcPts val="0"/>
              </a:spcBef>
            </a:pPr>
            <a:r>
              <a:rPr lang="en-US" dirty="0"/>
              <a:t>prohibited making of large print books</a:t>
            </a:r>
          </a:p>
          <a:p>
            <a:pPr lvl="1">
              <a:lnSpc>
                <a:spcPct val="89000"/>
              </a:lnSpc>
              <a:spcBef>
                <a:spcPts val="0"/>
              </a:spcBef>
            </a:pPr>
            <a:r>
              <a:rPr lang="en-US" dirty="0"/>
              <a:t>commercial availability requirement</a:t>
            </a:r>
          </a:p>
        </p:txBody>
      </p:sp>
      <p:sp>
        <p:nvSpPr>
          <p:cNvPr id="9" name="TextBox 8">
            <a:extLst>
              <a:ext uri="{FF2B5EF4-FFF2-40B4-BE49-F238E27FC236}">
                <a16:creationId xmlns:a16="http://schemas.microsoft.com/office/drawing/2014/main" id="{6FBBE9EF-D195-4B5C-A3E5-8433624821F7}"/>
              </a:ext>
            </a:extLst>
          </p:cNvPr>
          <p:cNvSpPr txBox="1"/>
          <p:nvPr/>
        </p:nvSpPr>
        <p:spPr>
          <a:xfrm>
            <a:off x="6096000" y="6412458"/>
            <a:ext cx="5170714" cy="307777"/>
          </a:xfrm>
          <a:prstGeom prst="rect">
            <a:avLst/>
          </a:prstGeom>
          <a:noFill/>
        </p:spPr>
        <p:txBody>
          <a:bodyPr wrap="square" rtlCol="0">
            <a:spAutoFit/>
          </a:bodyPr>
          <a:lstStyle/>
          <a:p>
            <a:r>
              <a:rPr lang="en-US" sz="1400" dirty="0">
                <a:hlinkClick r:id="rId4"/>
              </a:rPr>
              <a:t>Accessible</a:t>
            </a:r>
            <a:r>
              <a:rPr lang="en-US" sz="1400" dirty="0"/>
              <a:t> by </a:t>
            </a:r>
            <a:r>
              <a:rPr lang="en-US" sz="1400" dirty="0" err="1"/>
              <a:t>jurek</a:t>
            </a:r>
            <a:r>
              <a:rPr lang="en-US" sz="1400" dirty="0"/>
              <a:t> d. </a:t>
            </a:r>
            <a:r>
              <a:rPr lang="en-US" sz="1400" dirty="0">
                <a:hlinkClick r:id="rId5"/>
              </a:rPr>
              <a:t>CC BY NC</a:t>
            </a:r>
            <a:endParaRPr lang="en-US" sz="1400" dirty="0"/>
          </a:p>
        </p:txBody>
      </p:sp>
    </p:spTree>
    <p:extLst>
      <p:ext uri="{BB962C8B-B14F-4D97-AF65-F5344CB8AC3E}">
        <p14:creationId xmlns:p14="http://schemas.microsoft.com/office/powerpoint/2010/main" val="3771290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51">
            <a:extLst>
              <a:ext uri="{FF2B5EF4-FFF2-40B4-BE49-F238E27FC236}">
                <a16:creationId xmlns:a16="http://schemas.microsoft.com/office/drawing/2014/main" id="{E4F9F79B-A093-478E-96B5-EE02BC93A8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035601F-60D7-4FB3-B02D-C16EB6AE0C53}"/>
              </a:ext>
            </a:extLst>
          </p:cNvPr>
          <p:cNvSpPr>
            <a:spLocks noGrp="1"/>
          </p:cNvSpPr>
          <p:nvPr>
            <p:ph type="title"/>
          </p:nvPr>
        </p:nvSpPr>
        <p:spPr>
          <a:xfrm>
            <a:off x="640079" y="4526280"/>
            <a:ext cx="7410681" cy="1737360"/>
          </a:xfrm>
        </p:spPr>
        <p:txBody>
          <a:bodyPr>
            <a:normAutofit/>
          </a:bodyPr>
          <a:lstStyle/>
          <a:p>
            <a:r>
              <a:rPr lang="en-US" sz="4800"/>
              <a:t>Copyright Modernization Act Amendments (2012)</a:t>
            </a:r>
          </a:p>
        </p:txBody>
      </p:sp>
      <p:sp>
        <p:nvSpPr>
          <p:cNvPr id="59" name="Freeform: Shape 53">
            <a:extLst>
              <a:ext uri="{FF2B5EF4-FFF2-40B4-BE49-F238E27FC236}">
                <a16:creationId xmlns:a16="http://schemas.microsoft.com/office/drawing/2014/main" id="{11394CD8-BD30-4B74-86F4-51FDF33834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6" name="Straight Connector 55">
            <a:extLst>
              <a:ext uri="{FF2B5EF4-FFF2-40B4-BE49-F238E27FC236}">
                <a16:creationId xmlns:a16="http://schemas.microsoft.com/office/drawing/2014/main" id="{D4C22394-EBC2-4FAF-A555-6C02D589E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1508760" y="3431556"/>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Oval 57">
            <a:extLst>
              <a:ext uri="{FF2B5EF4-FFF2-40B4-BE49-F238E27FC236}">
                <a16:creationId xmlns:a16="http://schemas.microsoft.com/office/drawing/2014/main" id="{F7194F93-1F71-4A70-9DF1-28F1837711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32897" y="5004581"/>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Oval 59">
            <a:extLst>
              <a:ext uri="{FF2B5EF4-FFF2-40B4-BE49-F238E27FC236}">
                <a16:creationId xmlns:a16="http://schemas.microsoft.com/office/drawing/2014/main" id="{9BBC0C84-DC2A-43AE-9576-0A44295E8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63725" y="4865965"/>
            <a:ext cx="293695" cy="293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76E49FF-8DE3-455E-8E66-8E4686460A06}"/>
              </a:ext>
            </a:extLst>
          </p:cNvPr>
          <p:cNvSpPr>
            <a:spLocks noGrp="1"/>
          </p:cNvSpPr>
          <p:nvPr>
            <p:ph idx="1"/>
          </p:nvPr>
        </p:nvSpPr>
        <p:spPr>
          <a:xfrm>
            <a:off x="522514" y="595293"/>
            <a:ext cx="5794203" cy="3930983"/>
          </a:xfrm>
          <a:solidFill>
            <a:schemeClr val="bg1"/>
          </a:solidFill>
        </p:spPr>
        <p:txBody>
          <a:bodyPr anchor="ctr">
            <a:normAutofit/>
          </a:bodyPr>
          <a:lstStyle/>
          <a:p>
            <a:pPr marL="0" indent="0">
              <a:buNone/>
            </a:pPr>
            <a:r>
              <a:rPr lang="en-US" sz="2000" dirty="0"/>
              <a:t>Addition of “education” to fair dealing</a:t>
            </a:r>
          </a:p>
          <a:p>
            <a:pPr marL="0" indent="0">
              <a:buNone/>
            </a:pPr>
            <a:r>
              <a:rPr lang="en-US" sz="2000" dirty="0"/>
              <a:t>Mandated 5 year review</a:t>
            </a:r>
          </a:p>
          <a:p>
            <a:pPr marL="0" indent="0">
              <a:buNone/>
            </a:pPr>
            <a:r>
              <a:rPr lang="en-US" sz="2000" dirty="0"/>
              <a:t>Digital lock provisions (technological protection measures)</a:t>
            </a:r>
          </a:p>
          <a:p>
            <a:pPr lvl="1"/>
            <a:r>
              <a:rPr lang="en-US" sz="2000" dirty="0"/>
              <a:t>Prohibits circumvention or removal of a TPM, even if for a non-infringing purpose (such as fair dealing or S. 32)</a:t>
            </a:r>
          </a:p>
          <a:p>
            <a:pPr lvl="1"/>
            <a:r>
              <a:rPr lang="en-US" sz="2000" dirty="0"/>
              <a:t>TPMs can control access to and/or copying of a work</a:t>
            </a:r>
          </a:p>
          <a:p>
            <a:pPr lvl="1"/>
            <a:r>
              <a:rPr lang="en-US" sz="2000" dirty="0"/>
              <a:t>Allowed circumvention for accessible format copying but only if TPM not “unduly impaired”.</a:t>
            </a:r>
          </a:p>
        </p:txBody>
      </p:sp>
    </p:spTree>
    <p:extLst>
      <p:ext uri="{BB962C8B-B14F-4D97-AF65-F5344CB8AC3E}">
        <p14:creationId xmlns:p14="http://schemas.microsoft.com/office/powerpoint/2010/main" val="1442323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0" name="Rectangle 49">
            <a:extLst>
              <a:ext uri="{FF2B5EF4-FFF2-40B4-BE49-F238E27FC236}">
                <a16:creationId xmlns:a16="http://schemas.microsoft.com/office/drawing/2014/main" id="{D4C3103B-AE2E-41DA-8805-65F1A948FD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Freeform: Shape 51">
            <a:extLst>
              <a:ext uri="{FF2B5EF4-FFF2-40B4-BE49-F238E27FC236}">
                <a16:creationId xmlns:a16="http://schemas.microsoft.com/office/drawing/2014/main" id="{E3BC0C31-69A7-4200-9AFE-927230E1E0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30410"/>
            <a:ext cx="7005134" cy="4827590"/>
          </a:xfrm>
          <a:custGeom>
            <a:avLst/>
            <a:gdLst>
              <a:gd name="connsiteX0" fmla="*/ 1974535 w 7005134"/>
              <a:gd name="connsiteY0" fmla="*/ 0 h 4827590"/>
              <a:gd name="connsiteX1" fmla="*/ 7003848 w 7005134"/>
              <a:gd name="connsiteY1" fmla="*/ 4776721 h 4827590"/>
              <a:gd name="connsiteX2" fmla="*/ 7005134 w 7005134"/>
              <a:gd name="connsiteY2" fmla="*/ 4827590 h 4827590"/>
              <a:gd name="connsiteX3" fmla="*/ 0 w 7005134"/>
              <a:gd name="connsiteY3" fmla="*/ 4827590 h 4827590"/>
              <a:gd name="connsiteX4" fmla="*/ 0 w 7005134"/>
              <a:gd name="connsiteY4" fmla="*/ 402231 h 4827590"/>
              <a:gd name="connsiteX5" fmla="*/ 14349 w 7005134"/>
              <a:gd name="connsiteY5" fmla="*/ 395744 h 4827590"/>
              <a:gd name="connsiteX6" fmla="*/ 1974535 w 7005134"/>
              <a:gd name="connsiteY6" fmla="*/ 0 h 4827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134" h="4827590">
                <a:moveTo>
                  <a:pt x="1974535" y="0"/>
                </a:moveTo>
                <a:cubicBezTo>
                  <a:pt x="4668853" y="0"/>
                  <a:pt x="6868971" y="2115921"/>
                  <a:pt x="7003848" y="4776721"/>
                </a:cubicBezTo>
                <a:lnTo>
                  <a:pt x="7005134" y="4827590"/>
                </a:lnTo>
                <a:lnTo>
                  <a:pt x="0" y="4827590"/>
                </a:lnTo>
                <a:lnTo>
                  <a:pt x="0" y="402231"/>
                </a:lnTo>
                <a:lnTo>
                  <a:pt x="14349" y="395744"/>
                </a:lnTo>
                <a:cubicBezTo>
                  <a:pt x="616832" y="140915"/>
                  <a:pt x="1279227" y="0"/>
                  <a:pt x="1974535" y="0"/>
                </a:cubicBez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4" name="Straight Connector 53">
            <a:extLst>
              <a:ext uri="{FF2B5EF4-FFF2-40B4-BE49-F238E27FC236}">
                <a16:creationId xmlns:a16="http://schemas.microsoft.com/office/drawing/2014/main" id="{45B5AFC7-2F07-4F7B-9151-E45D7548D8F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72540" y="4450080"/>
            <a:ext cx="1234440"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CB1340FC-C4E2-4CD5-9BCA-7A022E8B49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4348" y="999969"/>
            <a:ext cx="3444236" cy="3444236"/>
          </a:xfrm>
          <a:prstGeom prst="ellips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76E49FF-8DE3-455E-8E66-8E4686460A06}"/>
              </a:ext>
            </a:extLst>
          </p:cNvPr>
          <p:cNvSpPr>
            <a:spLocks noGrp="1"/>
          </p:cNvSpPr>
          <p:nvPr>
            <p:ph idx="1"/>
          </p:nvPr>
        </p:nvSpPr>
        <p:spPr>
          <a:xfrm>
            <a:off x="1" y="261258"/>
            <a:ext cx="7946570" cy="4538604"/>
          </a:xfrm>
          <a:solidFill>
            <a:schemeClr val="bg1"/>
          </a:solidFill>
        </p:spPr>
        <p:txBody>
          <a:bodyPr anchor="ctr">
            <a:normAutofit/>
          </a:bodyPr>
          <a:lstStyle/>
          <a:p>
            <a:pPr marL="0" indent="0">
              <a:buNone/>
            </a:pPr>
            <a:endParaRPr lang="en-US" sz="1700" dirty="0"/>
          </a:p>
          <a:p>
            <a:pPr marL="457200" lvl="1" indent="0">
              <a:lnSpc>
                <a:spcPct val="100000"/>
              </a:lnSpc>
              <a:buNone/>
            </a:pPr>
            <a:r>
              <a:rPr lang="en-US" sz="2000" dirty="0"/>
              <a:t>Language of Section 32 updated to clarify specific works that the exception applies to.</a:t>
            </a:r>
            <a:endParaRPr lang="en-CA" sz="2000" dirty="0"/>
          </a:p>
          <a:p>
            <a:pPr marL="457200" lvl="1" indent="0">
              <a:lnSpc>
                <a:spcPct val="100000"/>
              </a:lnSpc>
              <a:buNone/>
            </a:pPr>
            <a:r>
              <a:rPr lang="en-US" sz="2000" dirty="0"/>
              <a:t>Restriction on making large print copies of books removed</a:t>
            </a:r>
          </a:p>
          <a:p>
            <a:pPr marL="457200" lvl="1" indent="0">
              <a:lnSpc>
                <a:spcPct val="100000"/>
              </a:lnSpc>
              <a:buNone/>
            </a:pPr>
            <a:r>
              <a:rPr lang="en-US" sz="2000" dirty="0"/>
              <a:t>Definition of “print disability” modified to include artistic works</a:t>
            </a:r>
          </a:p>
          <a:p>
            <a:pPr marL="457200" lvl="1" indent="0">
              <a:lnSpc>
                <a:spcPct val="100000"/>
              </a:lnSpc>
              <a:buNone/>
            </a:pPr>
            <a:r>
              <a:rPr lang="en-CA" sz="2000" dirty="0"/>
              <a:t>Expanded the purposes for which TPMs or digital locks can be circumvented</a:t>
            </a:r>
          </a:p>
          <a:p>
            <a:pPr marL="457200" lvl="1" indent="0">
              <a:lnSpc>
                <a:spcPct val="100000"/>
              </a:lnSpc>
              <a:buNone/>
            </a:pPr>
            <a:r>
              <a:rPr lang="en-US" sz="2000" dirty="0"/>
              <a:t>Removes limitation that circumvention of TPM may not unduly impair the TPM.</a:t>
            </a:r>
            <a:endParaRPr lang="en-CA" sz="2000" dirty="0"/>
          </a:p>
          <a:p>
            <a:endParaRPr lang="en-US" sz="1700" dirty="0"/>
          </a:p>
        </p:txBody>
      </p:sp>
      <p:sp>
        <p:nvSpPr>
          <p:cNvPr id="2" name="Title 1">
            <a:extLst>
              <a:ext uri="{FF2B5EF4-FFF2-40B4-BE49-F238E27FC236}">
                <a16:creationId xmlns:a16="http://schemas.microsoft.com/office/drawing/2014/main" id="{0035601F-60D7-4FB3-B02D-C16EB6AE0C53}"/>
              </a:ext>
            </a:extLst>
          </p:cNvPr>
          <p:cNvSpPr>
            <a:spLocks noGrp="1"/>
          </p:cNvSpPr>
          <p:nvPr>
            <p:ph type="title"/>
          </p:nvPr>
        </p:nvSpPr>
        <p:spPr>
          <a:xfrm>
            <a:off x="0" y="4582895"/>
            <a:ext cx="11466192" cy="2286855"/>
          </a:xfrm>
          <a:solidFill>
            <a:schemeClr val="bg1"/>
          </a:solidFill>
        </p:spPr>
        <p:txBody>
          <a:bodyPr>
            <a:normAutofit/>
          </a:bodyPr>
          <a:lstStyle/>
          <a:p>
            <a:r>
              <a:rPr lang="en-US" dirty="0"/>
              <a:t>         </a:t>
            </a:r>
            <a:r>
              <a:rPr lang="en-US" dirty="0">
                <a:solidFill>
                  <a:srgbClr val="0070C0"/>
                </a:solidFill>
              </a:rPr>
              <a:t>Marrakesh Treaty Amendments (2016)</a:t>
            </a:r>
          </a:p>
        </p:txBody>
      </p:sp>
    </p:spTree>
    <p:extLst>
      <p:ext uri="{BB962C8B-B14F-4D97-AF65-F5344CB8AC3E}">
        <p14:creationId xmlns:p14="http://schemas.microsoft.com/office/powerpoint/2010/main" val="3310801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45B6BA-9FE4-4F50-97CB-3B34134B58D7}"/>
              </a:ext>
            </a:extLst>
          </p:cNvPr>
          <p:cNvSpPr>
            <a:spLocks noGrp="1"/>
          </p:cNvSpPr>
          <p:nvPr>
            <p:ph type="title"/>
          </p:nvPr>
        </p:nvSpPr>
        <p:spPr>
          <a:xfrm>
            <a:off x="838200" y="963877"/>
            <a:ext cx="3494362" cy="2743200"/>
          </a:xfrm>
        </p:spPr>
        <p:txBody>
          <a:bodyPr>
            <a:normAutofit/>
          </a:bodyPr>
          <a:lstStyle/>
          <a:p>
            <a:pPr algn="r"/>
            <a:r>
              <a:rPr lang="en-US" dirty="0">
                <a:solidFill>
                  <a:schemeClr val="accent1"/>
                </a:solidFill>
              </a:rPr>
              <a:t>Obstacles remain….</a:t>
            </a:r>
          </a:p>
        </p:txBody>
      </p:sp>
      <p:cxnSp>
        <p:nvCxnSpPr>
          <p:cNvPr id="59" name="Straight Connector 58">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F4B9935-C804-48DF-A870-5587045A034C}"/>
              </a:ext>
            </a:extLst>
          </p:cNvPr>
          <p:cNvSpPr>
            <a:spLocks noGrp="1"/>
          </p:cNvSpPr>
          <p:nvPr>
            <p:ph idx="1"/>
          </p:nvPr>
        </p:nvSpPr>
        <p:spPr>
          <a:xfrm>
            <a:off x="4976031" y="963877"/>
            <a:ext cx="6377769" cy="4930246"/>
          </a:xfrm>
        </p:spPr>
        <p:txBody>
          <a:bodyPr anchor="ctr">
            <a:normAutofit/>
          </a:bodyPr>
          <a:lstStyle/>
          <a:p>
            <a:pPr>
              <a:lnSpc>
                <a:spcPct val="100000"/>
              </a:lnSpc>
            </a:pPr>
            <a:r>
              <a:rPr lang="en-US" dirty="0"/>
              <a:t>Cinematographic works still excluded</a:t>
            </a:r>
          </a:p>
          <a:p>
            <a:pPr>
              <a:lnSpc>
                <a:spcPct val="100000"/>
              </a:lnSpc>
            </a:pPr>
            <a:r>
              <a:rPr lang="en-US" dirty="0"/>
              <a:t>Commercial availability requirement</a:t>
            </a:r>
          </a:p>
          <a:p>
            <a:pPr>
              <a:lnSpc>
                <a:spcPct val="100000"/>
              </a:lnSpc>
            </a:pPr>
            <a:r>
              <a:rPr lang="en-US" dirty="0"/>
              <a:t>Terms and conditions of licenses can override exceptions</a:t>
            </a:r>
          </a:p>
          <a:p>
            <a:pPr marL="0" indent="0">
              <a:buNone/>
            </a:pPr>
            <a:endParaRPr lang="en-US" sz="2400" dirty="0"/>
          </a:p>
        </p:txBody>
      </p:sp>
      <p:pic>
        <p:nvPicPr>
          <p:cNvPr id="38" name="Graphic 37" descr="Warning">
            <a:extLst>
              <a:ext uri="{FF2B5EF4-FFF2-40B4-BE49-F238E27FC236}">
                <a16:creationId xmlns:a16="http://schemas.microsoft.com/office/drawing/2014/main" id="{C4CF999F-7050-46D6-9364-33A974E0674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31281" y="2966009"/>
            <a:ext cx="2928114" cy="2928114"/>
          </a:xfrm>
          <a:prstGeom prst="rect">
            <a:avLst/>
          </a:prstGeom>
        </p:spPr>
      </p:pic>
    </p:spTree>
    <p:extLst>
      <p:ext uri="{BB962C8B-B14F-4D97-AF65-F5344CB8AC3E}">
        <p14:creationId xmlns:p14="http://schemas.microsoft.com/office/powerpoint/2010/main" val="200835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288521" y="381403"/>
            <a:ext cx="2200313" cy="3342508"/>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1E1531F-90DC-4870-BF68-26B385BCFEA5}"/>
              </a:ext>
            </a:extLst>
          </p:cNvPr>
          <p:cNvSpPr>
            <a:spLocks noGrp="1"/>
          </p:cNvSpPr>
          <p:nvPr>
            <p:ph type="title"/>
          </p:nvPr>
        </p:nvSpPr>
        <p:spPr>
          <a:xfrm>
            <a:off x="966952" y="1204108"/>
            <a:ext cx="2669406" cy="1781175"/>
          </a:xfrm>
        </p:spPr>
        <p:txBody>
          <a:bodyPr>
            <a:normAutofit/>
          </a:bodyPr>
          <a:lstStyle/>
          <a:p>
            <a:r>
              <a:rPr lang="en-US" sz="3200" b="1">
                <a:solidFill>
                  <a:srgbClr val="FFFFFF"/>
                </a:solidFill>
              </a:rPr>
              <a:t>Copyright Act Review</a:t>
            </a:r>
            <a:endParaRPr lang="en-US" sz="3200" b="1" dirty="0">
              <a:solidFill>
                <a:srgbClr val="FFFFFF"/>
              </a:solidFill>
            </a:endParaRPr>
          </a:p>
        </p:txBody>
      </p:sp>
      <p:sp>
        <p:nvSpPr>
          <p:cNvPr id="3" name="Content Placeholder 2">
            <a:extLst>
              <a:ext uri="{FF2B5EF4-FFF2-40B4-BE49-F238E27FC236}">
                <a16:creationId xmlns:a16="http://schemas.microsoft.com/office/drawing/2014/main" id="{002D2F61-B2BB-4341-B8D5-851B78EA53BC}"/>
              </a:ext>
            </a:extLst>
          </p:cNvPr>
          <p:cNvSpPr>
            <a:spLocks noGrp="1"/>
          </p:cNvSpPr>
          <p:nvPr>
            <p:ph idx="1"/>
          </p:nvPr>
        </p:nvSpPr>
        <p:spPr>
          <a:xfrm>
            <a:off x="966951" y="3355130"/>
            <a:ext cx="3342509" cy="3102114"/>
          </a:xfrm>
        </p:spPr>
        <p:txBody>
          <a:bodyPr>
            <a:normAutofit fontScale="77500" lnSpcReduction="20000"/>
          </a:bodyPr>
          <a:lstStyle/>
          <a:p>
            <a:endParaRPr lang="en-US" sz="1400"/>
          </a:p>
          <a:p>
            <a:pPr>
              <a:lnSpc>
                <a:spcPct val="120000"/>
              </a:lnSpc>
            </a:pPr>
            <a:r>
              <a:rPr lang="en-US" sz="2400"/>
              <a:t>Took place throughout 2018</a:t>
            </a:r>
          </a:p>
          <a:p>
            <a:pPr>
              <a:lnSpc>
                <a:spcPct val="120000"/>
              </a:lnSpc>
            </a:pPr>
            <a:r>
              <a:rPr lang="en-US" sz="2400"/>
              <a:t>Public consultation</a:t>
            </a:r>
          </a:p>
          <a:p>
            <a:pPr marL="457200" lvl="1" indent="0">
              <a:lnSpc>
                <a:spcPct val="120000"/>
              </a:lnSpc>
              <a:buNone/>
            </a:pPr>
            <a:r>
              <a:rPr lang="en-US"/>
              <a:t>40 public meetings, 6 cities</a:t>
            </a:r>
          </a:p>
          <a:p>
            <a:pPr marL="457200" lvl="1" indent="0">
              <a:lnSpc>
                <a:spcPct val="120000"/>
              </a:lnSpc>
              <a:buNone/>
            </a:pPr>
            <a:r>
              <a:rPr lang="en-US"/>
              <a:t>209 witnesses</a:t>
            </a:r>
          </a:p>
          <a:p>
            <a:pPr marL="457200" lvl="1" indent="0">
              <a:lnSpc>
                <a:spcPct val="120000"/>
              </a:lnSpc>
              <a:buNone/>
            </a:pPr>
            <a:r>
              <a:rPr lang="en-US"/>
              <a:t>Open mic sessions</a:t>
            </a:r>
          </a:p>
          <a:p>
            <a:pPr marL="457200" lvl="1" indent="0">
              <a:lnSpc>
                <a:spcPct val="120000"/>
              </a:lnSpc>
              <a:buNone/>
            </a:pPr>
            <a:r>
              <a:rPr lang="en-US"/>
              <a:t>191 written submissions (briefs)</a:t>
            </a:r>
            <a:endParaRPr lang="en-US" dirty="0"/>
          </a:p>
        </p:txBody>
      </p:sp>
      <p:pic>
        <p:nvPicPr>
          <p:cNvPr id="4" name="Picture 3" descr="Image of the website for the Parliamentary Review of the Copyright Act, showing the crest of the House of Commons, and the title &quot;Statutory Review of the Copyright Act.&quot;" title="Parliament of Canada Copyright Act Review"/>
          <p:cNvPicPr>
            <a:picLocks noChangeAspect="1"/>
          </p:cNvPicPr>
          <p:nvPr/>
        </p:nvPicPr>
        <p:blipFill rotWithShape="1">
          <a:blip r:embed="rId2"/>
          <a:srcRect l="2" r="22486"/>
          <a:stretch/>
        </p:blipFill>
        <p:spPr>
          <a:xfrm>
            <a:off x="4680208" y="952500"/>
            <a:ext cx="6903723" cy="38521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14638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572</Words>
  <Application>Microsoft Macintosh PowerPoint</Application>
  <PresentationFormat>Widescreen</PresentationFormat>
  <Paragraphs>84</Paragraphs>
  <Slides>14</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Accessible Copying and Copyright:  Section 32 and the Copyright Act Review</vt:lpstr>
      <vt:lpstr>Copyright: barrier to accessibility?</vt:lpstr>
      <vt:lpstr>Copyright Act exceptions</vt:lpstr>
      <vt:lpstr>Exceptions for accessible copying?</vt:lpstr>
      <vt:lpstr>Section 32</vt:lpstr>
      <vt:lpstr>Copyright Modernization Act Amendments (2012)</vt:lpstr>
      <vt:lpstr>         Marrakesh Treaty Amendments (2016)</vt:lpstr>
      <vt:lpstr>Obstacles remain….</vt:lpstr>
      <vt:lpstr>Copyright Act Review</vt:lpstr>
      <vt:lpstr>PowerPoint Presentation</vt:lpstr>
      <vt:lpstr>OCUL Accessibility Community Submission</vt:lpstr>
      <vt:lpstr>PowerPoint Presentation</vt:lpstr>
      <vt:lpstr>What next?</vt:lpstr>
      <vt:lpstr>Questions?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Accessible Copying and Copyright:  Section 32 and the Copyright Act Review</dc:title>
  <dc:creator>Heather Martin</dc:creator>
  <cp:lastModifiedBy>Meredith Hatton</cp:lastModifiedBy>
  <cp:revision>2</cp:revision>
  <dcterms:created xsi:type="dcterms:W3CDTF">2019-01-28T16:56:06Z</dcterms:created>
  <dcterms:modified xsi:type="dcterms:W3CDTF">2019-04-12T16:17:56Z</dcterms:modified>
</cp:coreProperties>
</file>