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6" r:id="rId8"/>
    <p:sldId id="268" r:id="rId9"/>
    <p:sldId id="270" r:id="rId10"/>
    <p:sldId id="265" r:id="rId11"/>
    <p:sldId id="26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9"/>
    <p:restoredTop sz="94674"/>
  </p:normalViewPr>
  <p:slideViewPr>
    <p:cSldViewPr snapToGrid="0" snapToObjects="1">
      <p:cViewPr varScale="1">
        <p:scale>
          <a:sx n="144" d="100"/>
          <a:sy n="144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99E82-2FD3-FE48-AED5-E5A52E20D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651992-A588-FB44-91F8-66C379E08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FEBD8-F8AF-0D48-9637-8BC018F12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15E1-AE9D-5748-99F9-410D3C21A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49A98-D94C-2E4C-82D6-48FCA1E13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27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16D7-B7F3-6F41-8345-7EFCDDD2A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2EFF9-85A7-6444-AC6E-3BE95DEF5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89A88-09EF-C54F-970C-C11897DDB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ECA9B-2D01-1B48-8773-47F8E0DED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2B440-F954-8A4F-A1D6-F2489EC17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42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62E67F-7950-0D4C-91BA-885ABC4768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AEF90-1391-D849-A7D0-848F7A461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28527-9394-AB4D-A81B-2DC911E5B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035E9-EDA5-E744-BB86-0F7CB3BE6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EA782-413E-994C-99AE-1FACE918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52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1F7FF-8855-2940-B6E2-B31767E5B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F9973-5D2E-D249-ADB1-D7F79A45F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D38BE-D994-BC4B-8522-72F80731B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2D689-FB79-354B-A8F9-AED4149B1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C7308-422F-C945-86DB-84A38569A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37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0F4E-4402-E049-BF05-3560FD0BF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F4DBF-2C94-1745-B5E6-30B7A1ECE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54AD-3D07-9042-8169-F9597B54B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DC9D0-A190-C043-8602-332DE0794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020D7-2533-1444-86F5-C07AAD4A3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65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115FE-0A3D-1949-A7A6-7C41B373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1546E-2D66-FD4D-AE88-7A2A3EA71B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ED6A4-7A9B-444A-8701-78F5B1A743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82C01-6AD0-2142-B6E4-7A5672C5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E6414-EE7E-6E4B-8175-620F52DFD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977F01-979B-5E4F-B3DC-1A5002E20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EDC4B-415B-2E4E-A03E-D0F1863F1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47486-BB06-AE4F-911C-88BDD56A5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C0D30-A01C-CC48-A3B0-4A184D484A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91687-A6F2-2A47-9D58-457DC0941D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0DC00-BBB2-CF4D-98E9-0A557F3A1E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12A688-28EA-4548-B023-0EB825BDB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732F0B-21BF-CE42-8C75-1F7355BA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2B9A0C-7A56-2E4A-8224-EDC2802F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1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4404D-05FE-EA44-A6D6-7BC85CDEA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9A4CEB-6E49-3346-A8FA-042DDC17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36EF6-258C-4744-B9CC-EFE2666A7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F444B-22E3-504C-8AAC-D4F280D27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12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F47991-1B56-224A-BF09-E98DE08C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C90F4C-7B95-7141-A72B-9DD67FE8F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15004-ED93-5341-A832-2237BFBE9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2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0BE11-A954-644D-B3BC-7A1EF234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B35D6-60CF-EC4C-B037-775F71EA2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DC5D6A-481D-4F46-BF8D-F8C22D5CD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8D9A-D872-1D47-AB31-AF5317403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F8D67-B25A-0C48-95B5-3F756F81E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A8268-0D46-1A44-9847-B256C60F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7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D1712-E562-9E46-BFFD-9690F0FB7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0D9C6-F2AE-9948-9B31-AC9E328D42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2F5D5-CDC7-A840-A475-F64282324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92EAF-2B12-4342-80D4-D37A887F6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42BF7-77B3-3041-8300-5BCB192EA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43FFA-D6C5-1349-8CCD-FAC944542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4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A52268-2F64-804D-9E36-8323A39D7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06C52-4000-1640-A297-12BAB154D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4CF2B-5260-C145-B5E7-AA5FE1CF9E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E257E-580B-F746-A92E-0AA5D79D03C9}" type="datetimeFigureOut">
              <a:rPr lang="en-US" smtClean="0"/>
              <a:t>11/4/21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9B2B7-B72F-F74F-985C-C3F867274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E0B7B-2E2D-8946-920D-8975C20E2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FD80-BDC4-3549-A677-A56E23B1C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95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ic-content.springer.com/esm/art%3A10.1038%2Fnature18635/MediaObjects/41586_2016_BFnature18635_MOESM53_ESM.wav" TargetMode="External"/><Relationship Id="rId2" Type="http://schemas.openxmlformats.org/officeDocument/2006/relationships/hyperlink" Target="https://static-content.springer.com/esm/art%3A10.1038%2Fnature18635/MediaObjects/41586_2016_BFnature18635_MOESM52_ESM.wa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8F702-1975-FE40-BAAC-64FEE06FB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</a:rPr>
              <a:t>Towards an Autochthonous Understanding of Mesopotamian 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CDAD4-E875-164C-86F2-E1042843F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Analysis of World Music Session, </a:t>
            </a:r>
          </a:p>
          <a:p>
            <a:pPr marL="0" indent="0" algn="ctr">
              <a:buNone/>
            </a:pPr>
            <a:r>
              <a:rPr lang="en-US" dirty="0"/>
              <a:t>Society for Music Theory, </a:t>
            </a:r>
          </a:p>
          <a:p>
            <a:pPr marL="0" indent="0" algn="ctr">
              <a:buNone/>
            </a:pPr>
            <a:r>
              <a:rPr lang="en-US" dirty="0"/>
              <a:t>November 4, 2021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/>
              <a:t>Jay Rahn</a:t>
            </a:r>
          </a:p>
          <a:p>
            <a:pPr marL="0" indent="0" algn="ctr">
              <a:buNone/>
            </a:pPr>
            <a:r>
              <a:rPr lang="en-US" dirty="0"/>
              <a:t>York University, Toronto</a:t>
            </a:r>
          </a:p>
          <a:p>
            <a:pPr marL="0" indent="0" algn="ctr">
              <a:buNone/>
            </a:pPr>
            <a:r>
              <a:rPr lang="en-US" dirty="0" err="1"/>
              <a:t>jayrahn@yorku.ca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936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44B7A-61F3-C54A-BA5F-770CAF9DA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b="1" dirty="0">
                <a:latin typeface="+mn-lt"/>
              </a:rPr>
              <a:t>11 potential frequency ratios of </a:t>
            </a:r>
            <a:r>
              <a:rPr lang="en-US" b="1" i="1" dirty="0">
                <a:latin typeface="+mn-lt"/>
              </a:rPr>
              <a:t>zakû </a:t>
            </a:r>
            <a:r>
              <a:rPr lang="en-US" b="1" dirty="0">
                <a:latin typeface="+mn-lt"/>
              </a:rPr>
              <a:t>string-pairs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2052C75-F207-8B44-A0F2-0CBE1ED66A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0800" y="2527419"/>
            <a:ext cx="95504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01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BE5F9-B0A3-8F40-AB48-667EB65E3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More than 7 (or 9) strings on a 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Mesopotamian lyre or harp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E57BB47-2B1C-7440-8531-C1EEEC6BD1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5377" y="1825625"/>
            <a:ext cx="552124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17CCB-7F8E-C64D-8DF8-AD6885F06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78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Other Mesopotamian usages of </a:t>
            </a:r>
            <a:r>
              <a:rPr lang="en-US" b="1" i="1" dirty="0">
                <a:latin typeface="Calibri" panose="020F0502020204030204" pitchFamily="34" charset="0"/>
              </a:rPr>
              <a:t>zakû</a:t>
            </a:r>
            <a:r>
              <a:rPr lang="en-US" b="1" dirty="0">
                <a:latin typeface="Calibri" panose="020F0502020204030204" pitchFamily="34" charset="0"/>
              </a:rPr>
              <a:t>/</a:t>
            </a:r>
            <a:r>
              <a:rPr lang="en-US" b="1" i="1" dirty="0">
                <a:latin typeface="Calibri" panose="020F0502020204030204" pitchFamily="34" charset="0"/>
              </a:rPr>
              <a:t>la-zakû</a:t>
            </a:r>
            <a:r>
              <a:rPr lang="en-US" b="1" dirty="0">
                <a:latin typeface="Calibri" panose="020F0502020204030204" pitchFamily="34" charset="0"/>
              </a:rPr>
              <a:t>  </a:t>
            </a:r>
            <a:br>
              <a:rPr lang="en-CA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21A56-A40C-634B-92DA-EF5DF8C45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5140"/>
            <a:ext cx="10515600" cy="493182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State: 	</a:t>
            </a:r>
            <a:r>
              <a:rPr lang="en-US" sz="3600" dirty="0"/>
              <a:t>clear/cloudy (liquids, sky)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dirty="0"/>
              <a:t>		clean/unclean (ritual offerings)</a:t>
            </a:r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Process: 	</a:t>
            </a:r>
            <a:r>
              <a:rPr lang="en-US" sz="3600" dirty="0"/>
              <a:t>refined/alloyed (metals) </a:t>
            </a:r>
          </a:p>
          <a:p>
            <a:pPr marL="0" indent="0">
              <a:buNone/>
            </a:pPr>
            <a:r>
              <a:rPr lang="en-US" sz="3600" dirty="0"/>
              <a:t>		released/caged (animals) </a:t>
            </a:r>
            <a:endParaRPr lang="en-CA" sz="3600" dirty="0"/>
          </a:p>
          <a:p>
            <a:pPr marL="0" indent="0">
              <a:buNone/>
            </a:pPr>
            <a:r>
              <a:rPr lang="en-US" sz="3600" dirty="0"/>
              <a:t>		freed/bound (debtors)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/>
              <a:t>Valence:	</a:t>
            </a:r>
            <a:r>
              <a:rPr lang="en-US" sz="3600" dirty="0"/>
              <a:t>positive/negative </a:t>
            </a:r>
            <a:endParaRPr lang="en-CA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11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58932-9A58-104B-A887-D59C39F31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2840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+mn-lt"/>
              </a:rPr>
              <a:t>Cuneiform sources of the 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Mesopotamian tuning formulation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45158F0-2C68-3C47-BDF1-BEDB36451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6775" y="1128410"/>
            <a:ext cx="9465012" cy="545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44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388F0-BC84-4843-A3E4-EB63BCCEE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01948"/>
          </a:xfrm>
        </p:spPr>
        <p:txBody>
          <a:bodyPr/>
          <a:lstStyle/>
          <a:p>
            <a:r>
              <a:rPr lang="en-US" b="1" dirty="0"/>
              <a:t>Unproblematic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62B9C-2F2A-3C4A-B855-DE0E71C46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“3</a:t>
            </a:r>
            <a:r>
              <a:rPr lang="en-US" baseline="30000" dirty="0"/>
              <a:t>rd</a:t>
            </a:r>
            <a:r>
              <a:rPr lang="en-US" dirty="0"/>
              <a:t> string from the front small” [vs 3</a:t>
            </a:r>
            <a:r>
              <a:rPr lang="en-US" baseline="30000" dirty="0"/>
              <a:t>rd</a:t>
            </a:r>
            <a:r>
              <a:rPr lang="en-US" dirty="0"/>
              <a:t> string from back]</a:t>
            </a:r>
          </a:p>
          <a:p>
            <a:pPr marL="0" indent="0">
              <a:buNone/>
            </a:pPr>
            <a:r>
              <a:rPr lang="en-US" dirty="0"/>
              <a:t>“4</a:t>
            </a:r>
            <a:r>
              <a:rPr lang="en-US" baseline="30000" dirty="0"/>
              <a:t>th</a:t>
            </a:r>
            <a:r>
              <a:rPr lang="en-US" dirty="0"/>
              <a:t> string from the front thin” [vs 4</a:t>
            </a:r>
            <a:r>
              <a:rPr lang="en-US" baseline="30000" dirty="0"/>
              <a:t>th</a:t>
            </a:r>
            <a:r>
              <a:rPr lang="en-US" dirty="0"/>
              <a:t> string from back]</a:t>
            </a:r>
          </a:p>
          <a:p>
            <a:pPr marL="0" indent="0">
              <a:buNone/>
            </a:pPr>
            <a:r>
              <a:rPr lang="en-US" dirty="0"/>
              <a:t>	acoustics: greater frequency/less frequency</a:t>
            </a:r>
          </a:p>
          <a:p>
            <a:pPr marL="0" indent="0">
              <a:buNone/>
            </a:pPr>
            <a:r>
              <a:rPr lang="en-US" dirty="0"/>
              <a:t>	psychoacoustics: higher pitch/lower pitch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“tighten string”/ “loosen string”</a:t>
            </a:r>
          </a:p>
          <a:p>
            <a:pPr marL="0" indent="0">
              <a:buNone/>
            </a:pPr>
            <a:r>
              <a:rPr lang="en-US" dirty="0"/>
              <a:t>	acoustics: increase frequency/decrease frequency</a:t>
            </a:r>
          </a:p>
          <a:p>
            <a:pPr marL="0" indent="0">
              <a:buNone/>
            </a:pPr>
            <a:r>
              <a:rPr lang="en-US" dirty="0"/>
              <a:t>	psychoacoustics: raise pitch/lower pitch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2126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50959-5D48-1248-93F3-5C31D5141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24127"/>
          </a:xfrm>
        </p:spPr>
        <p:txBody>
          <a:bodyPr/>
          <a:lstStyle/>
          <a:p>
            <a:r>
              <a:rPr lang="en-US" b="1" dirty="0"/>
              <a:t>A potentially problematic contrast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53BE5-4F04-6A49-9420-F1EFB9F40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4128"/>
            <a:ext cx="10515600" cy="5252835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i="1" dirty="0">
                <a:latin typeface="Calibri" panose="020F0502020204030204" pitchFamily="34" charset="0"/>
              </a:rPr>
              <a:t>zakû</a:t>
            </a:r>
            <a:r>
              <a:rPr lang="en-US" sz="4000" b="1" dirty="0">
                <a:latin typeface="Calibri" panose="020F0502020204030204" pitchFamily="34" charset="0"/>
              </a:rPr>
              <a:t>/</a:t>
            </a:r>
            <a:r>
              <a:rPr lang="en-US" sz="4000" b="1" i="1" dirty="0">
                <a:latin typeface="Calibri" panose="020F0502020204030204" pitchFamily="34" charset="0"/>
              </a:rPr>
              <a:t>la-zakû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State: 	</a:t>
            </a:r>
            <a:r>
              <a:rPr lang="en-US" dirty="0"/>
              <a:t>clear/cloudy (liquids, sky)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/>
              <a:t>		clean/unclean (ritual offerings)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Process: 	</a:t>
            </a:r>
            <a:r>
              <a:rPr lang="en-US" dirty="0"/>
              <a:t>refined/alloyed (metals) </a:t>
            </a:r>
          </a:p>
          <a:p>
            <a:pPr marL="0" indent="0">
              <a:buNone/>
            </a:pPr>
            <a:r>
              <a:rPr lang="en-US" dirty="0"/>
              <a:t>		released/caged (animals) </a:t>
            </a:r>
            <a:endParaRPr lang="en-CA" dirty="0"/>
          </a:p>
          <a:p>
            <a:pPr marL="0" indent="0">
              <a:buNone/>
            </a:pPr>
            <a:r>
              <a:rPr lang="en-US" dirty="0"/>
              <a:t>		freed/bound (debtors)</a:t>
            </a:r>
          </a:p>
          <a:p>
            <a:pPr marL="0" indent="0">
              <a:buNone/>
            </a:pPr>
            <a:endParaRPr lang="en-US" b="1" i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42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CACE6-3F1F-5941-B860-36627E4F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" y="0"/>
            <a:ext cx="12190379" cy="1661505"/>
          </a:xfrm>
        </p:spPr>
        <p:txBody>
          <a:bodyPr/>
          <a:lstStyle/>
          <a:p>
            <a:pPr algn="ctr"/>
            <a:r>
              <a:rPr lang="en-US" b="1" dirty="0">
                <a:latin typeface="+mn-lt"/>
              </a:rPr>
              <a:t>Tuning a harp or lyre: the only musical context for </a:t>
            </a:r>
            <a:r>
              <a:rPr lang="en-US" b="1" i="1" dirty="0">
                <a:latin typeface="+mn-lt"/>
              </a:rPr>
              <a:t>zakû </a:t>
            </a:r>
            <a:r>
              <a:rPr lang="en-US" b="1" dirty="0">
                <a:latin typeface="+mn-lt"/>
              </a:rPr>
              <a:t>and </a:t>
            </a:r>
            <a:r>
              <a:rPr lang="en-US" b="1" i="1" dirty="0">
                <a:latin typeface="+mn-lt"/>
              </a:rPr>
              <a:t>la-zakû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42905-A210-5C4E-A061-034C33DFA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" y="1825625"/>
            <a:ext cx="12190379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original state: </a:t>
            </a:r>
            <a:r>
              <a:rPr lang="en-US" dirty="0"/>
              <a:t>in a particular tuning, x, </a:t>
            </a:r>
          </a:p>
          <a:p>
            <a:pPr marL="0" indent="0">
              <a:buNone/>
            </a:pPr>
            <a:r>
              <a:rPr lang="en-US" dirty="0"/>
              <a:t>			a pair of strings, y and z, that span 4 or 5 strings, </a:t>
            </a:r>
          </a:p>
          <a:p>
            <a:pPr marL="0" indent="0">
              <a:buNone/>
            </a:pPr>
            <a:r>
              <a:rPr lang="en-US" dirty="0"/>
              <a:t>			is </a:t>
            </a:r>
            <a:r>
              <a:rPr lang="en-US" i="1" dirty="0"/>
              <a:t>la-zakû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process: </a:t>
            </a:r>
            <a:r>
              <a:rPr lang="en-US" dirty="0"/>
              <a:t>one of the strings, e.g., y, is tightened or loosened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new state: </a:t>
            </a:r>
            <a:r>
              <a:rPr lang="en-US" dirty="0"/>
              <a:t>the pair of strings, y and z, is </a:t>
            </a:r>
            <a:r>
              <a:rPr lang="en-US" i="1" dirty="0"/>
              <a:t>zakû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	the tuning of the harp or lyre is changed from x to 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What does this process correspond to?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026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5FAF5-6AE0-3C4B-AE33-2F7EC2248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3113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A schematic illustration of tightening one of two plucked strings</a:t>
            </a:r>
            <a:br>
              <a:rPr lang="en-US" sz="3200" dirty="0"/>
            </a:b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329A4-49F8-0942-94CE-1D58F9482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EBCBBE-DF0E-984A-96D6-8BFD7F56B55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167319" y="1935804"/>
            <a:ext cx="9902758" cy="1663430"/>
          </a:xfrm>
          <a:prstGeom prst="rect">
            <a:avLst/>
          </a:prstGeom>
        </p:spPr>
      </p:pic>
      <p:pic>
        <p:nvPicPr>
          <p:cNvPr id="5" name="Audio Example 1 in Was Mesopotamian Tuning Diatonic.wav">
            <a:hlinkClick r:id="" action="ppaction://media"/>
            <a:extLst>
              <a:ext uri="{FF2B5EF4-FFF2-40B4-BE49-F238E27FC236}">
                <a16:creationId xmlns:a16="http://schemas.microsoft.com/office/drawing/2014/main" id="{0DE97F0E-27BE-7041-9F10-98C0C1343F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05898" y="4075298"/>
            <a:ext cx="812800" cy="8128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208701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5FAF5-6AE0-3C4B-AE33-2F7EC2248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35413"/>
            <a:ext cx="12192000" cy="116868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	    </a:t>
            </a:r>
            <a:r>
              <a:rPr lang="en-US" sz="3200" b="1" dirty="0">
                <a:latin typeface="+mn-lt"/>
              </a:rPr>
              <a:t>11 pairs of tones (both tones have prominent first 6 harmonics), </a:t>
            </a:r>
            <a:br>
              <a:rPr lang="en-US" sz="3200" b="1" dirty="0">
                <a:latin typeface="+mn-lt"/>
              </a:rPr>
            </a:br>
            <a:r>
              <a:rPr lang="en-US" sz="3200" b="1" dirty="0">
                <a:latin typeface="+mn-lt"/>
              </a:rPr>
              <a:t>from 300 cents to </a:t>
            </a:r>
            <a:r>
              <a:rPr lang="en-US" sz="3200" b="1" dirty="0">
                <a:latin typeface="+mn-lt"/>
                <a:sym typeface="Wingdings" pitchFamily="2" charset="2"/>
              </a:rPr>
              <a:t> 							</a:t>
            </a:r>
            <a:r>
              <a:rPr lang="en-US" sz="3200" b="1" dirty="0">
                <a:latin typeface="+mn-lt"/>
              </a:rPr>
              <a:t>400 cents </a:t>
            </a:r>
            <a:br>
              <a:rPr lang="en-US" sz="3200" dirty="0"/>
            </a:br>
            <a:r>
              <a:rPr lang="en-US" sz="3200" dirty="0"/>
              <a:t>	    </a:t>
            </a:r>
            <a:br>
              <a:rPr lang="en-US" sz="3200" dirty="0"/>
            </a:br>
            <a:r>
              <a:rPr lang="en-US" sz="3200" dirty="0"/>
              <a:t>	 </a:t>
            </a:r>
            <a:r>
              <a:rPr lang="en-US" sz="3200" b="1" dirty="0">
                <a:latin typeface="+mn-lt"/>
              </a:rPr>
              <a:t>rough	</a:t>
            </a:r>
            <a:r>
              <a:rPr lang="en-US" sz="3200" b="1" dirty="0">
                <a:latin typeface="+mn-lt"/>
                <a:sym typeface="Wingdings" pitchFamily="2" charset="2"/>
              </a:rPr>
              <a:t></a:t>
            </a:r>
            <a:r>
              <a:rPr lang="en-US" sz="3200" b="1" dirty="0">
                <a:latin typeface="+mn-lt"/>
              </a:rPr>
              <a:t>	                  smooth              </a:t>
            </a:r>
            <a:r>
              <a:rPr lang="en-US" sz="3200" b="1" dirty="0">
                <a:latin typeface="+mn-lt"/>
                <a:sym typeface="Wingdings" pitchFamily="2" charset="2"/>
              </a:rPr>
              <a:t></a:t>
            </a:r>
            <a:r>
              <a:rPr lang="en-US" sz="3200" b="1" dirty="0">
                <a:latin typeface="+mn-lt"/>
              </a:rPr>
              <a:t>		      rough</a:t>
            </a:r>
            <a:br>
              <a:rPr lang="en-US" sz="3200" b="1" dirty="0">
                <a:latin typeface="+mn-lt"/>
              </a:rPr>
            </a:br>
            <a:r>
              <a:rPr lang="en-US" sz="3200" b="1" dirty="0">
                <a:latin typeface="+mn-lt"/>
              </a:rPr>
              <a:t>				                undulating</a:t>
            </a:r>
            <a:br>
              <a:rPr lang="en-US" sz="3200" b="1" dirty="0">
                <a:latin typeface="+mn-lt"/>
              </a:rPr>
            </a:br>
            <a:r>
              <a:rPr lang="en-US" sz="3200" b="1" dirty="0">
                <a:latin typeface="+mn-lt"/>
              </a:rPr>
              <a:t>             </a:t>
            </a:r>
            <a:r>
              <a:rPr lang="en-US" sz="3200" b="1" i="1" dirty="0">
                <a:latin typeface="+mn-lt"/>
              </a:rPr>
              <a:t>la-</a:t>
            </a:r>
            <a:r>
              <a:rPr lang="en-US" sz="3200" b="1" i="1" dirty="0" err="1">
                <a:latin typeface="+mn-lt"/>
              </a:rPr>
              <a:t>zakû</a:t>
            </a:r>
            <a:r>
              <a:rPr lang="en-US" sz="3200" b="1" i="1" dirty="0">
                <a:latin typeface="+mn-lt"/>
              </a:rPr>
              <a:t>			         </a:t>
            </a:r>
            <a:r>
              <a:rPr lang="en-US" sz="3200" b="1" i="1" dirty="0" err="1">
                <a:latin typeface="+mn-lt"/>
              </a:rPr>
              <a:t>zakû</a:t>
            </a:r>
            <a:r>
              <a:rPr lang="en-US" sz="3200" b="1" i="1" dirty="0">
                <a:latin typeface="+mn-lt"/>
              </a:rPr>
              <a:t>			         la-zakû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329A4-49F8-0942-94CE-1D58F9482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035028"/>
            <a:ext cx="12192000" cy="30543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          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EBCBBE-DF0E-984A-96D6-8BFD7F56B55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144621" y="3802982"/>
            <a:ext cx="9902758" cy="1760707"/>
          </a:xfrm>
          <a:prstGeom prst="rect">
            <a:avLst/>
          </a:prstGeom>
        </p:spPr>
      </p:pic>
      <p:pic>
        <p:nvPicPr>
          <p:cNvPr id="5" name="Audio Example 1 in Was Mesopotamian Tuning Diatonic.wav">
            <a:hlinkClick r:id="" action="ppaction://media"/>
            <a:extLst>
              <a:ext uri="{FF2B5EF4-FFF2-40B4-BE49-F238E27FC236}">
                <a16:creationId xmlns:a16="http://schemas.microsoft.com/office/drawing/2014/main" id="{0DE97F0E-27BE-7041-9F10-98C0C1343F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89600" y="5594392"/>
            <a:ext cx="812800" cy="8128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8391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A7064-B9F6-1143-B6AE-2FCB3DB13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+mn-lt"/>
              </a:rPr>
              <a:t>Defining </a:t>
            </a:r>
            <a:r>
              <a:rPr lang="en-US" sz="4000" b="1" i="1" dirty="0" err="1">
                <a:latin typeface="+mn-lt"/>
              </a:rPr>
              <a:t>zakû</a:t>
            </a:r>
            <a:r>
              <a:rPr lang="en-US" sz="4000" b="1" i="1" dirty="0"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: smooth (vs consonant, pleasant, etc.)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0C37B-E9D3-B24F-88CE-135CA5459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i="1" dirty="0"/>
              <a:t>zakû</a:t>
            </a:r>
            <a:r>
              <a:rPr lang="en-US" sz="3600" b="1" dirty="0"/>
              <a:t>: </a:t>
            </a:r>
            <a:r>
              <a:rPr lang="en-US" sz="3600" dirty="0"/>
              <a:t>smooth (of the sound produced by a pair of strings that spans 4 or 5 strings</a:t>
            </a:r>
            <a:r>
              <a:rPr lang="en-US" sz="3600" i="1" dirty="0"/>
              <a:t> </a:t>
            </a:r>
            <a:r>
              <a:rPr lang="en-US" sz="3600" dirty="0"/>
              <a:t>among the 7 strings at the front of a </a:t>
            </a:r>
            <a:r>
              <a:rPr lang="en-US" sz="3600" i="1" dirty="0"/>
              <a:t>sammû</a:t>
            </a:r>
            <a:r>
              <a:rPr lang="en-US" sz="3600" dirty="0"/>
              <a:t>, i.e., a 9-string harp or lyre employed in Mesopotamian tuning from ca. 1850 BCE onward)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43046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A7064-B9F6-1143-B6AE-2FCB3DB13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2990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+mn-lt"/>
              </a:rPr>
              <a:t>Smoothness vs “Consonance”: A Cross-Cultural Instance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0C37B-E9D3-B24F-88CE-135CA5459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74282"/>
            <a:ext cx="12192000" cy="5002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Among the Tsimane’, an indigenous Amazonian group who had not encountered European-derived idioms or produced polyphonic music.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McDermott, Josh H., Alan F. Schultz, Eduardo A. Undurraga, and Ricardo A. Godoy. 2016. </a:t>
            </a:r>
            <a:r>
              <a:rPr lang="en-CA" i="1" dirty="0"/>
              <a:t>Nature</a:t>
            </a:r>
            <a:r>
              <a:rPr lang="en-CA" dirty="0"/>
              <a:t> </a:t>
            </a:r>
            <a:r>
              <a:rPr lang="en-CA" b="1" dirty="0"/>
              <a:t>535</a:t>
            </a:r>
            <a:r>
              <a:rPr lang="en-CA" dirty="0"/>
              <a:t>, 547–550, and supplementary </a:t>
            </a:r>
            <a:r>
              <a:rPr lang="en-CA"/>
              <a:t>audio files</a:t>
            </a:r>
            <a:r>
              <a:rPr lang="en-CA" dirty="0"/>
              <a:t>:</a:t>
            </a:r>
          </a:p>
          <a:p>
            <a:pPr marL="0" indent="0">
              <a:buNone/>
            </a:pPr>
            <a:r>
              <a:rPr lang="en-CA" sz="1600" u="sng" dirty="0">
                <a:hlinkClick r:id="rId2"/>
              </a:rPr>
              <a:t>https://static-content.springer.com/esm/art%3A10.1038%2Fnature18635/MediaObjects/41586_2016_BFnature18635_MOESM52_ESM.wav</a:t>
            </a:r>
            <a:r>
              <a:rPr lang="en-CA" sz="1600" dirty="0"/>
              <a:t>;</a:t>
            </a:r>
          </a:p>
          <a:p>
            <a:pPr marL="0" indent="0">
              <a:buNone/>
            </a:pPr>
            <a:r>
              <a:rPr lang="en-CA" sz="1600" u="sng" dirty="0">
                <a:hlinkClick r:id="rId3"/>
              </a:rPr>
              <a:t>https://static-content.springer.com/esm/art%3A10.1038%2Fnature18635/MediaObjects/41586_2016_BFnature18635_MOESM53_ESM.wav</a:t>
            </a:r>
            <a:r>
              <a:rPr lang="en-CA" sz="1600" dirty="0"/>
              <a:t> </a:t>
            </a:r>
          </a:p>
          <a:p>
            <a:pPr marL="0" indent="0">
              <a:buNone/>
            </a:pPr>
            <a:r>
              <a:rPr lang="en-C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577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3621</TotalTime>
  <Words>604</Words>
  <Application>Microsoft Macintosh PowerPoint</Application>
  <PresentationFormat>Widescreen</PresentationFormat>
  <Paragraphs>64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Towards an Autochthonous Understanding of Mesopotamian Tuning</vt:lpstr>
      <vt:lpstr>Cuneiform sources of the  Mesopotamian tuning formulation</vt:lpstr>
      <vt:lpstr>Unproblematic terms</vt:lpstr>
      <vt:lpstr>A potentially problematic contrast</vt:lpstr>
      <vt:lpstr>Tuning a harp or lyre: the only musical context for zakû and la-zakû</vt:lpstr>
      <vt:lpstr>A schematic illustration of tightening one of two plucked strings </vt:lpstr>
      <vt:lpstr>     11 pairs of tones (both tones have prominent first 6 harmonics),  from 300 cents to         400 cents          rough                    smooth                      rough                     undulating              la-zakû            zakû            la-zakû</vt:lpstr>
      <vt:lpstr>Defining zakû : smooth (vs consonant, pleasant, etc.)</vt:lpstr>
      <vt:lpstr>Smoothness vs “Consonance”: A Cross-Cultural Instance</vt:lpstr>
      <vt:lpstr>11 potential frequency ratios of zakû string-pairs </vt:lpstr>
      <vt:lpstr>More than 7 (or 9) strings on a  Mesopotamian lyre or harp</vt:lpstr>
      <vt:lpstr>Other Mesopotamian usages of zakû/la-zakû  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 Jay Rahn</dc:creator>
  <cp:lastModifiedBy>D Jay Rahn</cp:lastModifiedBy>
  <cp:revision>35</cp:revision>
  <dcterms:created xsi:type="dcterms:W3CDTF">2021-10-22T21:45:11Z</dcterms:created>
  <dcterms:modified xsi:type="dcterms:W3CDTF">2021-11-05T00:41:47Z</dcterms:modified>
</cp:coreProperties>
</file>